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00"/>
  </p:notesMasterIdLst>
  <p:sldIdLst>
    <p:sldId id="256" r:id="rId2"/>
    <p:sldId id="375" r:id="rId3"/>
    <p:sldId id="258" r:id="rId4"/>
    <p:sldId id="259" r:id="rId5"/>
    <p:sldId id="260" r:id="rId6"/>
    <p:sldId id="261" r:id="rId7"/>
    <p:sldId id="262" r:id="rId8"/>
    <p:sldId id="3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378" r:id="rId31"/>
    <p:sldId id="286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6" r:id="rId54"/>
    <p:sldId id="317" r:id="rId55"/>
    <p:sldId id="319" r:id="rId56"/>
    <p:sldId id="320" r:id="rId57"/>
    <p:sldId id="333" r:id="rId58"/>
    <p:sldId id="334" r:id="rId59"/>
    <p:sldId id="335" r:id="rId60"/>
    <p:sldId id="336" r:id="rId61"/>
    <p:sldId id="337" r:id="rId62"/>
    <p:sldId id="338" r:id="rId63"/>
    <p:sldId id="339" r:id="rId64"/>
    <p:sldId id="340" r:id="rId65"/>
    <p:sldId id="341" r:id="rId66"/>
    <p:sldId id="342" r:id="rId67"/>
    <p:sldId id="343" r:id="rId68"/>
    <p:sldId id="344" r:id="rId69"/>
    <p:sldId id="345" r:id="rId70"/>
    <p:sldId id="346" r:id="rId71"/>
    <p:sldId id="347" r:id="rId72"/>
    <p:sldId id="348" r:id="rId73"/>
    <p:sldId id="349" r:id="rId74"/>
    <p:sldId id="350" r:id="rId75"/>
    <p:sldId id="351" r:id="rId76"/>
    <p:sldId id="352" r:id="rId77"/>
    <p:sldId id="353" r:id="rId78"/>
    <p:sldId id="354" r:id="rId79"/>
    <p:sldId id="355" r:id="rId80"/>
    <p:sldId id="356" r:id="rId81"/>
    <p:sldId id="357" r:id="rId82"/>
    <p:sldId id="358" r:id="rId83"/>
    <p:sldId id="359" r:id="rId84"/>
    <p:sldId id="360" r:id="rId85"/>
    <p:sldId id="361" r:id="rId86"/>
    <p:sldId id="362" r:id="rId87"/>
    <p:sldId id="363" r:id="rId88"/>
    <p:sldId id="364" r:id="rId89"/>
    <p:sldId id="365" r:id="rId90"/>
    <p:sldId id="366" r:id="rId91"/>
    <p:sldId id="367" r:id="rId92"/>
    <p:sldId id="368" r:id="rId93"/>
    <p:sldId id="369" r:id="rId94"/>
    <p:sldId id="370" r:id="rId95"/>
    <p:sldId id="371" r:id="rId96"/>
    <p:sldId id="372" r:id="rId97"/>
    <p:sldId id="373" r:id="rId98"/>
    <p:sldId id="374" r:id="rId9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92" autoAdjust="0"/>
    <p:restoredTop sz="94660"/>
  </p:normalViewPr>
  <p:slideViewPr>
    <p:cSldViewPr>
      <p:cViewPr varScale="1">
        <p:scale>
          <a:sx n="69" d="100"/>
          <a:sy n="69" d="100"/>
        </p:scale>
        <p:origin x="-5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652" y="-108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77E31D06-7772-4C13-9C31-34629FB9FF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Data 7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1FB0E33-6CC0-42C4-9C08-10D03DE3F37F}" type="datetimeFigureOut">
              <a:rPr lang="pt-BR" smtClean="0"/>
              <a:pPr/>
              <a:t>06/12/2011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3B870B-1478-45CC-A026-ACD7749CD8F4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328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28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667498-E736-4B7A-91FB-5F3F2804D378}" type="slidenum">
              <a:rPr lang="pt-BR" smtClean="0"/>
              <a:pPr/>
              <a:t>59</a:t>
            </a:fld>
            <a:endParaRPr lang="pt-BR" smtClean="0"/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BA6983-1D49-4CFF-8C35-8462A0092EE4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330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3307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34A36F-A115-489F-B99D-59DFA325DDF5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331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1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529B6-8278-4280-8412-8BED32741B50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336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336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3BFC83-70E0-40E9-957A-1AC82D75A3BB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337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337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08D2A-C2E7-466C-B605-488DB1B7A3AA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338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338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56D0A-B552-43EB-8EB4-EFC29C94FB24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339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3399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BFB706-57E6-4435-B8F3-186097C5A6F9}" type="slidenum">
              <a:rPr lang="pt-BR" smtClean="0"/>
              <a:pPr/>
              <a:t>57</a:t>
            </a:fld>
            <a:endParaRPr lang="pt-BR" smtClean="0"/>
          </a:p>
        </p:txBody>
      </p:sp>
      <p:sp>
        <p:nvSpPr>
          <p:cNvPr id="346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6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2FBB0F-6606-4A95-B419-03F85AF80C0E}" type="slidenum">
              <a:rPr lang="pt-BR" smtClean="0"/>
              <a:pPr/>
              <a:t>58</a:t>
            </a:fld>
            <a:endParaRPr lang="pt-BR" smtClean="0"/>
          </a:p>
        </p:txBody>
      </p:sp>
      <p:sp>
        <p:nvSpPr>
          <p:cNvPr id="347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7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07698B-EABB-4304-9212-0B88CE9D8CFE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01219B-2D01-4F60-9190-89E48ED9E68B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521FFB-8AD4-4073-B5A7-BDB4B212A95A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07C99B-9571-4EB3-B1DB-001428CF0282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99015C-8558-4D37-A4E7-352487D5C564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BDDEED-5D11-42A8-844C-A944099FC07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5F8CAB-32F4-4462-B45B-76E3A3B04903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7C5017-3BB9-456F-A1A2-A4DE5AA5A86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Título 1"/>
          <p:cNvSpPr txBox="1">
            <a:spLocks/>
          </p:cNvSpPr>
          <p:nvPr userDrawn="1"/>
        </p:nvSpPr>
        <p:spPr>
          <a:xfrm>
            <a:off x="179512" y="949760"/>
            <a:ext cx="571504" cy="5143536"/>
          </a:xfrm>
          <a:prstGeom prst="rect">
            <a:avLst/>
          </a:prstGeom>
        </p:spPr>
        <p:txBody>
          <a:bodyPr vert="vert270" anchor="b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Departamento de Engenharia </a:t>
            </a:r>
            <a:r>
              <a:rPr lang="pt-BR" sz="16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Química-DEQ</a:t>
            </a:r>
            <a:r>
              <a:rPr lang="pt-BR" sz="1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/CCET/UFS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Prof. Rogério Luz </a:t>
            </a:r>
            <a:r>
              <a:rPr lang="pt-BR" sz="16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Pagano</a:t>
            </a:r>
            <a:endParaRPr lang="pt-BR" sz="16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l="3801" t="5000" r="84026" b="5000"/>
          <a:stretch>
            <a:fillRect/>
          </a:stretch>
        </p:blipFill>
        <p:spPr bwMode="auto">
          <a:xfrm>
            <a:off x="179512" y="44624"/>
            <a:ext cx="521765" cy="720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750888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929573C-6ABD-4BED-8FAF-935D4A2B4236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D99F0D-CFDF-4B21-AF17-2A70A30EAF38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F628E3-E099-4687-9320-FBEA5D27F1E8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C6D542-84C0-4917-8928-B6A4065183C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Título 1"/>
          <p:cNvSpPr txBox="1">
            <a:spLocks/>
          </p:cNvSpPr>
          <p:nvPr userDrawn="1"/>
        </p:nvSpPr>
        <p:spPr>
          <a:xfrm>
            <a:off x="179512" y="949760"/>
            <a:ext cx="571504" cy="5143536"/>
          </a:xfrm>
          <a:prstGeom prst="rect">
            <a:avLst/>
          </a:prstGeom>
        </p:spPr>
        <p:txBody>
          <a:bodyPr vert="vert270" anchor="b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Departamento de Engenharia </a:t>
            </a:r>
            <a:r>
              <a:rPr lang="pt-BR" sz="16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Química-DEQ</a:t>
            </a:r>
            <a:r>
              <a:rPr lang="pt-BR" sz="1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/CCET/UFS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Prof. Rogério Luz </a:t>
            </a:r>
            <a:r>
              <a:rPr lang="pt-BR" sz="16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Pagano</a:t>
            </a:r>
            <a:endParaRPr lang="pt-BR" sz="16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l="3801" t="5000" r="84026" b="5000"/>
          <a:stretch>
            <a:fillRect/>
          </a:stretch>
        </p:blipFill>
        <p:spPr bwMode="auto">
          <a:xfrm>
            <a:off x="179512" y="44624"/>
            <a:ext cx="521765" cy="720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750888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B9DBF1-F98B-485C-9B33-6A8A3C59C4F9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6809F9-97F3-4035-AFFA-0609691F82F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60B5DB-02B4-45C8-9839-138B7D05D6EF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B2FD15-B22D-46D6-812C-4E712E709D2D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A58A66-A838-47A4-B5B2-5E2E68F831C5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330016-E61F-4AAC-BF6C-BA285B2894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Título 1"/>
          <p:cNvSpPr txBox="1">
            <a:spLocks/>
          </p:cNvSpPr>
          <p:nvPr userDrawn="1"/>
        </p:nvSpPr>
        <p:spPr>
          <a:xfrm>
            <a:off x="179512" y="949760"/>
            <a:ext cx="571504" cy="5143536"/>
          </a:xfrm>
          <a:prstGeom prst="rect">
            <a:avLst/>
          </a:prstGeom>
        </p:spPr>
        <p:txBody>
          <a:bodyPr vert="vert270" anchor="b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Departamento de Engenharia </a:t>
            </a:r>
            <a:r>
              <a:rPr lang="pt-BR" sz="16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Química-DEQ</a:t>
            </a:r>
            <a:r>
              <a:rPr lang="pt-BR" sz="1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/CCET/UFS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Prof. Rogério Luz </a:t>
            </a:r>
            <a:r>
              <a:rPr lang="pt-BR" sz="16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Pagano</a:t>
            </a:r>
            <a:endParaRPr lang="pt-BR" sz="16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l="3801" t="5000" r="84026" b="5000"/>
          <a:stretch>
            <a:fillRect/>
          </a:stretch>
        </p:blipFill>
        <p:spPr bwMode="auto">
          <a:xfrm>
            <a:off x="179512" y="44624"/>
            <a:ext cx="521765" cy="720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750888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83CAF8-3EB9-412A-93D9-111A45486B36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A50BDC-70EE-4197-BC16-089AB005DC8B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A82901-AD45-4CEB-BC7E-D4A9F6D6947A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705C50-6991-4DC8-A1A1-0E6EFFADFCA4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28C14CD2-8B18-427E-BBCE-2016BC1F8B9B}" type="datetimeFigureOut">
              <a:rPr lang="en-US" smtClean="0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0CA3336-F0EB-4AA4-A2FB-359D1919C9BB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Planilha_do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oleObject" Target="../embeddings/Planilha_do_Microsoft_Office_Excel_97-20032.xls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5656" y="1809626"/>
            <a:ext cx="6697663" cy="14033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/>
              <a:t>Síntese e Análise de Processos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48072" y="6146478"/>
            <a:ext cx="7772400" cy="522882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2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Prof. Rogério </a:t>
            </a:r>
            <a:r>
              <a:rPr lang="pt-BR" sz="22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Luz </a:t>
            </a:r>
            <a:r>
              <a:rPr lang="pt-B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Pagano</a:t>
            </a:r>
            <a:endParaRPr lang="pt-BR" sz="2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214414" y="4151407"/>
            <a:ext cx="7786710" cy="142073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pt-BR" sz="2500" b="1" dirty="0" smtClean="0"/>
              <a:t>Síntese de Sistemas de Integração Energética</a:t>
            </a:r>
          </a:p>
          <a:p>
            <a:pPr algn="ctr" fontAlgn="auto">
              <a:spcAft>
                <a:spcPts val="0"/>
              </a:spcAft>
              <a:tabLst>
                <a:tab pos="1790700" algn="l"/>
              </a:tabLst>
              <a:defRPr/>
            </a:pPr>
            <a:endParaRPr lang="pt-BR" sz="2000" b="1" dirty="0" smtClean="0"/>
          </a:p>
          <a:p>
            <a:pPr algn="ctr" fontAlgn="auto">
              <a:spcAft>
                <a:spcPts val="0"/>
              </a:spcAft>
              <a:tabLst>
                <a:tab pos="1790700" algn="l"/>
              </a:tabLst>
              <a:defRPr/>
            </a:pPr>
            <a:endParaRPr lang="pt-BR" sz="2000" b="1" dirty="0" smtClean="0"/>
          </a:p>
          <a:p>
            <a:pPr algn="ctr" fontAlgn="auto"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pt-BR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Livro:  PERLINGEIRO (2005) ENGENHARIA DE PROCESSOS</a:t>
            </a:r>
            <a:endParaRPr lang="en-US" sz="20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2" cstate="print"/>
          <a:srcRect l="3801" t="5000" r="84026" b="5000"/>
          <a:stretch>
            <a:fillRect/>
          </a:stretch>
        </p:blipFill>
        <p:spPr bwMode="auto">
          <a:xfrm>
            <a:off x="620" y="-27384"/>
            <a:ext cx="1042988" cy="1439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9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12907"/>
            <a:ext cx="1201514" cy="1201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ângulo 8"/>
          <p:cNvSpPr/>
          <p:nvPr/>
        </p:nvSpPr>
        <p:spPr>
          <a:xfrm>
            <a:off x="1115616" y="188640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UNIVERSIDADE FEDERAL DE SERGIPE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CENTRO DE CIÊNCIAS EXATAS E TECNOLOGIA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Departamento de Engenharia Química – DEQ/UFS</a:t>
            </a:r>
            <a:endParaRPr lang="pt-BR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000100" y="1143000"/>
            <a:ext cx="8247088" cy="2678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l"/>
            <a:r>
              <a:rPr lang="pt-BR" sz="2400" dirty="0" smtClean="0">
                <a:latin typeface="+mn-lt"/>
              </a:rPr>
              <a:t>Enunciado</a:t>
            </a:r>
            <a:r>
              <a:rPr lang="pt-BR" sz="2400" dirty="0">
                <a:latin typeface="+mn-lt"/>
              </a:rPr>
              <a:t/>
            </a:r>
            <a:br>
              <a:rPr lang="pt-BR" sz="2400" dirty="0">
                <a:latin typeface="+mn-lt"/>
              </a:rPr>
            </a:br>
            <a:endParaRPr lang="pt-BR" sz="2400" b="0" dirty="0">
              <a:latin typeface="+mn-lt"/>
            </a:endParaRPr>
          </a:p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Dados:</a:t>
            </a:r>
            <a:br>
              <a:rPr lang="pt-BR" sz="2400" b="0" dirty="0">
                <a:solidFill>
                  <a:schemeClr val="tx1"/>
                </a:solidFill>
                <a:latin typeface="+mn-lt"/>
              </a:rPr>
            </a:br>
            <a:r>
              <a:rPr lang="pt-BR" sz="2400" b="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2400" b="0" dirty="0">
                <a:solidFill>
                  <a:schemeClr val="tx1"/>
                </a:solidFill>
                <a:latin typeface="+mn-lt"/>
              </a:rPr>
            </a:br>
            <a:r>
              <a:rPr lang="pt-BR" sz="2400" dirty="0">
                <a:solidFill>
                  <a:schemeClr val="tx1"/>
                </a:solidFill>
                <a:latin typeface="+mn-lt"/>
              </a:rPr>
              <a:t>(a)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um conjunto de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correntes quentes</a:t>
            </a:r>
            <a:br>
              <a:rPr lang="pt-BR" sz="2400" dirty="0">
                <a:solidFill>
                  <a:srgbClr val="FF0000"/>
                </a:solidFill>
                <a:latin typeface="+mn-lt"/>
              </a:rPr>
            </a:br>
            <a:r>
              <a:rPr lang="pt-BR" sz="2400" dirty="0">
                <a:solidFill>
                  <a:schemeClr val="tx1"/>
                </a:solidFill>
                <a:latin typeface="+mn-lt"/>
              </a:rPr>
              <a:t>(b)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um conjunto de </a:t>
            </a:r>
            <a:r>
              <a:rPr lang="pt-BR" sz="2400" dirty="0">
                <a:solidFill>
                  <a:srgbClr val="0000FF"/>
                </a:solidFill>
                <a:latin typeface="+mn-lt"/>
              </a:rPr>
              <a:t>correntes frias</a:t>
            </a:r>
            <a:r>
              <a:rPr lang="pt-BR" sz="2400" dirty="0">
                <a:latin typeface="+mn-lt"/>
              </a:rPr>
              <a:t/>
            </a:r>
            <a:br>
              <a:rPr lang="pt-BR" sz="2400" dirty="0">
                <a:latin typeface="+mn-lt"/>
              </a:rPr>
            </a:br>
            <a:r>
              <a:rPr lang="pt-BR" sz="2400" dirty="0">
                <a:solidFill>
                  <a:schemeClr val="tx1"/>
                </a:solidFill>
                <a:latin typeface="+mn-lt"/>
              </a:rPr>
              <a:t>(c)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 um conjunto de 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utilidades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  <p:sp>
        <p:nvSpPr>
          <p:cNvPr id="11379" name="Text Box 115"/>
          <p:cNvSpPr txBox="1">
            <a:spLocks noChangeArrowheads="1"/>
          </p:cNvSpPr>
          <p:nvPr/>
        </p:nvSpPr>
        <p:spPr bwMode="auto">
          <a:xfrm>
            <a:off x="988972" y="4237688"/>
            <a:ext cx="815506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3000" b="0" dirty="0">
                <a:solidFill>
                  <a:schemeClr val="tx1"/>
                </a:solidFill>
                <a:latin typeface="+mn-lt"/>
              </a:rPr>
              <a:t>determinar o sistema de custo mínimo capaz de conduzir as correntes das suas temperaturas de origem (T</a:t>
            </a:r>
            <a:r>
              <a:rPr lang="pt-BR" sz="3000" b="0" baseline="-25000" dirty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3000" b="0" dirty="0">
                <a:solidFill>
                  <a:schemeClr val="tx1"/>
                </a:solidFill>
                <a:latin typeface="+mn-lt"/>
              </a:rPr>
              <a:t>) às suas temperaturas de destino (</a:t>
            </a:r>
            <a:r>
              <a:rPr lang="pt-BR" sz="3000" b="0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sz="3000" b="0" baseline="-25000" dirty="0" err="1">
                <a:solidFill>
                  <a:schemeClr val="tx1"/>
                </a:solidFill>
                <a:latin typeface="+mn-lt"/>
              </a:rPr>
              <a:t>d</a:t>
            </a:r>
            <a:r>
              <a:rPr lang="pt-BR" sz="3000" b="0" dirty="0">
                <a:solidFill>
                  <a:schemeClr val="tx1"/>
                </a:solidFill>
                <a:latin typeface="+mn-lt"/>
              </a:rPr>
              <a:t>).</a:t>
            </a:r>
            <a:endParaRPr lang="pt-BR" sz="3000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108488" y="928695"/>
            <a:ext cx="8035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>
                <a:solidFill>
                  <a:schemeClr val="tx1"/>
                </a:solidFill>
                <a:latin typeface="+mn-lt"/>
              </a:rPr>
              <a:t>São considerados conhecidos:</a:t>
            </a:r>
          </a:p>
        </p:txBody>
      </p:sp>
      <p:sp>
        <p:nvSpPr>
          <p:cNvPr id="655363" name="Text Box 3"/>
          <p:cNvSpPr txBox="1">
            <a:spLocks noChangeArrowheads="1"/>
          </p:cNvSpPr>
          <p:nvPr/>
        </p:nvSpPr>
        <p:spPr bwMode="auto">
          <a:xfrm>
            <a:off x="1108488" y="1791009"/>
            <a:ext cx="8035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>
                <a:solidFill>
                  <a:schemeClr val="tx1"/>
                </a:solidFill>
                <a:latin typeface="+mn-lt"/>
              </a:rPr>
              <a:t>(a)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as vazões, as propriedades físicas (Cp) e as temperaturas de origem e de destino das correntes.</a:t>
            </a:r>
          </a:p>
        </p:txBody>
      </p:sp>
      <p:sp>
        <p:nvSpPr>
          <p:cNvPr id="655364" name="Text Box 4"/>
          <p:cNvSpPr txBox="1">
            <a:spLocks noChangeArrowheads="1"/>
          </p:cNvSpPr>
          <p:nvPr/>
        </p:nvSpPr>
        <p:spPr bwMode="auto">
          <a:xfrm>
            <a:off x="1108488" y="3896029"/>
            <a:ext cx="8035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dirty="0">
                <a:solidFill>
                  <a:schemeClr val="tx1"/>
                </a:solidFill>
                <a:latin typeface="+mn-lt"/>
              </a:rPr>
              <a:t>(c)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as condições e os preços unitários das utilidades</a:t>
            </a:r>
          </a:p>
        </p:txBody>
      </p:sp>
      <p:sp>
        <p:nvSpPr>
          <p:cNvPr id="655365" name="Text Box 5"/>
          <p:cNvSpPr txBox="1">
            <a:spLocks noChangeArrowheads="1"/>
          </p:cNvSpPr>
          <p:nvPr/>
        </p:nvSpPr>
        <p:spPr bwMode="auto">
          <a:xfrm>
            <a:off x="1108488" y="5824855"/>
            <a:ext cx="8035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>
                <a:solidFill>
                  <a:schemeClr val="tx1"/>
                </a:solidFill>
                <a:latin typeface="+mn-lt"/>
              </a:rPr>
              <a:t>(e)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os coeficientes globais de transferência de calor (U)</a:t>
            </a:r>
          </a:p>
        </p:txBody>
      </p:sp>
      <p:sp>
        <p:nvSpPr>
          <p:cNvPr id="655369" name="Text Box 9"/>
          <p:cNvSpPr txBox="1">
            <a:spLocks noChangeArrowheads="1"/>
          </p:cNvSpPr>
          <p:nvPr/>
        </p:nvSpPr>
        <p:spPr bwMode="auto">
          <a:xfrm>
            <a:off x="1071538" y="4824723"/>
            <a:ext cx="77676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dirty="0">
                <a:solidFill>
                  <a:schemeClr val="tx1"/>
                </a:solidFill>
                <a:latin typeface="+mn-lt"/>
              </a:rPr>
              <a:t>(d)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o preço de compra dos trocadores em função da área</a:t>
            </a:r>
          </a:p>
        </p:txBody>
      </p:sp>
      <p:sp>
        <p:nvSpPr>
          <p:cNvPr id="655370" name="Text Box 10"/>
          <p:cNvSpPr txBox="1">
            <a:spLocks noChangeArrowheads="1"/>
          </p:cNvSpPr>
          <p:nvPr/>
        </p:nvSpPr>
        <p:spPr bwMode="auto">
          <a:xfrm>
            <a:off x="1108488" y="2967335"/>
            <a:ext cx="8035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dirty="0">
                <a:solidFill>
                  <a:schemeClr val="tx1"/>
                </a:solidFill>
                <a:latin typeface="+mn-lt"/>
              </a:rPr>
              <a:t>(b)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o critério para avaliação econômica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3" grpId="0" autoUpdateAnimBg="0"/>
      <p:bldP spid="655364" grpId="0" autoUpdateAnimBg="0"/>
      <p:bldP spid="655365" grpId="0" autoUpdateAnimBg="0"/>
      <p:bldP spid="655369" grpId="0" autoUpdateAnimBg="0"/>
      <p:bldP spid="65537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027"/>
          <p:cNvSpPr txBox="1">
            <a:spLocks noChangeArrowheads="1"/>
          </p:cNvSpPr>
          <p:nvPr/>
        </p:nvSpPr>
        <p:spPr bwMode="auto">
          <a:xfrm>
            <a:off x="1857356" y="1571612"/>
            <a:ext cx="313816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1" dirty="0" smtClean="0">
                <a:latin typeface="+mn-lt"/>
              </a:rPr>
              <a:t>Problema </a:t>
            </a:r>
            <a:r>
              <a:rPr lang="pt-BR" sz="2400" b="1" dirty="0">
                <a:latin typeface="+mn-lt"/>
              </a:rPr>
              <a:t>Ilustrativo</a:t>
            </a:r>
          </a:p>
        </p:txBody>
      </p:sp>
      <p:sp>
        <p:nvSpPr>
          <p:cNvPr id="538626" name="Text Box 1026"/>
          <p:cNvSpPr txBox="1">
            <a:spLocks noChangeArrowheads="1"/>
          </p:cNvSpPr>
          <p:nvPr/>
        </p:nvSpPr>
        <p:spPr bwMode="auto">
          <a:xfrm>
            <a:off x="1785918" y="3171820"/>
            <a:ext cx="6500858" cy="341632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Corrente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WC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	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   T</a:t>
            </a:r>
            <a:r>
              <a:rPr lang="pt-BR" sz="2400" baseline="-25000" dirty="0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pt-BR" sz="2400" dirty="0" err="1" smtClean="0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baseline="-25000" dirty="0" err="1" smtClean="0">
                <a:solidFill>
                  <a:schemeClr val="tx1"/>
                </a:solidFill>
                <a:latin typeface="+mn-lt"/>
              </a:rPr>
              <a:t>d</a:t>
            </a:r>
            <a:endParaRPr lang="pt-BR" sz="240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	       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(kW 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/ </a:t>
            </a:r>
            <a:r>
              <a:rPr lang="pt-BR" sz="2400" baseline="30000" dirty="0" err="1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 err="1" smtClean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)            (</a:t>
            </a:r>
            <a:r>
              <a:rPr lang="pt-BR" sz="2400" baseline="30000" dirty="0" err="1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 err="1" smtClean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)     (</a:t>
            </a:r>
            <a:r>
              <a:rPr lang="pt-BR" sz="2400" baseline="30000" dirty="0" err="1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 err="1" smtClean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)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  <a:p>
            <a:pPr algn="l"/>
            <a:endParaRPr lang="pt-BR" sz="2400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 dirty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dirty="0">
                <a:latin typeface="+mn-lt"/>
              </a:rPr>
              <a:t>F</a:t>
            </a:r>
            <a:r>
              <a:rPr lang="pt-BR" sz="2400" baseline="-25000" dirty="0">
                <a:latin typeface="+mn-lt"/>
              </a:rPr>
              <a:t>1</a:t>
            </a:r>
            <a:r>
              <a:rPr lang="pt-BR" sz="2400" dirty="0">
                <a:latin typeface="+mn-lt"/>
              </a:rPr>
              <a:t>		   5                    60	150</a:t>
            </a:r>
          </a:p>
          <a:p>
            <a:pPr algn="l"/>
            <a:r>
              <a:rPr lang="pt-BR" sz="2400" dirty="0">
                <a:latin typeface="+mn-lt"/>
              </a:rPr>
              <a:t>       F</a:t>
            </a:r>
            <a:r>
              <a:rPr lang="pt-BR" sz="2400" baseline="-25000" dirty="0">
                <a:latin typeface="+mn-lt"/>
              </a:rPr>
              <a:t>2</a:t>
            </a:r>
            <a:r>
              <a:rPr lang="pt-BR" sz="2400" dirty="0">
                <a:latin typeface="+mn-lt"/>
              </a:rPr>
              <a:t>		   7	           100	220</a:t>
            </a:r>
          </a:p>
          <a:p>
            <a:pPr algn="l"/>
            <a:r>
              <a:rPr lang="pt-BR" sz="240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	</a:t>
            </a:r>
            <a:r>
              <a:rPr lang="pt-BR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10                   180	  90</a:t>
            </a:r>
          </a:p>
          <a:p>
            <a:pPr algn="l"/>
            <a:r>
              <a:rPr lang="pt-BR" sz="240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	</a:t>
            </a:r>
            <a:r>
              <a:rPr lang="pt-BR" sz="2400" dirty="0" smtClean="0">
                <a:solidFill>
                  <a:srgbClr val="FF0000"/>
                </a:solidFill>
                <a:latin typeface="+mn-lt"/>
              </a:rPr>
              <a:t>  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2	           250	140</a:t>
            </a:r>
          </a:p>
          <a:p>
            <a:pPr algn="l"/>
            <a:endParaRPr lang="pt-BR" sz="2400" b="0" dirty="0">
              <a:solidFill>
                <a:srgbClr val="FF0000"/>
              </a:solidFill>
              <a:latin typeface="+mn-lt"/>
            </a:endParaRPr>
          </a:p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             Simplificação: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constante</a:t>
            </a:r>
          </a:p>
        </p:txBody>
      </p:sp>
      <p:sp>
        <p:nvSpPr>
          <p:cNvPr id="538659" name="Text Box 1059"/>
          <p:cNvSpPr txBox="1">
            <a:spLocks noChangeArrowheads="1"/>
          </p:cNvSpPr>
          <p:nvPr/>
        </p:nvSpPr>
        <p:spPr bwMode="auto">
          <a:xfrm>
            <a:off x="2076472" y="2714620"/>
            <a:ext cx="563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+mn-lt"/>
              </a:rPr>
              <a:t>Sistema de Correntes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6" grpId="0" animBg="1" autoUpdateAnimBg="0"/>
      <p:bldP spid="53865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167082" y="4006873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pt-BR" sz="2400"/>
              <a:t>Coeficiente Global</a:t>
            </a:r>
          </a:p>
        </p:txBody>
      </p:sp>
      <p:graphicFrame>
        <p:nvGraphicFramePr>
          <p:cNvPr id="588822" name="Group 22"/>
          <p:cNvGraphicFramePr>
            <a:graphicFrameLocks noGrp="1"/>
          </p:cNvGraphicFramePr>
          <p:nvPr/>
        </p:nvGraphicFramePr>
        <p:xfrm>
          <a:off x="2405082" y="4768873"/>
          <a:ext cx="4953000" cy="1946275"/>
        </p:xfrm>
        <a:graphic>
          <a:graphicData uri="http://schemas.openxmlformats.org/drawingml/2006/table">
            <a:tbl>
              <a:tblPr/>
              <a:tblGrid>
                <a:gridCol w="2895600"/>
                <a:gridCol w="2057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Equipamento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 (kW/m</a:t>
                      </a:r>
                      <a:r>
                        <a:rPr kumimoji="0" lang="pt-B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pt-B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Trocador de Integração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Resfriador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Aquecedor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1085"/>
          <p:cNvGraphicFramePr>
            <a:graphicFrameLocks noGrp="1"/>
          </p:cNvGraphicFramePr>
          <p:nvPr/>
        </p:nvGraphicFramePr>
        <p:xfrm>
          <a:off x="1157326" y="1659574"/>
          <a:ext cx="7843830" cy="2055178"/>
        </p:xfrm>
        <a:graphic>
          <a:graphicData uri="http://schemas.openxmlformats.org/drawingml/2006/table">
            <a:tbl>
              <a:tblPr/>
              <a:tblGrid>
                <a:gridCol w="1647381"/>
                <a:gridCol w="2373171"/>
                <a:gridCol w="3823278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Utilidade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Temperatura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Propriedade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Vapor (saturado)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Entrada:  250 </a:t>
                      </a:r>
                      <a:r>
                        <a:rPr kumimoji="0" lang="pt-BR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b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 Saída   : 250 </a:t>
                      </a:r>
                      <a:r>
                        <a:rPr kumimoji="0" lang="pt-BR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Calor Latente (</a:t>
                      </a: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</a:t>
                      </a: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): 0,48  kWh/kg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1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Água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Entrada: 30 </a:t>
                      </a:r>
                      <a:r>
                        <a:rPr kumimoji="0" lang="pt-BR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b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Saída: 50 </a:t>
                      </a:r>
                      <a:r>
                        <a:rPr kumimoji="0" lang="pt-BR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C(máx)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p</a:t>
                      </a: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: 0,00116 kWh/kg </a:t>
                      </a:r>
                      <a:r>
                        <a:rPr kumimoji="0" lang="pt-BR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1079"/>
          <p:cNvSpPr txBox="1">
            <a:spLocks noChangeArrowheads="1"/>
          </p:cNvSpPr>
          <p:nvPr/>
        </p:nvSpPr>
        <p:spPr bwMode="auto">
          <a:xfrm>
            <a:off x="1785918" y="1071546"/>
            <a:ext cx="6357918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200" dirty="0"/>
              <a:t>Sistema de Utilidades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785918" y="1144960"/>
            <a:ext cx="6938982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W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a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consumo total de água (kg/h)</a:t>
            </a:r>
          </a:p>
          <a:p>
            <a:pPr algn="l" eaLnBrk="0" hangingPunct="0"/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W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v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consumo total de vapor (kg/h)</a:t>
            </a:r>
          </a:p>
          <a:p>
            <a:pPr algn="l" eaLnBrk="0" hangingPunct="0"/>
            <a:r>
              <a:rPr lang="pt-BR" sz="2400" b="0" dirty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a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custo unitário da água = 0,00005 $/kg</a:t>
            </a:r>
          </a:p>
          <a:p>
            <a:pPr algn="l" eaLnBrk="0" hangingPunct="0"/>
            <a:r>
              <a:rPr lang="pt-BR" sz="2400" b="0" dirty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v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custo unitário do vapor = 0,0015 $/kg.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747818" y="2857496"/>
            <a:ext cx="6938982" cy="230832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pt-BR" sz="2400" b="0" dirty="0">
                <a:solidFill>
                  <a:schemeClr val="tx1"/>
                </a:solidFill>
                <a:latin typeface="+mn-lt"/>
              </a:rPr>
              <a:t>Custo de Utilidades: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util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8.500 (C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a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W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a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+ C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v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W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v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)  ($/a)</a:t>
            </a:r>
          </a:p>
          <a:p>
            <a:pPr algn="l" eaLnBrk="0" hangingPunct="0"/>
            <a:r>
              <a:rPr lang="pt-BR" sz="2400" b="0" dirty="0">
                <a:solidFill>
                  <a:schemeClr val="tx1"/>
                </a:solidFill>
                <a:latin typeface="+mn-lt"/>
              </a:rPr>
              <a:t>Custo de Capital     :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cap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 dirty="0" smtClean="0">
                <a:solidFill>
                  <a:schemeClr val="tx1"/>
                </a:solidFill>
                <a:latin typeface="+mn-lt"/>
              </a:rPr>
              <a:t>0,1*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I  ($/a)</a:t>
            </a:r>
            <a:br>
              <a:rPr lang="pt-BR" sz="2400" b="0" dirty="0">
                <a:solidFill>
                  <a:schemeClr val="tx1"/>
                </a:solidFill>
                <a:latin typeface="+mn-lt"/>
              </a:rPr>
            </a:br>
            <a:r>
              <a:rPr lang="pt-BR" sz="2400" b="0" dirty="0">
                <a:solidFill>
                  <a:schemeClr val="tx1"/>
                </a:solidFill>
                <a:latin typeface="+mn-lt"/>
              </a:rPr>
              <a:t>		          I = 1.300 </a:t>
            </a:r>
            <a: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 A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i</a:t>
            </a:r>
            <a: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</a:t>
            </a:r>
            <a:r>
              <a:rPr lang="pt-BR" sz="2400" b="0" baseline="30000" dirty="0">
                <a:solidFill>
                  <a:schemeClr val="tx1"/>
                </a:solidFill>
                <a:latin typeface="+mn-lt"/>
                <a:sym typeface="Symbol" pitchFamily="18" charset="2"/>
              </a:rPr>
              <a:t>0,65  </a:t>
            </a:r>
            <a: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($)</a:t>
            </a:r>
            <a:b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</a:br>
            <a:endParaRPr lang="pt-BR" sz="2400" b="0" dirty="0">
              <a:solidFill>
                <a:schemeClr val="tx1"/>
              </a:solidFill>
              <a:latin typeface="+mn-lt"/>
            </a:endParaRPr>
          </a:p>
          <a:p>
            <a:pPr algn="l" eaLnBrk="0" hangingPunct="0"/>
            <a:r>
              <a:rPr lang="pt-BR" sz="2400" dirty="0">
                <a:solidFill>
                  <a:schemeClr val="tx1"/>
                </a:solidFill>
                <a:latin typeface="+mn-lt"/>
              </a:rPr>
              <a:t>CUSTO TOTAL   :   C</a:t>
            </a:r>
            <a:r>
              <a:rPr lang="pt-BR" sz="2400" baseline="-25000" dirty="0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util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+ 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cap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 ($/a)</a:t>
            </a: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142976" y="681021"/>
            <a:ext cx="407196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1" dirty="0">
                <a:latin typeface="+mn-lt"/>
              </a:rPr>
              <a:t>Avaliação Econômica</a:t>
            </a:r>
          </a:p>
        </p:txBody>
      </p:sp>
      <p:sp>
        <p:nvSpPr>
          <p:cNvPr id="69674" name="Text Box 42"/>
          <p:cNvSpPr txBox="1">
            <a:spLocks noChangeArrowheads="1"/>
          </p:cNvSpPr>
          <p:nvPr/>
        </p:nvSpPr>
        <p:spPr bwMode="auto">
          <a:xfrm>
            <a:off x="1142976" y="5257800"/>
            <a:ext cx="8001024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Implícito nos parâmetros do Investimento e nos custos unitários  encontra-se um </a:t>
            </a:r>
            <a:r>
              <a:rPr lang="pt-BR" sz="2400" dirty="0">
                <a:latin typeface="+mn-lt"/>
              </a:rPr>
              <a:t>peso relativo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entre custos de </a:t>
            </a:r>
            <a:r>
              <a:rPr lang="pt-BR" sz="2400" dirty="0">
                <a:latin typeface="+mn-lt"/>
              </a:rPr>
              <a:t>capital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de </a:t>
            </a:r>
            <a:r>
              <a:rPr lang="pt-BR" sz="2400" dirty="0">
                <a:latin typeface="+mn-lt"/>
              </a:rPr>
              <a:t>utilidades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no ambiente em que se desenvolve a síntese.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utoUpdateAnimBg="0"/>
      <p:bldP spid="69636" grpId="0" animBg="1" autoUpdateAnimBg="0"/>
      <p:bldP spid="6967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3" name="Text Box 3"/>
          <p:cNvSpPr txBox="1">
            <a:spLocks noChangeArrowheads="1"/>
          </p:cNvSpPr>
          <p:nvPr/>
        </p:nvSpPr>
        <p:spPr bwMode="auto">
          <a:xfrm>
            <a:off x="943488" y="1643050"/>
            <a:ext cx="8200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 dirty="0">
                <a:latin typeface="+mn-lt"/>
              </a:rPr>
              <a:t>TABELA</a:t>
            </a:r>
          </a:p>
        </p:txBody>
      </p:sp>
      <p:sp>
        <p:nvSpPr>
          <p:cNvPr id="598020" name="Text Box 4"/>
          <p:cNvSpPr txBox="1">
            <a:spLocks noChangeArrowheads="1"/>
          </p:cNvSpPr>
          <p:nvPr/>
        </p:nvSpPr>
        <p:spPr bwMode="auto">
          <a:xfrm>
            <a:off x="1214414" y="2394418"/>
            <a:ext cx="7715304" cy="267765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Corrente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WC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 dirty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     </a:t>
            </a:r>
            <a:r>
              <a:rPr lang="pt-BR" sz="2400" dirty="0" smtClean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 dirty="0" smtClean="0">
                <a:latin typeface="+mn-lt"/>
              </a:rPr>
              <a:t>Demanda</a:t>
            </a:r>
            <a:endParaRPr lang="pt-BR" sz="2400" dirty="0">
              <a:latin typeface="+mn-lt"/>
            </a:endParaRPr>
          </a:p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	    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     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kW/ </a:t>
            </a:r>
            <a:r>
              <a:rPr lang="pt-BR" sz="2400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       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pt-BR" sz="2400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	</a:t>
            </a:r>
            <a:r>
              <a:rPr lang="pt-BR" sz="2400" baseline="30000" dirty="0" err="1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 err="1" smtClean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               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kW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  <a:p>
            <a:pPr algn="l"/>
            <a:endParaRPr lang="pt-BR" sz="2400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dirty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dirty="0">
                <a:latin typeface="+mn-lt"/>
              </a:rPr>
              <a:t>F</a:t>
            </a:r>
            <a:r>
              <a:rPr lang="pt-BR" sz="2400" baseline="-25000" dirty="0">
                <a:latin typeface="+mn-lt"/>
              </a:rPr>
              <a:t>1</a:t>
            </a:r>
            <a:r>
              <a:rPr lang="pt-BR" sz="2400" dirty="0">
                <a:latin typeface="+mn-lt"/>
              </a:rPr>
              <a:t>		   5                    60	150              450</a:t>
            </a:r>
          </a:p>
          <a:p>
            <a:pPr algn="l"/>
            <a:r>
              <a:rPr lang="pt-BR" sz="2400" dirty="0">
                <a:latin typeface="+mn-lt"/>
              </a:rPr>
              <a:t>       F</a:t>
            </a:r>
            <a:r>
              <a:rPr lang="pt-BR" sz="2400" baseline="-25000" dirty="0">
                <a:latin typeface="+mn-lt"/>
              </a:rPr>
              <a:t>2</a:t>
            </a:r>
            <a:r>
              <a:rPr lang="pt-BR" sz="2400" dirty="0">
                <a:latin typeface="+mn-lt"/>
              </a:rPr>
              <a:t>		   7	           100	220              840</a:t>
            </a:r>
          </a:p>
          <a:p>
            <a:pPr algn="l"/>
            <a:r>
              <a:rPr lang="pt-BR" sz="240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	</a:t>
            </a:r>
            <a:r>
              <a:rPr lang="pt-BR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10                  180	  90              900</a:t>
            </a:r>
          </a:p>
          <a:p>
            <a:pPr algn="l"/>
            <a:r>
              <a:rPr lang="pt-BR" sz="240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	</a:t>
            </a:r>
            <a:r>
              <a:rPr lang="pt-BR" sz="2400" dirty="0" smtClean="0">
                <a:solidFill>
                  <a:srgbClr val="FF0000"/>
                </a:solidFill>
                <a:latin typeface="+mn-lt"/>
              </a:rPr>
              <a:t>  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2	           250	140              22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0</a:t>
            </a:r>
            <a:endParaRPr lang="pt-BR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3285" name="Text Box 5"/>
          <p:cNvSpPr txBox="1">
            <a:spLocks noChangeArrowheads="1"/>
          </p:cNvSpPr>
          <p:nvPr/>
        </p:nvSpPr>
        <p:spPr bwMode="auto">
          <a:xfrm>
            <a:off x="943488" y="5169771"/>
            <a:ext cx="8200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Constam os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WCp's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, as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To's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, as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Td's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, a oferta  de calor das quentes e a demanda de calor das frias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autoUpdateAnimBg="0"/>
      <p:bldP spid="598020" grpId="0" animBg="1" autoUpdateAnimBg="0"/>
      <p:bldP spid="35328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6" name="Text Box 1028"/>
          <p:cNvSpPr txBox="1">
            <a:spLocks noChangeArrowheads="1"/>
          </p:cNvSpPr>
          <p:nvPr/>
        </p:nvSpPr>
        <p:spPr bwMode="auto">
          <a:xfrm>
            <a:off x="1285884" y="1357298"/>
            <a:ext cx="3714744" cy="258532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dirty="0">
                <a:solidFill>
                  <a:schemeClr val="tx1"/>
                </a:solidFill>
                <a:latin typeface="+mn-lt"/>
              </a:rPr>
              <a:t>Corrente	</a:t>
            </a:r>
            <a:r>
              <a:rPr lang="pt-BR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WC</a:t>
            </a:r>
            <a:r>
              <a:rPr lang="pt-BR" baseline="-25000" dirty="0" err="1">
                <a:solidFill>
                  <a:schemeClr val="tx1"/>
                </a:solidFill>
                <a:latin typeface="+mn-lt"/>
              </a:rPr>
              <a:t>p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dirty="0" smtClean="0">
                <a:solidFill>
                  <a:schemeClr val="tx1"/>
                </a:solidFill>
                <a:latin typeface="+mn-lt"/>
              </a:rPr>
              <a:t>    T</a:t>
            </a:r>
            <a:r>
              <a:rPr lang="pt-BR" baseline="-25000" dirty="0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baseline="-25000" dirty="0" err="1">
                <a:solidFill>
                  <a:schemeClr val="tx1"/>
                </a:solidFill>
                <a:latin typeface="+mn-lt"/>
              </a:rPr>
              <a:t>d</a:t>
            </a:r>
            <a:endParaRPr lang="pt-BR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dirty="0" smtClean="0">
                <a:solidFill>
                  <a:schemeClr val="tx1"/>
                </a:solidFill>
                <a:latin typeface="+mn-lt"/>
              </a:rPr>
              <a:t>kW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/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	</a:t>
            </a:r>
            <a:r>
              <a:rPr lang="pt-BR" baseline="30000" dirty="0" err="1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 smtClean="0">
                <a:solidFill>
                  <a:schemeClr val="tx1"/>
                </a:solidFill>
                <a:latin typeface="+mn-lt"/>
              </a:rPr>
              <a:t>C</a:t>
            </a:r>
            <a:endParaRPr lang="pt-BR" b="0" dirty="0">
              <a:solidFill>
                <a:schemeClr val="tx1"/>
              </a:solidFill>
              <a:latin typeface="+mn-lt"/>
            </a:endParaRPr>
          </a:p>
          <a:p>
            <a:pPr algn="l"/>
            <a:endParaRPr lang="pt-BR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b="0" dirty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dirty="0">
                <a:latin typeface="+mn-lt"/>
              </a:rPr>
              <a:t>F</a:t>
            </a:r>
            <a:r>
              <a:rPr lang="pt-BR" baseline="-25000" dirty="0">
                <a:latin typeface="+mn-lt"/>
              </a:rPr>
              <a:t>1</a:t>
            </a:r>
            <a:r>
              <a:rPr lang="pt-BR" dirty="0">
                <a:latin typeface="+mn-lt"/>
              </a:rPr>
              <a:t>	</a:t>
            </a:r>
            <a:r>
              <a:rPr lang="pt-BR" dirty="0" smtClean="0">
                <a:latin typeface="+mn-lt"/>
              </a:rPr>
              <a:t>   </a:t>
            </a:r>
            <a:r>
              <a:rPr lang="pt-BR" dirty="0">
                <a:latin typeface="+mn-lt"/>
              </a:rPr>
              <a:t>5        </a:t>
            </a:r>
            <a:r>
              <a:rPr lang="pt-BR" dirty="0" smtClean="0">
                <a:latin typeface="+mn-lt"/>
              </a:rPr>
              <a:t>     </a:t>
            </a:r>
            <a:r>
              <a:rPr lang="pt-BR" dirty="0">
                <a:latin typeface="+mn-lt"/>
              </a:rPr>
              <a:t>60	150</a:t>
            </a:r>
          </a:p>
          <a:p>
            <a:pPr algn="l"/>
            <a:r>
              <a:rPr lang="pt-BR" dirty="0">
                <a:latin typeface="+mn-lt"/>
              </a:rPr>
              <a:t>       F</a:t>
            </a:r>
            <a:r>
              <a:rPr lang="pt-BR" baseline="-25000" dirty="0">
                <a:latin typeface="+mn-lt"/>
              </a:rPr>
              <a:t>2</a:t>
            </a:r>
            <a:r>
              <a:rPr lang="pt-BR" dirty="0">
                <a:latin typeface="+mn-lt"/>
              </a:rPr>
              <a:t>	</a:t>
            </a:r>
            <a:r>
              <a:rPr lang="pt-BR" dirty="0" smtClean="0">
                <a:latin typeface="+mn-lt"/>
              </a:rPr>
              <a:t>   </a:t>
            </a:r>
            <a:r>
              <a:rPr lang="pt-BR" dirty="0">
                <a:latin typeface="+mn-lt"/>
              </a:rPr>
              <a:t>7	</a:t>
            </a:r>
            <a:r>
              <a:rPr lang="pt-BR" dirty="0" smtClean="0">
                <a:latin typeface="+mn-lt"/>
              </a:rPr>
              <a:t>   </a:t>
            </a:r>
            <a:r>
              <a:rPr lang="pt-BR" dirty="0">
                <a:latin typeface="+mn-lt"/>
              </a:rPr>
              <a:t>100	220</a:t>
            </a:r>
          </a:p>
          <a:p>
            <a:pPr algn="l"/>
            <a:r>
              <a:rPr lang="pt-BR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dirty="0">
                <a:solidFill>
                  <a:srgbClr val="FF0000"/>
                </a:solidFill>
                <a:latin typeface="+mn-lt"/>
              </a:rPr>
              <a:t>	</a:t>
            </a:r>
            <a:r>
              <a:rPr lang="pt-BR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pt-BR" dirty="0">
                <a:solidFill>
                  <a:srgbClr val="FF0000"/>
                </a:solidFill>
                <a:latin typeface="+mn-lt"/>
              </a:rPr>
              <a:t>10          </a:t>
            </a:r>
            <a:r>
              <a:rPr lang="pt-BR" dirty="0" smtClean="0">
                <a:solidFill>
                  <a:srgbClr val="FF0000"/>
                </a:solidFill>
                <a:latin typeface="+mn-lt"/>
              </a:rPr>
              <a:t>   </a:t>
            </a:r>
            <a:r>
              <a:rPr lang="pt-BR" dirty="0">
                <a:solidFill>
                  <a:srgbClr val="FF0000"/>
                </a:solidFill>
                <a:latin typeface="+mn-lt"/>
              </a:rPr>
              <a:t>180	  90</a:t>
            </a:r>
          </a:p>
          <a:p>
            <a:pPr algn="l"/>
            <a:r>
              <a:rPr lang="pt-BR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pt-BR" dirty="0">
                <a:solidFill>
                  <a:srgbClr val="FF0000"/>
                </a:solidFill>
                <a:latin typeface="+mn-lt"/>
              </a:rPr>
              <a:t>	</a:t>
            </a:r>
            <a:r>
              <a:rPr lang="pt-BR" dirty="0" smtClean="0">
                <a:solidFill>
                  <a:srgbClr val="FF0000"/>
                </a:solidFill>
                <a:latin typeface="+mn-lt"/>
              </a:rPr>
              <a:t>   </a:t>
            </a:r>
            <a:r>
              <a:rPr lang="pt-BR" dirty="0">
                <a:solidFill>
                  <a:srgbClr val="FF0000"/>
                </a:solidFill>
                <a:latin typeface="+mn-lt"/>
              </a:rPr>
              <a:t>2  	</a:t>
            </a:r>
            <a:r>
              <a:rPr lang="pt-BR" dirty="0" smtClean="0">
                <a:solidFill>
                  <a:srgbClr val="FF0000"/>
                </a:solidFill>
                <a:latin typeface="+mn-lt"/>
              </a:rPr>
              <a:t>    </a:t>
            </a:r>
            <a:r>
              <a:rPr lang="pt-BR" dirty="0">
                <a:solidFill>
                  <a:srgbClr val="FF0000"/>
                </a:solidFill>
                <a:latin typeface="+mn-lt"/>
              </a:rPr>
              <a:t>250	140</a:t>
            </a:r>
          </a:p>
          <a:p>
            <a:pPr algn="l"/>
            <a:endParaRPr lang="pt-BR" b="0" dirty="0">
              <a:solidFill>
                <a:srgbClr val="FF0000"/>
              </a:solidFill>
              <a:latin typeface="+mn-lt"/>
            </a:endParaRPr>
          </a:p>
          <a:p>
            <a:pPr algn="l"/>
            <a:r>
              <a:rPr lang="pt-BR" b="0" dirty="0">
                <a:solidFill>
                  <a:schemeClr val="tx1"/>
                </a:solidFill>
                <a:latin typeface="+mn-lt"/>
              </a:rPr>
              <a:t>             Simplificação: </a:t>
            </a:r>
            <a:r>
              <a:rPr lang="pt-BR" b="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b="0" baseline="-25000" dirty="0" err="1">
                <a:solidFill>
                  <a:schemeClr val="tx1"/>
                </a:solidFill>
                <a:latin typeface="+mn-lt"/>
              </a:rPr>
              <a:t>p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 constante</a:t>
            </a:r>
          </a:p>
        </p:txBody>
      </p:sp>
      <p:grpSp>
        <p:nvGrpSpPr>
          <p:cNvPr id="2" name="Group 1081"/>
          <p:cNvGrpSpPr>
            <a:grpSpLocks/>
          </p:cNvGrpSpPr>
          <p:nvPr/>
        </p:nvGrpSpPr>
        <p:grpSpPr bwMode="auto">
          <a:xfrm>
            <a:off x="5000628" y="428604"/>
            <a:ext cx="4270375" cy="5572125"/>
            <a:chOff x="0" y="672"/>
            <a:chExt cx="2690" cy="3510"/>
          </a:xfrm>
        </p:grpSpPr>
        <p:sp>
          <p:nvSpPr>
            <p:cNvPr id="54279" name="Line 1082"/>
            <p:cNvSpPr>
              <a:spLocks noChangeShapeType="1"/>
            </p:cNvSpPr>
            <p:nvPr/>
          </p:nvSpPr>
          <p:spPr bwMode="auto">
            <a:xfrm>
              <a:off x="915" y="1894"/>
              <a:ext cx="0" cy="13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80" name="Text Box 1083"/>
            <p:cNvSpPr txBox="1">
              <a:spLocks noChangeArrowheads="1"/>
            </p:cNvSpPr>
            <p:nvPr/>
          </p:nvSpPr>
          <p:spPr bwMode="auto">
            <a:xfrm>
              <a:off x="0" y="723"/>
              <a:ext cx="74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400" b="1">
                  <a:solidFill>
                    <a:srgbClr val="FF0000"/>
                  </a:solidFill>
                  <a:latin typeface="+mn-lt"/>
                </a:rPr>
                <a:t>(vapor) 250</a:t>
              </a:r>
            </a:p>
          </p:txBody>
        </p:sp>
        <p:sp>
          <p:nvSpPr>
            <p:cNvPr id="54281" name="Text Box 1084"/>
            <p:cNvSpPr txBox="1">
              <a:spLocks noChangeArrowheads="1"/>
            </p:cNvSpPr>
            <p:nvPr/>
          </p:nvSpPr>
          <p:spPr bwMode="auto">
            <a:xfrm>
              <a:off x="336" y="2400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 b="1">
                  <a:solidFill>
                    <a:srgbClr val="FF0000"/>
                  </a:solidFill>
                  <a:latin typeface="+mn-lt"/>
                </a:rPr>
                <a:t> 140</a:t>
              </a:r>
            </a:p>
          </p:txBody>
        </p:sp>
        <p:sp>
          <p:nvSpPr>
            <p:cNvPr id="54282" name="Line 1085"/>
            <p:cNvSpPr>
              <a:spLocks noChangeShapeType="1"/>
            </p:cNvSpPr>
            <p:nvPr/>
          </p:nvSpPr>
          <p:spPr bwMode="auto">
            <a:xfrm>
              <a:off x="1145" y="874"/>
              <a:ext cx="0" cy="16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83" name="Line 1086"/>
            <p:cNvSpPr>
              <a:spLocks noChangeShapeType="1"/>
            </p:cNvSpPr>
            <p:nvPr/>
          </p:nvSpPr>
          <p:spPr bwMode="auto">
            <a:xfrm flipV="1">
              <a:off x="1602" y="2344"/>
              <a:ext cx="0" cy="1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84" name="Line 1087"/>
            <p:cNvSpPr>
              <a:spLocks noChangeShapeType="1"/>
            </p:cNvSpPr>
            <p:nvPr/>
          </p:nvSpPr>
          <p:spPr bwMode="auto">
            <a:xfrm flipV="1">
              <a:off x="1831" y="1315"/>
              <a:ext cx="0" cy="175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85" name="Line 1088"/>
            <p:cNvSpPr>
              <a:spLocks noChangeShapeType="1"/>
            </p:cNvSpPr>
            <p:nvPr/>
          </p:nvSpPr>
          <p:spPr bwMode="auto">
            <a:xfrm>
              <a:off x="688" y="2486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86" name="Line 1089"/>
            <p:cNvSpPr>
              <a:spLocks noChangeShapeType="1"/>
            </p:cNvSpPr>
            <p:nvPr/>
          </p:nvSpPr>
          <p:spPr bwMode="auto">
            <a:xfrm>
              <a:off x="688" y="322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87" name="Text Box 1090"/>
            <p:cNvSpPr txBox="1">
              <a:spLocks noChangeArrowheads="1"/>
            </p:cNvSpPr>
            <p:nvPr/>
          </p:nvSpPr>
          <p:spPr bwMode="auto">
            <a:xfrm>
              <a:off x="384" y="3072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54288" name="Line 1091"/>
            <p:cNvSpPr>
              <a:spLocks noChangeShapeType="1"/>
            </p:cNvSpPr>
            <p:nvPr/>
          </p:nvSpPr>
          <p:spPr bwMode="auto">
            <a:xfrm>
              <a:off x="687" y="190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89" name="Text Box 1092"/>
            <p:cNvSpPr txBox="1">
              <a:spLocks noChangeArrowheads="1"/>
            </p:cNvSpPr>
            <p:nvPr/>
          </p:nvSpPr>
          <p:spPr bwMode="auto">
            <a:xfrm>
              <a:off x="288" y="1824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 b="1">
                  <a:solidFill>
                    <a:srgbClr val="FF0000"/>
                  </a:solidFill>
                  <a:latin typeface="+mn-lt"/>
                </a:rPr>
                <a:t>  180</a:t>
              </a:r>
            </a:p>
          </p:txBody>
        </p:sp>
        <p:sp>
          <p:nvSpPr>
            <p:cNvPr id="54290" name="Text Box 1093"/>
            <p:cNvSpPr txBox="1">
              <a:spLocks noChangeArrowheads="1"/>
            </p:cNvSpPr>
            <p:nvPr/>
          </p:nvSpPr>
          <p:spPr bwMode="auto">
            <a:xfrm>
              <a:off x="801" y="16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4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4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4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54291" name="Text Box 1094"/>
            <p:cNvSpPr txBox="1">
              <a:spLocks noChangeArrowheads="1"/>
            </p:cNvSpPr>
            <p:nvPr/>
          </p:nvSpPr>
          <p:spPr bwMode="auto">
            <a:xfrm>
              <a:off x="1008" y="672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4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4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4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54292" name="Text Box 1095"/>
            <p:cNvSpPr txBox="1">
              <a:spLocks noChangeArrowheads="1"/>
            </p:cNvSpPr>
            <p:nvPr/>
          </p:nvSpPr>
          <p:spPr bwMode="auto">
            <a:xfrm>
              <a:off x="1488" y="3667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400" b="1">
                  <a:latin typeface="+mn-lt"/>
                </a:rPr>
                <a:t>F</a:t>
              </a:r>
              <a:r>
                <a:rPr lang="pt-BR" sz="1400" b="1" baseline="-25000">
                  <a:latin typeface="+mn-lt"/>
                </a:rPr>
                <a:t>1</a:t>
              </a:r>
              <a:endParaRPr lang="pt-BR" sz="1400" b="1">
                <a:latin typeface="+mn-lt"/>
              </a:endParaRPr>
            </a:p>
          </p:txBody>
        </p:sp>
        <p:sp>
          <p:nvSpPr>
            <p:cNvPr id="54293" name="Text Box 1096"/>
            <p:cNvSpPr txBox="1">
              <a:spLocks noChangeArrowheads="1"/>
            </p:cNvSpPr>
            <p:nvPr/>
          </p:nvSpPr>
          <p:spPr bwMode="auto">
            <a:xfrm>
              <a:off x="1716" y="3074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400" b="1">
                  <a:latin typeface="+mn-lt"/>
                </a:rPr>
                <a:t>F</a:t>
              </a:r>
              <a:r>
                <a:rPr lang="pt-BR" sz="1400" b="1" baseline="-25000">
                  <a:latin typeface="+mn-lt"/>
                </a:rPr>
                <a:t>2</a:t>
              </a:r>
              <a:endParaRPr lang="pt-BR" sz="1400" b="1">
                <a:latin typeface="+mn-lt"/>
              </a:endParaRPr>
            </a:p>
          </p:txBody>
        </p:sp>
        <p:sp>
          <p:nvSpPr>
            <p:cNvPr id="54294" name="Line 1097"/>
            <p:cNvSpPr>
              <a:spLocks noChangeShapeType="1"/>
            </p:cNvSpPr>
            <p:nvPr/>
          </p:nvSpPr>
          <p:spPr bwMode="auto">
            <a:xfrm>
              <a:off x="687" y="874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95" name="Line 1098"/>
            <p:cNvSpPr>
              <a:spLocks noChangeShapeType="1"/>
            </p:cNvSpPr>
            <p:nvPr/>
          </p:nvSpPr>
          <p:spPr bwMode="auto">
            <a:xfrm>
              <a:off x="1374" y="2344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96" name="Line 1099"/>
            <p:cNvSpPr>
              <a:spLocks noChangeShapeType="1"/>
            </p:cNvSpPr>
            <p:nvPr/>
          </p:nvSpPr>
          <p:spPr bwMode="auto">
            <a:xfrm>
              <a:off x="1374" y="3079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97" name="Line 1100"/>
            <p:cNvSpPr>
              <a:spLocks noChangeShapeType="1"/>
            </p:cNvSpPr>
            <p:nvPr/>
          </p:nvSpPr>
          <p:spPr bwMode="auto">
            <a:xfrm flipH="1">
              <a:off x="1374" y="3667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298" name="Text Box 1101"/>
            <p:cNvSpPr txBox="1">
              <a:spLocks noChangeArrowheads="1"/>
            </p:cNvSpPr>
            <p:nvPr/>
          </p:nvSpPr>
          <p:spPr bwMode="auto">
            <a:xfrm>
              <a:off x="2064" y="1248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400" b="1">
                  <a:latin typeface="+mn-lt"/>
                </a:rPr>
                <a:t>220</a:t>
              </a:r>
            </a:p>
          </p:txBody>
        </p:sp>
        <p:sp>
          <p:nvSpPr>
            <p:cNvPr id="54299" name="Text Box 1102"/>
            <p:cNvSpPr txBox="1">
              <a:spLocks noChangeArrowheads="1"/>
            </p:cNvSpPr>
            <p:nvPr/>
          </p:nvSpPr>
          <p:spPr bwMode="auto">
            <a:xfrm>
              <a:off x="2064" y="3984"/>
              <a:ext cx="62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 b="1">
                  <a:latin typeface="+mn-lt"/>
                </a:rPr>
                <a:t>30 (água)</a:t>
              </a:r>
            </a:p>
          </p:txBody>
        </p:sp>
        <p:sp>
          <p:nvSpPr>
            <p:cNvPr id="54300" name="Text Box 1103"/>
            <p:cNvSpPr txBox="1">
              <a:spLocks noChangeArrowheads="1"/>
            </p:cNvSpPr>
            <p:nvPr/>
          </p:nvSpPr>
          <p:spPr bwMode="auto">
            <a:xfrm>
              <a:off x="2064" y="2256"/>
              <a:ext cx="3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400" b="1">
                  <a:latin typeface="+mn-lt"/>
                </a:rPr>
                <a:t>150</a:t>
              </a:r>
            </a:p>
          </p:txBody>
        </p:sp>
        <p:sp>
          <p:nvSpPr>
            <p:cNvPr id="54301" name="Text Box 1104"/>
            <p:cNvSpPr txBox="1">
              <a:spLocks noChangeArrowheads="1"/>
            </p:cNvSpPr>
            <p:nvPr/>
          </p:nvSpPr>
          <p:spPr bwMode="auto">
            <a:xfrm>
              <a:off x="2112" y="2976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400" b="1">
                  <a:latin typeface="+mn-lt"/>
                </a:rPr>
                <a:t>100</a:t>
              </a:r>
            </a:p>
          </p:txBody>
        </p:sp>
        <p:sp>
          <p:nvSpPr>
            <p:cNvPr id="54302" name="Text Box 1105"/>
            <p:cNvSpPr txBox="1">
              <a:spLocks noChangeArrowheads="1"/>
            </p:cNvSpPr>
            <p:nvPr/>
          </p:nvSpPr>
          <p:spPr bwMode="auto">
            <a:xfrm>
              <a:off x="2064" y="3552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 b="1">
                  <a:latin typeface="+mn-lt"/>
                </a:rPr>
                <a:t>60</a:t>
              </a:r>
            </a:p>
          </p:txBody>
        </p:sp>
        <p:sp>
          <p:nvSpPr>
            <p:cNvPr id="54303" name="Line 1106"/>
            <p:cNvSpPr>
              <a:spLocks noChangeShapeType="1"/>
            </p:cNvSpPr>
            <p:nvPr/>
          </p:nvSpPr>
          <p:spPr bwMode="auto">
            <a:xfrm>
              <a:off x="2064" y="1008"/>
              <a:ext cx="0" cy="312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304" name="Line 1107"/>
            <p:cNvSpPr>
              <a:spLocks noChangeShapeType="1"/>
            </p:cNvSpPr>
            <p:nvPr/>
          </p:nvSpPr>
          <p:spPr bwMode="auto">
            <a:xfrm>
              <a:off x="672" y="864"/>
              <a:ext cx="0" cy="31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305" name="Line 1108"/>
            <p:cNvSpPr>
              <a:spLocks noChangeShapeType="1"/>
            </p:cNvSpPr>
            <p:nvPr/>
          </p:nvSpPr>
          <p:spPr bwMode="auto">
            <a:xfrm>
              <a:off x="1344" y="4128"/>
              <a:ext cx="72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  <p:sp>
          <p:nvSpPr>
            <p:cNvPr id="54306" name="Line 1109"/>
            <p:cNvSpPr>
              <a:spLocks noChangeShapeType="1"/>
            </p:cNvSpPr>
            <p:nvPr/>
          </p:nvSpPr>
          <p:spPr bwMode="auto">
            <a:xfrm>
              <a:off x="1344" y="1344"/>
              <a:ext cx="72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400" b="1">
                <a:latin typeface="+mn-lt"/>
              </a:endParaRPr>
            </a:p>
          </p:txBody>
        </p:sp>
      </p:grpSp>
      <p:sp>
        <p:nvSpPr>
          <p:cNvPr id="54276" name="Text Box 1110"/>
          <p:cNvSpPr txBox="1">
            <a:spLocks noChangeArrowheads="1"/>
          </p:cNvSpPr>
          <p:nvPr/>
        </p:nvSpPr>
        <p:spPr bwMode="auto">
          <a:xfrm>
            <a:off x="1214446" y="752757"/>
            <a:ext cx="24288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 dirty="0">
                <a:latin typeface="+mn-lt"/>
              </a:rPr>
              <a:t>DIAGRAMA</a:t>
            </a:r>
          </a:p>
        </p:txBody>
      </p:sp>
      <p:sp>
        <p:nvSpPr>
          <p:cNvPr id="289880" name="Text Box 1112"/>
          <p:cNvSpPr txBox="1">
            <a:spLocks noChangeArrowheads="1"/>
          </p:cNvSpPr>
          <p:nvPr/>
        </p:nvSpPr>
        <p:spPr bwMode="auto">
          <a:xfrm>
            <a:off x="1014426" y="4343400"/>
            <a:ext cx="441483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Permite observar os níveis de temperatura e o potencial de troca térmica entre as correntes.</a:t>
            </a:r>
          </a:p>
        </p:txBody>
      </p:sp>
      <p:sp>
        <p:nvSpPr>
          <p:cNvPr id="34" name="CaixaDeTexto 33"/>
          <p:cNvSpPr txBox="1">
            <a:spLocks noChangeArrowheads="1"/>
          </p:cNvSpPr>
          <p:nvPr/>
        </p:nvSpPr>
        <p:spPr bwMode="auto">
          <a:xfrm>
            <a:off x="1142976" y="5884885"/>
            <a:ext cx="5486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Ex.:Não é possível aquecer </a:t>
            </a:r>
            <a:r>
              <a:rPr lang="pt-BR" sz="2400" dirty="0">
                <a:latin typeface="+mn-lt"/>
              </a:rPr>
              <a:t>F</a:t>
            </a:r>
            <a:r>
              <a:rPr lang="pt-BR" sz="2400" baseline="-25000" dirty="0">
                <a:latin typeface="+mn-lt"/>
              </a:rPr>
              <a:t>2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até </a:t>
            </a:r>
            <a:r>
              <a:rPr lang="pt-BR" sz="2400" dirty="0">
                <a:latin typeface="+mn-lt"/>
              </a:rPr>
              <a:t>220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com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nem resfriar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até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90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com </a:t>
            </a:r>
            <a:r>
              <a:rPr lang="pt-BR" sz="2400" dirty="0">
                <a:latin typeface="+mn-lt"/>
              </a:rPr>
              <a:t>F</a:t>
            </a:r>
            <a:r>
              <a:rPr lang="pt-BR" sz="2400" baseline="-25000" dirty="0">
                <a:latin typeface="+mn-lt"/>
              </a:rPr>
              <a:t>2</a:t>
            </a:r>
            <a:endParaRPr lang="pt-BR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6" grpId="0" animBg="1" autoUpdateAnimBg="0"/>
      <p:bldP spid="289880" grpId="0" autoUpdateAnimBg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4"/>
          <p:cNvSpPr txBox="1">
            <a:spLocks noChangeArrowheads="1"/>
          </p:cNvSpPr>
          <p:nvPr/>
        </p:nvSpPr>
        <p:spPr bwMode="auto">
          <a:xfrm>
            <a:off x="1012652" y="895633"/>
            <a:ext cx="75824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pt-BR" sz="2400" b="1" u="sng" dirty="0" smtClean="0">
                <a:latin typeface="+mn-lt"/>
              </a:rPr>
              <a:t>Natureza </a:t>
            </a:r>
            <a:r>
              <a:rPr lang="pt-BR" sz="2400" b="1" u="sng" dirty="0">
                <a:latin typeface="+mn-lt"/>
              </a:rPr>
              <a:t>Combinatória: Multiplicidade de Soluções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1071538" y="3471866"/>
            <a:ext cx="785818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Uma corrente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quente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duas </a:t>
            </a:r>
            <a:r>
              <a:rPr lang="pt-BR" sz="2400" dirty="0">
                <a:latin typeface="+mn-lt"/>
              </a:rPr>
              <a:t>frias: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1071538" y="2214554"/>
            <a:ext cx="6858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Uma corrente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quente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uma </a:t>
            </a:r>
            <a:r>
              <a:rPr lang="pt-BR" sz="2400" dirty="0">
                <a:latin typeface="+mn-lt"/>
              </a:rPr>
              <a:t>fria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: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1000100" y="1312119"/>
            <a:ext cx="8235975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O número de soluções cresce rapidamente com o número de correntes.</a:t>
            </a:r>
            <a:endParaRPr lang="pt-BR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7324754" y="2285992"/>
            <a:ext cx="1462088" cy="1371600"/>
            <a:chOff x="2736" y="1056"/>
            <a:chExt cx="921" cy="864"/>
          </a:xfrm>
        </p:grpSpPr>
        <p:sp>
          <p:nvSpPr>
            <p:cNvPr id="69716" name="Oval 31"/>
            <p:cNvSpPr>
              <a:spLocks noChangeArrowheads="1"/>
            </p:cNvSpPr>
            <p:nvPr/>
          </p:nvSpPr>
          <p:spPr bwMode="auto">
            <a:xfrm>
              <a:off x="3064" y="1382"/>
              <a:ext cx="265" cy="240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17" name="Line 32"/>
            <p:cNvSpPr>
              <a:spLocks noChangeShapeType="1"/>
            </p:cNvSpPr>
            <p:nvPr/>
          </p:nvSpPr>
          <p:spPr bwMode="auto">
            <a:xfrm>
              <a:off x="3328" y="1502"/>
              <a:ext cx="329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18" name="Line 35"/>
            <p:cNvSpPr>
              <a:spLocks noChangeShapeType="1"/>
            </p:cNvSpPr>
            <p:nvPr/>
          </p:nvSpPr>
          <p:spPr bwMode="auto">
            <a:xfrm>
              <a:off x="2736" y="1502"/>
              <a:ext cx="329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19" name="Line 38"/>
            <p:cNvSpPr>
              <a:spLocks noChangeShapeType="1"/>
            </p:cNvSpPr>
            <p:nvPr/>
          </p:nvSpPr>
          <p:spPr bwMode="auto">
            <a:xfrm>
              <a:off x="3197" y="1084"/>
              <a:ext cx="0" cy="29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20" name="Line 41"/>
            <p:cNvSpPr>
              <a:spLocks noChangeShapeType="1"/>
            </p:cNvSpPr>
            <p:nvPr/>
          </p:nvSpPr>
          <p:spPr bwMode="auto">
            <a:xfrm>
              <a:off x="3197" y="1621"/>
              <a:ext cx="0" cy="29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21" name="Rectangle 44"/>
            <p:cNvSpPr>
              <a:spLocks noChangeArrowheads="1"/>
            </p:cNvSpPr>
            <p:nvPr/>
          </p:nvSpPr>
          <p:spPr bwMode="auto">
            <a:xfrm>
              <a:off x="2779" y="1296"/>
              <a:ext cx="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722" name="Rectangle 45"/>
            <p:cNvSpPr>
              <a:spLocks noChangeArrowheads="1"/>
            </p:cNvSpPr>
            <p:nvPr/>
          </p:nvSpPr>
          <p:spPr bwMode="auto">
            <a:xfrm>
              <a:off x="3013" y="1056"/>
              <a:ext cx="14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16783" name="Text Box 47"/>
          <p:cNvSpPr txBox="1">
            <a:spLocks noChangeArrowheads="1"/>
          </p:cNvSpPr>
          <p:nvPr/>
        </p:nvSpPr>
        <p:spPr bwMode="auto">
          <a:xfrm>
            <a:off x="5791200" y="1828792"/>
            <a:ext cx="3352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b="0" dirty="0">
                <a:latin typeface="+mn-lt"/>
              </a:rPr>
              <a:t>apenas uma solução</a:t>
            </a:r>
          </a:p>
        </p:txBody>
      </p:sp>
      <p:sp>
        <p:nvSpPr>
          <p:cNvPr id="116784" name="Text Box 48"/>
          <p:cNvSpPr txBox="1">
            <a:spLocks noChangeArrowheads="1"/>
          </p:cNvSpPr>
          <p:nvPr/>
        </p:nvSpPr>
        <p:spPr bwMode="auto">
          <a:xfrm>
            <a:off x="1928794" y="6329386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b="0" dirty="0">
                <a:latin typeface="+mn-lt"/>
              </a:rPr>
              <a:t>3 soluções</a:t>
            </a:r>
          </a:p>
        </p:txBody>
      </p:sp>
      <p:sp>
        <p:nvSpPr>
          <p:cNvPr id="116785" name="Text Box 49"/>
          <p:cNvSpPr txBox="1">
            <a:spLocks noChangeArrowheads="1"/>
          </p:cNvSpPr>
          <p:nvPr/>
        </p:nvSpPr>
        <p:spPr bwMode="auto">
          <a:xfrm>
            <a:off x="1533524" y="5791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Trocas seqüenciais</a:t>
            </a:r>
            <a:endParaRPr lang="pt-BR" sz="18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3" name="Group 193"/>
          <p:cNvGrpSpPr>
            <a:grpSpLocks/>
          </p:cNvGrpSpPr>
          <p:nvPr/>
        </p:nvGrpSpPr>
        <p:grpSpPr bwMode="auto">
          <a:xfrm>
            <a:off x="5943600" y="3900488"/>
            <a:ext cx="3200400" cy="2362200"/>
            <a:chOff x="3744" y="2457"/>
            <a:chExt cx="2016" cy="1488"/>
          </a:xfrm>
        </p:grpSpPr>
        <p:sp>
          <p:nvSpPr>
            <p:cNvPr id="69684" name="Oval 108"/>
            <p:cNvSpPr>
              <a:spLocks noChangeArrowheads="1"/>
            </p:cNvSpPr>
            <p:nvPr/>
          </p:nvSpPr>
          <p:spPr bwMode="auto">
            <a:xfrm>
              <a:off x="5322" y="3148"/>
              <a:ext cx="122" cy="119"/>
            </a:xfrm>
            <a:prstGeom prst="ellips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85" name="Rectangle 112"/>
            <p:cNvSpPr>
              <a:spLocks noChangeArrowheads="1"/>
            </p:cNvSpPr>
            <p:nvPr/>
          </p:nvSpPr>
          <p:spPr bwMode="auto">
            <a:xfrm>
              <a:off x="3764" y="3067"/>
              <a:ext cx="17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86" name="Rectangle 113"/>
            <p:cNvSpPr>
              <a:spLocks noChangeArrowheads="1"/>
            </p:cNvSpPr>
            <p:nvPr/>
          </p:nvSpPr>
          <p:spPr bwMode="auto">
            <a:xfrm>
              <a:off x="3764" y="3064"/>
              <a:ext cx="7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FF0000"/>
                  </a:solidFill>
                  <a:latin typeface="+mn-lt"/>
                </a:rPr>
                <a:t>Q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87" name="Line 114"/>
            <p:cNvSpPr>
              <a:spLocks noChangeShapeType="1"/>
            </p:cNvSpPr>
            <p:nvPr/>
          </p:nvSpPr>
          <p:spPr bwMode="auto">
            <a:xfrm>
              <a:off x="4052" y="2867"/>
              <a:ext cx="3" cy="281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88" name="Oval 117"/>
            <p:cNvSpPr>
              <a:spLocks noChangeArrowheads="1"/>
            </p:cNvSpPr>
            <p:nvPr/>
          </p:nvSpPr>
          <p:spPr bwMode="auto">
            <a:xfrm>
              <a:off x="3995" y="3148"/>
              <a:ext cx="119" cy="119"/>
            </a:xfrm>
            <a:prstGeom prst="ellips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89" name="Line 118"/>
            <p:cNvSpPr>
              <a:spLocks noChangeShapeType="1"/>
            </p:cNvSpPr>
            <p:nvPr/>
          </p:nvSpPr>
          <p:spPr bwMode="auto">
            <a:xfrm>
              <a:off x="5381" y="2867"/>
              <a:ext cx="1" cy="281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90" name="Line 121"/>
            <p:cNvSpPr>
              <a:spLocks noChangeShapeType="1"/>
            </p:cNvSpPr>
            <p:nvPr/>
          </p:nvSpPr>
          <p:spPr bwMode="auto">
            <a:xfrm flipV="1">
              <a:off x="5381" y="3264"/>
              <a:ext cx="1" cy="281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91" name="Oval 127"/>
            <p:cNvSpPr>
              <a:spLocks noChangeArrowheads="1"/>
            </p:cNvSpPr>
            <p:nvPr/>
          </p:nvSpPr>
          <p:spPr bwMode="auto">
            <a:xfrm>
              <a:off x="4283" y="2742"/>
              <a:ext cx="235" cy="231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92" name="Line 130"/>
            <p:cNvSpPr>
              <a:spLocks noChangeShapeType="1"/>
            </p:cNvSpPr>
            <p:nvPr/>
          </p:nvSpPr>
          <p:spPr bwMode="auto">
            <a:xfrm>
              <a:off x="4399" y="2457"/>
              <a:ext cx="1" cy="285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93" name="Line 133"/>
            <p:cNvSpPr>
              <a:spLocks noChangeShapeType="1"/>
            </p:cNvSpPr>
            <p:nvPr/>
          </p:nvSpPr>
          <p:spPr bwMode="auto">
            <a:xfrm>
              <a:off x="4399" y="2970"/>
              <a:ext cx="1" cy="281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94" name="Rectangle 136"/>
            <p:cNvSpPr>
              <a:spLocks noChangeArrowheads="1"/>
            </p:cNvSpPr>
            <p:nvPr/>
          </p:nvSpPr>
          <p:spPr bwMode="auto">
            <a:xfrm>
              <a:off x="4283" y="2489"/>
              <a:ext cx="157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95" name="Rectangle 137"/>
            <p:cNvSpPr>
              <a:spLocks noChangeArrowheads="1"/>
            </p:cNvSpPr>
            <p:nvPr/>
          </p:nvSpPr>
          <p:spPr bwMode="auto">
            <a:xfrm>
              <a:off x="4283" y="2489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latin typeface="+mn-lt"/>
                </a:rPr>
                <a:t>F1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96" name="Rectangle 138"/>
            <p:cNvSpPr>
              <a:spLocks noChangeArrowheads="1"/>
            </p:cNvSpPr>
            <p:nvPr/>
          </p:nvSpPr>
          <p:spPr bwMode="auto">
            <a:xfrm>
              <a:off x="4343" y="2826"/>
              <a:ext cx="97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97" name="Rectangle 139"/>
            <p:cNvSpPr>
              <a:spLocks noChangeArrowheads="1"/>
            </p:cNvSpPr>
            <p:nvPr/>
          </p:nvSpPr>
          <p:spPr bwMode="auto">
            <a:xfrm>
              <a:off x="4416" y="2784"/>
              <a:ext cx="4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000000"/>
                  </a:solidFill>
                  <a:latin typeface="+mn-lt"/>
                </a:rPr>
                <a:t>1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98" name="Oval 140"/>
            <p:cNvSpPr>
              <a:spLocks noChangeArrowheads="1"/>
            </p:cNvSpPr>
            <p:nvPr/>
          </p:nvSpPr>
          <p:spPr bwMode="auto">
            <a:xfrm>
              <a:off x="4862" y="3433"/>
              <a:ext cx="235" cy="231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99" name="Line 143"/>
            <p:cNvSpPr>
              <a:spLocks noChangeShapeType="1"/>
            </p:cNvSpPr>
            <p:nvPr/>
          </p:nvSpPr>
          <p:spPr bwMode="auto">
            <a:xfrm>
              <a:off x="4978" y="3148"/>
              <a:ext cx="1" cy="285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00" name="Line 146"/>
            <p:cNvSpPr>
              <a:spLocks noChangeShapeType="1"/>
            </p:cNvSpPr>
            <p:nvPr/>
          </p:nvSpPr>
          <p:spPr bwMode="auto">
            <a:xfrm>
              <a:off x="4978" y="3661"/>
              <a:ext cx="1" cy="284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01" name="Rectangle 149"/>
            <p:cNvSpPr>
              <a:spLocks noChangeArrowheads="1"/>
            </p:cNvSpPr>
            <p:nvPr/>
          </p:nvSpPr>
          <p:spPr bwMode="auto">
            <a:xfrm>
              <a:off x="4803" y="3179"/>
              <a:ext cx="156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02" name="Rectangle 150"/>
            <p:cNvSpPr>
              <a:spLocks noChangeArrowheads="1"/>
            </p:cNvSpPr>
            <p:nvPr/>
          </p:nvSpPr>
          <p:spPr bwMode="auto">
            <a:xfrm>
              <a:off x="4803" y="3179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latin typeface="+mn-lt"/>
                </a:rPr>
                <a:t>F2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703" name="Rectangle 151"/>
            <p:cNvSpPr>
              <a:spLocks noChangeArrowheads="1"/>
            </p:cNvSpPr>
            <p:nvPr/>
          </p:nvSpPr>
          <p:spPr bwMode="auto">
            <a:xfrm>
              <a:off x="4918" y="3520"/>
              <a:ext cx="100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04" name="Rectangle 152"/>
            <p:cNvSpPr>
              <a:spLocks noChangeArrowheads="1"/>
            </p:cNvSpPr>
            <p:nvPr/>
          </p:nvSpPr>
          <p:spPr bwMode="auto">
            <a:xfrm>
              <a:off x="4918" y="3520"/>
              <a:ext cx="4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705" name="Line 161"/>
            <p:cNvSpPr>
              <a:spLocks noChangeShapeType="1"/>
            </p:cNvSpPr>
            <p:nvPr/>
          </p:nvSpPr>
          <p:spPr bwMode="auto">
            <a:xfrm>
              <a:off x="4052" y="2867"/>
              <a:ext cx="231" cy="1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06" name="Line 164"/>
            <p:cNvSpPr>
              <a:spLocks noChangeShapeType="1"/>
            </p:cNvSpPr>
            <p:nvPr/>
          </p:nvSpPr>
          <p:spPr bwMode="auto">
            <a:xfrm>
              <a:off x="4515" y="2867"/>
              <a:ext cx="866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07" name="Rectangle 165"/>
            <p:cNvSpPr>
              <a:spLocks noChangeArrowheads="1"/>
            </p:cNvSpPr>
            <p:nvPr/>
          </p:nvSpPr>
          <p:spPr bwMode="auto">
            <a:xfrm>
              <a:off x="4746" y="2782"/>
              <a:ext cx="163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08" name="Rectangle 166"/>
            <p:cNvSpPr>
              <a:spLocks noChangeArrowheads="1"/>
            </p:cNvSpPr>
            <p:nvPr/>
          </p:nvSpPr>
          <p:spPr bwMode="auto">
            <a:xfrm>
              <a:off x="4746" y="2782"/>
              <a:ext cx="98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FF0000"/>
                  </a:solidFill>
                  <a:latin typeface="+mn-lt"/>
                </a:rPr>
                <a:t>T2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709" name="Rectangle 167"/>
            <p:cNvSpPr>
              <a:spLocks noChangeArrowheads="1"/>
            </p:cNvSpPr>
            <p:nvPr/>
          </p:nvSpPr>
          <p:spPr bwMode="auto">
            <a:xfrm>
              <a:off x="5150" y="3464"/>
              <a:ext cx="166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10" name="Rectangle 168"/>
            <p:cNvSpPr>
              <a:spLocks noChangeArrowheads="1"/>
            </p:cNvSpPr>
            <p:nvPr/>
          </p:nvSpPr>
          <p:spPr bwMode="auto">
            <a:xfrm>
              <a:off x="5150" y="3464"/>
              <a:ext cx="98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FF0000"/>
                  </a:solidFill>
                  <a:latin typeface="+mn-lt"/>
                </a:rPr>
                <a:t>T3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711" name="Line 176"/>
            <p:cNvSpPr>
              <a:spLocks noChangeShapeType="1"/>
            </p:cNvSpPr>
            <p:nvPr/>
          </p:nvSpPr>
          <p:spPr bwMode="auto">
            <a:xfrm>
              <a:off x="4032" y="3552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12" name="Line 178"/>
            <p:cNvSpPr>
              <a:spLocks noChangeShapeType="1"/>
            </p:cNvSpPr>
            <p:nvPr/>
          </p:nvSpPr>
          <p:spPr bwMode="auto">
            <a:xfrm>
              <a:off x="4032" y="3264"/>
              <a:ext cx="3" cy="281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13" name="Line 180"/>
            <p:cNvSpPr>
              <a:spLocks noChangeShapeType="1"/>
            </p:cNvSpPr>
            <p:nvPr/>
          </p:nvSpPr>
          <p:spPr bwMode="auto">
            <a:xfrm>
              <a:off x="5088" y="3552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14" name="Line 182"/>
            <p:cNvSpPr>
              <a:spLocks noChangeShapeType="1"/>
            </p:cNvSpPr>
            <p:nvPr/>
          </p:nvSpPr>
          <p:spPr bwMode="auto">
            <a:xfrm>
              <a:off x="5472" y="3216"/>
              <a:ext cx="288" cy="4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715" name="Line 183"/>
            <p:cNvSpPr>
              <a:spLocks noChangeShapeType="1"/>
            </p:cNvSpPr>
            <p:nvPr/>
          </p:nvSpPr>
          <p:spPr bwMode="auto">
            <a:xfrm>
              <a:off x="3744" y="3216"/>
              <a:ext cx="288" cy="4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grpSp>
        <p:nvGrpSpPr>
          <p:cNvPr id="4" name="Group 188"/>
          <p:cNvGrpSpPr>
            <a:grpSpLocks/>
          </p:cNvGrpSpPr>
          <p:nvPr/>
        </p:nvGrpSpPr>
        <p:grpSpPr bwMode="auto">
          <a:xfrm>
            <a:off x="3509970" y="4462463"/>
            <a:ext cx="2133600" cy="1260475"/>
            <a:chOff x="1872" y="2811"/>
            <a:chExt cx="1344" cy="794"/>
          </a:xfrm>
        </p:grpSpPr>
        <p:sp>
          <p:nvSpPr>
            <p:cNvPr id="69665" name="Rectangle 52"/>
            <p:cNvSpPr>
              <a:spLocks noChangeArrowheads="1"/>
            </p:cNvSpPr>
            <p:nvPr/>
          </p:nvSpPr>
          <p:spPr bwMode="auto">
            <a:xfrm>
              <a:off x="1915" y="3067"/>
              <a:ext cx="17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66" name="Rectangle 53"/>
            <p:cNvSpPr>
              <a:spLocks noChangeArrowheads="1"/>
            </p:cNvSpPr>
            <p:nvPr/>
          </p:nvSpPr>
          <p:spPr bwMode="auto">
            <a:xfrm>
              <a:off x="1968" y="3024"/>
              <a:ext cx="7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FF0000"/>
                  </a:solidFill>
                  <a:latin typeface="+mn-lt"/>
                </a:rPr>
                <a:t>Q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67" name="Oval 54"/>
            <p:cNvSpPr>
              <a:spLocks noChangeArrowheads="1"/>
            </p:cNvSpPr>
            <p:nvPr/>
          </p:nvSpPr>
          <p:spPr bwMode="auto">
            <a:xfrm>
              <a:off x="2146" y="3092"/>
              <a:ext cx="235" cy="231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68" name="Line 66"/>
            <p:cNvSpPr>
              <a:spLocks noChangeShapeType="1"/>
            </p:cNvSpPr>
            <p:nvPr/>
          </p:nvSpPr>
          <p:spPr bwMode="auto">
            <a:xfrm>
              <a:off x="2781" y="2811"/>
              <a:ext cx="1" cy="281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69" name="Line 72"/>
            <p:cNvSpPr>
              <a:spLocks noChangeShapeType="1"/>
            </p:cNvSpPr>
            <p:nvPr/>
          </p:nvSpPr>
          <p:spPr bwMode="auto">
            <a:xfrm>
              <a:off x="2781" y="3320"/>
              <a:ext cx="1" cy="285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70" name="Rectangle 75"/>
            <p:cNvSpPr>
              <a:spLocks noChangeArrowheads="1"/>
            </p:cNvSpPr>
            <p:nvPr/>
          </p:nvSpPr>
          <p:spPr bwMode="auto">
            <a:xfrm>
              <a:off x="2666" y="2839"/>
              <a:ext cx="156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71" name="Rectangle 76"/>
            <p:cNvSpPr>
              <a:spLocks noChangeArrowheads="1"/>
            </p:cNvSpPr>
            <p:nvPr/>
          </p:nvSpPr>
          <p:spPr bwMode="auto">
            <a:xfrm>
              <a:off x="2666" y="2839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latin typeface="+mn-lt"/>
                </a:rPr>
                <a:t>F1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72" name="Rectangle 77"/>
            <p:cNvSpPr>
              <a:spLocks noChangeArrowheads="1"/>
            </p:cNvSpPr>
            <p:nvPr/>
          </p:nvSpPr>
          <p:spPr bwMode="auto">
            <a:xfrm>
              <a:off x="2090" y="2839"/>
              <a:ext cx="153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73" name="Rectangle 78"/>
            <p:cNvSpPr>
              <a:spLocks noChangeArrowheads="1"/>
            </p:cNvSpPr>
            <p:nvPr/>
          </p:nvSpPr>
          <p:spPr bwMode="auto">
            <a:xfrm>
              <a:off x="2090" y="2839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latin typeface="+mn-lt"/>
                </a:rPr>
                <a:t>F2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74" name="Oval 116"/>
            <p:cNvSpPr>
              <a:spLocks noChangeArrowheads="1"/>
            </p:cNvSpPr>
            <p:nvPr/>
          </p:nvSpPr>
          <p:spPr bwMode="auto">
            <a:xfrm>
              <a:off x="2666" y="3092"/>
              <a:ext cx="234" cy="231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75" name="Rectangle 153"/>
            <p:cNvSpPr>
              <a:spLocks noChangeArrowheads="1"/>
            </p:cNvSpPr>
            <p:nvPr/>
          </p:nvSpPr>
          <p:spPr bwMode="auto">
            <a:xfrm>
              <a:off x="2206" y="3179"/>
              <a:ext cx="97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76" name="Rectangle 154"/>
            <p:cNvSpPr>
              <a:spLocks noChangeArrowheads="1"/>
            </p:cNvSpPr>
            <p:nvPr/>
          </p:nvSpPr>
          <p:spPr bwMode="auto">
            <a:xfrm>
              <a:off x="2206" y="3179"/>
              <a:ext cx="4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77" name="Rectangle 159"/>
            <p:cNvSpPr>
              <a:spLocks noChangeArrowheads="1"/>
            </p:cNvSpPr>
            <p:nvPr/>
          </p:nvSpPr>
          <p:spPr bwMode="auto">
            <a:xfrm>
              <a:off x="2725" y="3179"/>
              <a:ext cx="97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78" name="Rectangle 160"/>
            <p:cNvSpPr>
              <a:spLocks noChangeArrowheads="1"/>
            </p:cNvSpPr>
            <p:nvPr/>
          </p:nvSpPr>
          <p:spPr bwMode="auto">
            <a:xfrm>
              <a:off x="2725" y="3179"/>
              <a:ext cx="4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000000"/>
                  </a:solidFill>
                  <a:latin typeface="+mn-lt"/>
                </a:rPr>
                <a:t>1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79" name="Line 174"/>
            <p:cNvSpPr>
              <a:spLocks noChangeShapeType="1"/>
            </p:cNvSpPr>
            <p:nvPr/>
          </p:nvSpPr>
          <p:spPr bwMode="auto">
            <a:xfrm>
              <a:off x="1872" y="3216"/>
              <a:ext cx="288" cy="4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80" name="Line 175"/>
            <p:cNvSpPr>
              <a:spLocks noChangeShapeType="1"/>
            </p:cNvSpPr>
            <p:nvPr/>
          </p:nvSpPr>
          <p:spPr bwMode="auto">
            <a:xfrm>
              <a:off x="2400" y="3216"/>
              <a:ext cx="288" cy="4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81" name="Line 181"/>
            <p:cNvSpPr>
              <a:spLocks noChangeShapeType="1"/>
            </p:cNvSpPr>
            <p:nvPr/>
          </p:nvSpPr>
          <p:spPr bwMode="auto">
            <a:xfrm>
              <a:off x="2928" y="3216"/>
              <a:ext cx="288" cy="4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82" name="Line 186"/>
            <p:cNvSpPr>
              <a:spLocks noChangeShapeType="1"/>
            </p:cNvSpPr>
            <p:nvPr/>
          </p:nvSpPr>
          <p:spPr bwMode="auto">
            <a:xfrm>
              <a:off x="2256" y="2832"/>
              <a:ext cx="1" cy="281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83" name="Line 187"/>
            <p:cNvSpPr>
              <a:spLocks noChangeShapeType="1"/>
            </p:cNvSpPr>
            <p:nvPr/>
          </p:nvSpPr>
          <p:spPr bwMode="auto">
            <a:xfrm>
              <a:off x="2256" y="3312"/>
              <a:ext cx="1" cy="281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grpSp>
        <p:nvGrpSpPr>
          <p:cNvPr id="5" name="Group 196"/>
          <p:cNvGrpSpPr>
            <a:grpSpLocks/>
          </p:cNvGrpSpPr>
          <p:nvPr/>
        </p:nvGrpSpPr>
        <p:grpSpPr bwMode="auto">
          <a:xfrm>
            <a:off x="1157278" y="4419600"/>
            <a:ext cx="2057400" cy="1260475"/>
            <a:chOff x="144" y="2784"/>
            <a:chExt cx="1296" cy="794"/>
          </a:xfrm>
        </p:grpSpPr>
        <p:sp>
          <p:nvSpPr>
            <p:cNvPr id="69646" name="Rectangle 79"/>
            <p:cNvSpPr>
              <a:spLocks noChangeArrowheads="1"/>
            </p:cNvSpPr>
            <p:nvPr/>
          </p:nvSpPr>
          <p:spPr bwMode="auto">
            <a:xfrm>
              <a:off x="153" y="3040"/>
              <a:ext cx="176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47" name="Rectangle 80"/>
            <p:cNvSpPr>
              <a:spLocks noChangeArrowheads="1"/>
            </p:cNvSpPr>
            <p:nvPr/>
          </p:nvSpPr>
          <p:spPr bwMode="auto">
            <a:xfrm>
              <a:off x="153" y="3037"/>
              <a:ext cx="7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FF0000"/>
                  </a:solidFill>
                  <a:latin typeface="+mn-lt"/>
                </a:rPr>
                <a:t>Q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48" name="Oval 81"/>
            <p:cNvSpPr>
              <a:spLocks noChangeArrowheads="1"/>
            </p:cNvSpPr>
            <p:nvPr/>
          </p:nvSpPr>
          <p:spPr bwMode="auto">
            <a:xfrm>
              <a:off x="385" y="3065"/>
              <a:ext cx="235" cy="231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49" name="Oval 82"/>
            <p:cNvSpPr>
              <a:spLocks noChangeArrowheads="1"/>
            </p:cNvSpPr>
            <p:nvPr/>
          </p:nvSpPr>
          <p:spPr bwMode="auto">
            <a:xfrm>
              <a:off x="904" y="3065"/>
              <a:ext cx="235" cy="231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50" name="Line 91"/>
            <p:cNvSpPr>
              <a:spLocks noChangeShapeType="1"/>
            </p:cNvSpPr>
            <p:nvPr/>
          </p:nvSpPr>
          <p:spPr bwMode="auto">
            <a:xfrm>
              <a:off x="501" y="2784"/>
              <a:ext cx="1" cy="281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51" name="Line 94"/>
            <p:cNvSpPr>
              <a:spLocks noChangeShapeType="1"/>
            </p:cNvSpPr>
            <p:nvPr/>
          </p:nvSpPr>
          <p:spPr bwMode="auto">
            <a:xfrm>
              <a:off x="1020" y="2784"/>
              <a:ext cx="1" cy="281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52" name="Line 97"/>
            <p:cNvSpPr>
              <a:spLocks noChangeShapeType="1"/>
            </p:cNvSpPr>
            <p:nvPr/>
          </p:nvSpPr>
          <p:spPr bwMode="auto">
            <a:xfrm>
              <a:off x="501" y="3293"/>
              <a:ext cx="1" cy="285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53" name="Line 100"/>
            <p:cNvSpPr>
              <a:spLocks noChangeShapeType="1"/>
            </p:cNvSpPr>
            <p:nvPr/>
          </p:nvSpPr>
          <p:spPr bwMode="auto">
            <a:xfrm>
              <a:off x="1020" y="3293"/>
              <a:ext cx="1" cy="285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54" name="Rectangle 103"/>
            <p:cNvSpPr>
              <a:spLocks noChangeArrowheads="1"/>
            </p:cNvSpPr>
            <p:nvPr/>
          </p:nvSpPr>
          <p:spPr bwMode="auto">
            <a:xfrm>
              <a:off x="385" y="2812"/>
              <a:ext cx="153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55" name="Rectangle 104"/>
            <p:cNvSpPr>
              <a:spLocks noChangeArrowheads="1"/>
            </p:cNvSpPr>
            <p:nvPr/>
          </p:nvSpPr>
          <p:spPr bwMode="auto">
            <a:xfrm>
              <a:off x="385" y="2812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latin typeface="+mn-lt"/>
                </a:rPr>
                <a:t>F1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56" name="Rectangle 105"/>
            <p:cNvSpPr>
              <a:spLocks noChangeArrowheads="1"/>
            </p:cNvSpPr>
            <p:nvPr/>
          </p:nvSpPr>
          <p:spPr bwMode="auto">
            <a:xfrm>
              <a:off x="904" y="2812"/>
              <a:ext cx="157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57" name="Rectangle 106"/>
            <p:cNvSpPr>
              <a:spLocks noChangeArrowheads="1"/>
            </p:cNvSpPr>
            <p:nvPr/>
          </p:nvSpPr>
          <p:spPr bwMode="auto">
            <a:xfrm>
              <a:off x="904" y="2812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latin typeface="+mn-lt"/>
                </a:rPr>
                <a:t>F2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58" name="Rectangle 155"/>
            <p:cNvSpPr>
              <a:spLocks noChangeArrowheads="1"/>
            </p:cNvSpPr>
            <p:nvPr/>
          </p:nvSpPr>
          <p:spPr bwMode="auto">
            <a:xfrm>
              <a:off x="441" y="3152"/>
              <a:ext cx="100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59" name="Rectangle 156"/>
            <p:cNvSpPr>
              <a:spLocks noChangeArrowheads="1"/>
            </p:cNvSpPr>
            <p:nvPr/>
          </p:nvSpPr>
          <p:spPr bwMode="auto">
            <a:xfrm>
              <a:off x="441" y="3152"/>
              <a:ext cx="4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000000"/>
                  </a:solidFill>
                  <a:latin typeface="+mn-lt"/>
                </a:rPr>
                <a:t>1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60" name="Rectangle 157"/>
            <p:cNvSpPr>
              <a:spLocks noChangeArrowheads="1"/>
            </p:cNvSpPr>
            <p:nvPr/>
          </p:nvSpPr>
          <p:spPr bwMode="auto">
            <a:xfrm>
              <a:off x="961" y="3152"/>
              <a:ext cx="100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61" name="Rectangle 158"/>
            <p:cNvSpPr>
              <a:spLocks noChangeArrowheads="1"/>
            </p:cNvSpPr>
            <p:nvPr/>
          </p:nvSpPr>
          <p:spPr bwMode="auto">
            <a:xfrm>
              <a:off x="964" y="3152"/>
              <a:ext cx="4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662" name="Line 169"/>
            <p:cNvSpPr>
              <a:spLocks noChangeShapeType="1"/>
            </p:cNvSpPr>
            <p:nvPr/>
          </p:nvSpPr>
          <p:spPr bwMode="auto">
            <a:xfrm>
              <a:off x="144" y="3189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63" name="Line 173"/>
            <p:cNvSpPr>
              <a:spLocks noChangeShapeType="1"/>
            </p:cNvSpPr>
            <p:nvPr/>
          </p:nvSpPr>
          <p:spPr bwMode="auto">
            <a:xfrm>
              <a:off x="624" y="3168"/>
              <a:ext cx="28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69664" name="Line 195"/>
            <p:cNvSpPr>
              <a:spLocks noChangeShapeType="1"/>
            </p:cNvSpPr>
            <p:nvPr/>
          </p:nvSpPr>
          <p:spPr bwMode="auto">
            <a:xfrm>
              <a:off x="1152" y="3168"/>
              <a:ext cx="28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sp>
        <p:nvSpPr>
          <p:cNvPr id="116933" name="Text Box 197"/>
          <p:cNvSpPr txBox="1">
            <a:spLocks noChangeArrowheads="1"/>
          </p:cNvSpPr>
          <p:nvPr/>
        </p:nvSpPr>
        <p:spPr bwMode="auto">
          <a:xfrm>
            <a:off x="5305452" y="5884151"/>
            <a:ext cx="312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Trocas em paralelo</a:t>
            </a:r>
            <a:br>
              <a:rPr lang="pt-BR" sz="2400" b="0" dirty="0">
                <a:solidFill>
                  <a:schemeClr val="tx1"/>
                </a:solidFill>
                <a:latin typeface="+mn-lt"/>
              </a:rPr>
            </a:br>
            <a:r>
              <a:rPr lang="pt-BR" sz="2400" b="0" dirty="0">
                <a:solidFill>
                  <a:schemeClr val="tx1"/>
                </a:solidFill>
                <a:latin typeface="+mn-lt"/>
              </a:rPr>
              <a:t>(divisão de correntes)</a:t>
            </a:r>
            <a:endParaRPr lang="pt-BR" dirty="0">
              <a:latin typeface="+mn-lt"/>
            </a:endParaRPr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6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6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autoUpdateAnimBg="0"/>
      <p:bldP spid="116743" grpId="0" autoUpdateAnimBg="0"/>
      <p:bldP spid="116744" grpId="0" autoUpdateAnimBg="0"/>
      <p:bldP spid="116783" grpId="0" autoUpdateAnimBg="0"/>
      <p:bldP spid="116784" grpId="0" autoUpdateAnimBg="0"/>
      <p:bldP spid="116785" grpId="0" autoUpdateAnimBg="0"/>
      <p:bldP spid="11693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9"/>
          <p:cNvGrpSpPr>
            <a:grpSpLocks/>
          </p:cNvGrpSpPr>
          <p:nvPr/>
        </p:nvGrpSpPr>
        <p:grpSpPr bwMode="auto">
          <a:xfrm>
            <a:off x="1285852" y="1928802"/>
            <a:ext cx="2940050" cy="1279525"/>
            <a:chOff x="1937" y="949"/>
            <a:chExt cx="1852" cy="806"/>
          </a:xfrm>
        </p:grpSpPr>
        <p:sp>
          <p:nvSpPr>
            <p:cNvPr id="70736" name="Line 132"/>
            <p:cNvSpPr>
              <a:spLocks noChangeShapeType="1"/>
            </p:cNvSpPr>
            <p:nvPr/>
          </p:nvSpPr>
          <p:spPr bwMode="auto">
            <a:xfrm>
              <a:off x="1937" y="1330"/>
              <a:ext cx="288" cy="1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37" name="Rectangle 133"/>
            <p:cNvSpPr>
              <a:spLocks noChangeArrowheads="1"/>
            </p:cNvSpPr>
            <p:nvPr/>
          </p:nvSpPr>
          <p:spPr bwMode="auto">
            <a:xfrm>
              <a:off x="1937" y="1190"/>
              <a:ext cx="175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38" name="Rectangle 134"/>
            <p:cNvSpPr>
              <a:spLocks noChangeArrowheads="1"/>
            </p:cNvSpPr>
            <p:nvPr/>
          </p:nvSpPr>
          <p:spPr bwMode="auto">
            <a:xfrm>
              <a:off x="1937" y="1190"/>
              <a:ext cx="7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FF0000"/>
                  </a:solidFill>
                  <a:latin typeface="+mn-lt"/>
                </a:rPr>
                <a:t>Q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39" name="Oval 135"/>
            <p:cNvSpPr>
              <a:spLocks noChangeArrowheads="1"/>
            </p:cNvSpPr>
            <p:nvPr/>
          </p:nvSpPr>
          <p:spPr bwMode="auto">
            <a:xfrm>
              <a:off x="2231" y="1230"/>
              <a:ext cx="234" cy="232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40" name="Line 136"/>
            <p:cNvSpPr>
              <a:spLocks noChangeShapeType="1"/>
            </p:cNvSpPr>
            <p:nvPr/>
          </p:nvSpPr>
          <p:spPr bwMode="auto">
            <a:xfrm>
              <a:off x="2462" y="1346"/>
              <a:ext cx="288" cy="1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41" name="Line 139"/>
            <p:cNvSpPr>
              <a:spLocks noChangeShapeType="1"/>
            </p:cNvSpPr>
            <p:nvPr/>
          </p:nvSpPr>
          <p:spPr bwMode="auto">
            <a:xfrm>
              <a:off x="2347" y="949"/>
              <a:ext cx="1" cy="281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42" name="Line 142"/>
            <p:cNvSpPr>
              <a:spLocks noChangeShapeType="1"/>
            </p:cNvSpPr>
            <p:nvPr/>
          </p:nvSpPr>
          <p:spPr bwMode="auto">
            <a:xfrm>
              <a:off x="2347" y="1458"/>
              <a:ext cx="1" cy="285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43" name="Rectangle 145"/>
            <p:cNvSpPr>
              <a:spLocks noChangeArrowheads="1"/>
            </p:cNvSpPr>
            <p:nvPr/>
          </p:nvSpPr>
          <p:spPr bwMode="auto">
            <a:xfrm>
              <a:off x="2231" y="977"/>
              <a:ext cx="156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44" name="Rectangle 146"/>
            <p:cNvSpPr>
              <a:spLocks noChangeArrowheads="1"/>
            </p:cNvSpPr>
            <p:nvPr/>
          </p:nvSpPr>
          <p:spPr bwMode="auto">
            <a:xfrm>
              <a:off x="2231" y="977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latin typeface="+mn-lt"/>
                </a:rPr>
                <a:t>F1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45" name="Rectangle 147"/>
            <p:cNvSpPr>
              <a:spLocks noChangeArrowheads="1"/>
            </p:cNvSpPr>
            <p:nvPr/>
          </p:nvSpPr>
          <p:spPr bwMode="auto">
            <a:xfrm>
              <a:off x="2290" y="1318"/>
              <a:ext cx="97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46" name="Rectangle 148"/>
            <p:cNvSpPr>
              <a:spLocks noChangeArrowheads="1"/>
            </p:cNvSpPr>
            <p:nvPr/>
          </p:nvSpPr>
          <p:spPr bwMode="auto">
            <a:xfrm>
              <a:off x="2290" y="1318"/>
              <a:ext cx="4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000000"/>
                  </a:solidFill>
                  <a:latin typeface="+mn-lt"/>
                </a:rPr>
                <a:t>1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47" name="Oval 149"/>
            <p:cNvSpPr>
              <a:spLocks noChangeArrowheads="1"/>
            </p:cNvSpPr>
            <p:nvPr/>
          </p:nvSpPr>
          <p:spPr bwMode="auto">
            <a:xfrm>
              <a:off x="2750" y="1230"/>
              <a:ext cx="235" cy="232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48" name="Line 152"/>
            <p:cNvSpPr>
              <a:spLocks noChangeShapeType="1"/>
            </p:cNvSpPr>
            <p:nvPr/>
          </p:nvSpPr>
          <p:spPr bwMode="auto">
            <a:xfrm>
              <a:off x="2982" y="1346"/>
              <a:ext cx="288" cy="1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49" name="Line 155"/>
            <p:cNvSpPr>
              <a:spLocks noChangeShapeType="1"/>
            </p:cNvSpPr>
            <p:nvPr/>
          </p:nvSpPr>
          <p:spPr bwMode="auto">
            <a:xfrm>
              <a:off x="2866" y="949"/>
              <a:ext cx="1" cy="281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50" name="Line 158"/>
            <p:cNvSpPr>
              <a:spLocks noChangeShapeType="1"/>
            </p:cNvSpPr>
            <p:nvPr/>
          </p:nvSpPr>
          <p:spPr bwMode="auto">
            <a:xfrm>
              <a:off x="2866" y="1458"/>
              <a:ext cx="1" cy="285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51" name="Rectangle 161"/>
            <p:cNvSpPr>
              <a:spLocks noChangeArrowheads="1"/>
            </p:cNvSpPr>
            <p:nvPr/>
          </p:nvSpPr>
          <p:spPr bwMode="auto">
            <a:xfrm>
              <a:off x="2750" y="977"/>
              <a:ext cx="157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52" name="Rectangle 162"/>
            <p:cNvSpPr>
              <a:spLocks noChangeArrowheads="1"/>
            </p:cNvSpPr>
            <p:nvPr/>
          </p:nvSpPr>
          <p:spPr bwMode="auto">
            <a:xfrm>
              <a:off x="2750" y="977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latin typeface="+mn-lt"/>
                </a:rPr>
                <a:t>F2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53" name="Rectangle 163"/>
            <p:cNvSpPr>
              <a:spLocks noChangeArrowheads="1"/>
            </p:cNvSpPr>
            <p:nvPr/>
          </p:nvSpPr>
          <p:spPr bwMode="auto">
            <a:xfrm>
              <a:off x="2810" y="1318"/>
              <a:ext cx="97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54" name="Rectangle 164"/>
            <p:cNvSpPr>
              <a:spLocks noChangeArrowheads="1"/>
            </p:cNvSpPr>
            <p:nvPr/>
          </p:nvSpPr>
          <p:spPr bwMode="auto">
            <a:xfrm>
              <a:off x="2810" y="1318"/>
              <a:ext cx="4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55" name="Oval 165"/>
            <p:cNvSpPr>
              <a:spLocks noChangeArrowheads="1"/>
            </p:cNvSpPr>
            <p:nvPr/>
          </p:nvSpPr>
          <p:spPr bwMode="auto">
            <a:xfrm>
              <a:off x="3270" y="1246"/>
              <a:ext cx="234" cy="231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56" name="Line 166"/>
            <p:cNvSpPr>
              <a:spLocks noChangeShapeType="1"/>
            </p:cNvSpPr>
            <p:nvPr/>
          </p:nvSpPr>
          <p:spPr bwMode="auto">
            <a:xfrm>
              <a:off x="3501" y="1358"/>
              <a:ext cx="288" cy="1"/>
            </a:xfrm>
            <a:prstGeom prst="line">
              <a:avLst/>
            </a:prstGeom>
            <a:noFill/>
            <a:ln w="142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57" name="Line 169"/>
            <p:cNvSpPr>
              <a:spLocks noChangeShapeType="1"/>
            </p:cNvSpPr>
            <p:nvPr/>
          </p:nvSpPr>
          <p:spPr bwMode="auto">
            <a:xfrm>
              <a:off x="3385" y="961"/>
              <a:ext cx="1" cy="285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58" name="Line 172"/>
            <p:cNvSpPr>
              <a:spLocks noChangeShapeType="1"/>
            </p:cNvSpPr>
            <p:nvPr/>
          </p:nvSpPr>
          <p:spPr bwMode="auto">
            <a:xfrm>
              <a:off x="3385" y="1471"/>
              <a:ext cx="1" cy="284"/>
            </a:xfrm>
            <a:prstGeom prst="line">
              <a:avLst/>
            </a:prstGeom>
            <a:noFill/>
            <a:ln w="142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59" name="Rectangle 175"/>
            <p:cNvSpPr>
              <a:spLocks noChangeArrowheads="1"/>
            </p:cNvSpPr>
            <p:nvPr/>
          </p:nvSpPr>
          <p:spPr bwMode="auto">
            <a:xfrm>
              <a:off x="3270" y="993"/>
              <a:ext cx="156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60" name="Rectangle 176"/>
            <p:cNvSpPr>
              <a:spLocks noChangeArrowheads="1"/>
            </p:cNvSpPr>
            <p:nvPr/>
          </p:nvSpPr>
          <p:spPr bwMode="auto">
            <a:xfrm>
              <a:off x="3270" y="993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latin typeface="+mn-lt"/>
                </a:rPr>
                <a:t>F3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61" name="Rectangle 177"/>
            <p:cNvSpPr>
              <a:spLocks noChangeArrowheads="1"/>
            </p:cNvSpPr>
            <p:nvPr/>
          </p:nvSpPr>
          <p:spPr bwMode="auto">
            <a:xfrm>
              <a:off x="3363" y="1337"/>
              <a:ext cx="101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62" name="Rectangle 178"/>
            <p:cNvSpPr>
              <a:spLocks noChangeArrowheads="1"/>
            </p:cNvSpPr>
            <p:nvPr/>
          </p:nvSpPr>
          <p:spPr bwMode="auto">
            <a:xfrm>
              <a:off x="3363" y="1337"/>
              <a:ext cx="4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100" b="0">
                  <a:solidFill>
                    <a:srgbClr val="000000"/>
                  </a:solidFill>
                  <a:latin typeface="+mn-lt"/>
                </a:rPr>
                <a:t>3</a:t>
              </a:r>
              <a:endParaRPr lang="pt-BR" sz="1400" b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Group 180"/>
          <p:cNvGrpSpPr>
            <a:grpSpLocks/>
          </p:cNvGrpSpPr>
          <p:nvPr/>
        </p:nvGrpSpPr>
        <p:grpSpPr bwMode="auto">
          <a:xfrm>
            <a:off x="4714876" y="2428868"/>
            <a:ext cx="4117975" cy="2454275"/>
            <a:chOff x="62" y="2275"/>
            <a:chExt cx="2594" cy="1546"/>
          </a:xfrm>
        </p:grpSpPr>
        <p:sp>
          <p:nvSpPr>
            <p:cNvPr id="70699" name="Text Box 4"/>
            <p:cNvSpPr txBox="1">
              <a:spLocks noChangeArrowheads="1"/>
            </p:cNvSpPr>
            <p:nvPr/>
          </p:nvSpPr>
          <p:spPr bwMode="auto">
            <a:xfrm>
              <a:off x="806" y="267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00" name="Line 7"/>
            <p:cNvSpPr>
              <a:spLocks noChangeShapeType="1"/>
            </p:cNvSpPr>
            <p:nvPr/>
          </p:nvSpPr>
          <p:spPr bwMode="auto">
            <a:xfrm>
              <a:off x="746" y="2275"/>
              <a:ext cx="1" cy="293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01" name="Oval 8"/>
            <p:cNvSpPr>
              <a:spLocks noChangeArrowheads="1"/>
            </p:cNvSpPr>
            <p:nvPr/>
          </p:nvSpPr>
          <p:spPr bwMode="auto">
            <a:xfrm>
              <a:off x="1740" y="2994"/>
              <a:ext cx="131" cy="12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02" name="Line 9"/>
            <p:cNvSpPr>
              <a:spLocks noChangeShapeType="1"/>
            </p:cNvSpPr>
            <p:nvPr/>
          </p:nvSpPr>
          <p:spPr bwMode="auto">
            <a:xfrm>
              <a:off x="62" y="3053"/>
              <a:ext cx="248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03" name="Rectangle 12"/>
            <p:cNvSpPr>
              <a:spLocks noChangeArrowheads="1"/>
            </p:cNvSpPr>
            <p:nvPr/>
          </p:nvSpPr>
          <p:spPr bwMode="auto">
            <a:xfrm>
              <a:off x="62" y="2907"/>
              <a:ext cx="189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04" name="Rectangle 13"/>
            <p:cNvSpPr>
              <a:spLocks noChangeArrowheads="1"/>
            </p:cNvSpPr>
            <p:nvPr/>
          </p:nvSpPr>
          <p:spPr bwMode="auto">
            <a:xfrm>
              <a:off x="76" y="2907"/>
              <a:ext cx="8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05" name="Line 14"/>
            <p:cNvSpPr>
              <a:spLocks noChangeShapeType="1"/>
            </p:cNvSpPr>
            <p:nvPr/>
          </p:nvSpPr>
          <p:spPr bwMode="auto">
            <a:xfrm>
              <a:off x="372" y="2698"/>
              <a:ext cx="3" cy="29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06" name="Line 15"/>
            <p:cNvSpPr>
              <a:spLocks noChangeShapeType="1"/>
            </p:cNvSpPr>
            <p:nvPr/>
          </p:nvSpPr>
          <p:spPr bwMode="auto">
            <a:xfrm>
              <a:off x="372" y="3112"/>
              <a:ext cx="3" cy="29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07" name="Oval 16"/>
            <p:cNvSpPr>
              <a:spLocks noChangeArrowheads="1"/>
            </p:cNvSpPr>
            <p:nvPr/>
          </p:nvSpPr>
          <p:spPr bwMode="auto">
            <a:xfrm>
              <a:off x="310" y="2994"/>
              <a:ext cx="130" cy="12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08" name="Line 17"/>
            <p:cNvSpPr>
              <a:spLocks noChangeShapeType="1"/>
            </p:cNvSpPr>
            <p:nvPr/>
          </p:nvSpPr>
          <p:spPr bwMode="auto">
            <a:xfrm>
              <a:off x="1806" y="2698"/>
              <a:ext cx="1" cy="29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09" name="Line 20"/>
            <p:cNvSpPr>
              <a:spLocks noChangeShapeType="1"/>
            </p:cNvSpPr>
            <p:nvPr/>
          </p:nvSpPr>
          <p:spPr bwMode="auto">
            <a:xfrm flipV="1">
              <a:off x="1806" y="3112"/>
              <a:ext cx="1" cy="29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10" name="Line 23"/>
            <p:cNvSpPr>
              <a:spLocks noChangeShapeType="1"/>
            </p:cNvSpPr>
            <p:nvPr/>
          </p:nvSpPr>
          <p:spPr bwMode="auto">
            <a:xfrm>
              <a:off x="1867" y="3053"/>
              <a:ext cx="248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11" name="Oval 26"/>
            <p:cNvSpPr>
              <a:spLocks noChangeArrowheads="1"/>
            </p:cNvSpPr>
            <p:nvPr/>
          </p:nvSpPr>
          <p:spPr bwMode="auto">
            <a:xfrm>
              <a:off x="622" y="2568"/>
              <a:ext cx="251" cy="24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12" name="Line 31"/>
            <p:cNvSpPr>
              <a:spLocks noChangeShapeType="1"/>
            </p:cNvSpPr>
            <p:nvPr/>
          </p:nvSpPr>
          <p:spPr bwMode="auto">
            <a:xfrm>
              <a:off x="746" y="2806"/>
              <a:ext cx="1" cy="29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13" name="Rectangle 34"/>
            <p:cNvSpPr>
              <a:spLocks noChangeArrowheads="1"/>
            </p:cNvSpPr>
            <p:nvPr/>
          </p:nvSpPr>
          <p:spPr bwMode="auto">
            <a:xfrm>
              <a:off x="622" y="2304"/>
              <a:ext cx="167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14" name="Rectangle 35"/>
            <p:cNvSpPr>
              <a:spLocks noChangeArrowheads="1"/>
            </p:cNvSpPr>
            <p:nvPr/>
          </p:nvSpPr>
          <p:spPr bwMode="auto">
            <a:xfrm>
              <a:off x="635" y="2304"/>
              <a:ext cx="9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F1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15" name="Rectangle 36"/>
            <p:cNvSpPr>
              <a:spLocks noChangeArrowheads="1"/>
            </p:cNvSpPr>
            <p:nvPr/>
          </p:nvSpPr>
          <p:spPr bwMode="auto">
            <a:xfrm>
              <a:off x="684" y="2659"/>
              <a:ext cx="105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16" name="Rectangle 37"/>
            <p:cNvSpPr>
              <a:spLocks noChangeArrowheads="1"/>
            </p:cNvSpPr>
            <p:nvPr/>
          </p:nvSpPr>
          <p:spPr bwMode="auto">
            <a:xfrm>
              <a:off x="700" y="2659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000000"/>
                  </a:solidFill>
                  <a:latin typeface="+mn-lt"/>
                </a:rPr>
                <a:t>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17" name="Oval 38"/>
            <p:cNvSpPr>
              <a:spLocks noChangeArrowheads="1"/>
            </p:cNvSpPr>
            <p:nvPr/>
          </p:nvSpPr>
          <p:spPr bwMode="auto">
            <a:xfrm>
              <a:off x="1245" y="3291"/>
              <a:ext cx="251" cy="23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18" name="Line 41"/>
            <p:cNvSpPr>
              <a:spLocks noChangeShapeType="1"/>
            </p:cNvSpPr>
            <p:nvPr/>
          </p:nvSpPr>
          <p:spPr bwMode="auto">
            <a:xfrm>
              <a:off x="1369" y="2994"/>
              <a:ext cx="1" cy="297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19" name="Line 44"/>
            <p:cNvSpPr>
              <a:spLocks noChangeShapeType="1"/>
            </p:cNvSpPr>
            <p:nvPr/>
          </p:nvSpPr>
          <p:spPr bwMode="auto">
            <a:xfrm>
              <a:off x="1369" y="3525"/>
              <a:ext cx="1" cy="29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20" name="Rectangle 47"/>
            <p:cNvSpPr>
              <a:spLocks noChangeArrowheads="1"/>
            </p:cNvSpPr>
            <p:nvPr/>
          </p:nvSpPr>
          <p:spPr bwMode="auto">
            <a:xfrm>
              <a:off x="1183" y="3024"/>
              <a:ext cx="166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21" name="Rectangle 48"/>
            <p:cNvSpPr>
              <a:spLocks noChangeArrowheads="1"/>
            </p:cNvSpPr>
            <p:nvPr/>
          </p:nvSpPr>
          <p:spPr bwMode="auto">
            <a:xfrm>
              <a:off x="1196" y="3027"/>
              <a:ext cx="9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F2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22" name="Rectangle 49"/>
            <p:cNvSpPr>
              <a:spLocks noChangeArrowheads="1"/>
            </p:cNvSpPr>
            <p:nvPr/>
          </p:nvSpPr>
          <p:spPr bwMode="auto">
            <a:xfrm>
              <a:off x="1307" y="3379"/>
              <a:ext cx="104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23" name="Rectangle 50"/>
            <p:cNvSpPr>
              <a:spLocks noChangeArrowheads="1"/>
            </p:cNvSpPr>
            <p:nvPr/>
          </p:nvSpPr>
          <p:spPr bwMode="auto">
            <a:xfrm>
              <a:off x="1323" y="3379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24" name="Line 51"/>
            <p:cNvSpPr>
              <a:spLocks noChangeShapeType="1"/>
            </p:cNvSpPr>
            <p:nvPr/>
          </p:nvSpPr>
          <p:spPr bwMode="auto">
            <a:xfrm>
              <a:off x="372" y="2698"/>
              <a:ext cx="250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25" name="Line 52"/>
            <p:cNvSpPr>
              <a:spLocks noChangeShapeType="1"/>
            </p:cNvSpPr>
            <p:nvPr/>
          </p:nvSpPr>
          <p:spPr bwMode="auto">
            <a:xfrm>
              <a:off x="372" y="3408"/>
              <a:ext cx="873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26" name="Line 53"/>
            <p:cNvSpPr>
              <a:spLocks noChangeShapeType="1"/>
            </p:cNvSpPr>
            <p:nvPr/>
          </p:nvSpPr>
          <p:spPr bwMode="auto">
            <a:xfrm>
              <a:off x="1493" y="3408"/>
              <a:ext cx="313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27" name="Line 54"/>
            <p:cNvSpPr>
              <a:spLocks noChangeShapeType="1"/>
            </p:cNvSpPr>
            <p:nvPr/>
          </p:nvSpPr>
          <p:spPr bwMode="auto">
            <a:xfrm>
              <a:off x="870" y="2698"/>
              <a:ext cx="936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28" name="Oval 55"/>
            <p:cNvSpPr>
              <a:spLocks noChangeArrowheads="1"/>
            </p:cNvSpPr>
            <p:nvPr/>
          </p:nvSpPr>
          <p:spPr bwMode="auto">
            <a:xfrm>
              <a:off x="2115" y="2959"/>
              <a:ext cx="245" cy="24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29" name="Line 56"/>
            <p:cNvSpPr>
              <a:spLocks noChangeShapeType="1"/>
            </p:cNvSpPr>
            <p:nvPr/>
          </p:nvSpPr>
          <p:spPr bwMode="auto">
            <a:xfrm>
              <a:off x="2356" y="3079"/>
              <a:ext cx="300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30" name="Line 59"/>
            <p:cNvSpPr>
              <a:spLocks noChangeShapeType="1"/>
            </p:cNvSpPr>
            <p:nvPr/>
          </p:nvSpPr>
          <p:spPr bwMode="auto">
            <a:xfrm>
              <a:off x="2236" y="2666"/>
              <a:ext cx="1" cy="293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31" name="Line 62"/>
            <p:cNvSpPr>
              <a:spLocks noChangeShapeType="1"/>
            </p:cNvSpPr>
            <p:nvPr/>
          </p:nvSpPr>
          <p:spPr bwMode="auto">
            <a:xfrm>
              <a:off x="2236" y="3196"/>
              <a:ext cx="1" cy="297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32" name="Rectangle 65"/>
            <p:cNvSpPr>
              <a:spLocks noChangeArrowheads="1"/>
            </p:cNvSpPr>
            <p:nvPr/>
          </p:nvSpPr>
          <p:spPr bwMode="auto">
            <a:xfrm>
              <a:off x="2115" y="2695"/>
              <a:ext cx="163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33" name="Rectangle 66"/>
            <p:cNvSpPr>
              <a:spLocks noChangeArrowheads="1"/>
            </p:cNvSpPr>
            <p:nvPr/>
          </p:nvSpPr>
          <p:spPr bwMode="auto">
            <a:xfrm>
              <a:off x="2128" y="2695"/>
              <a:ext cx="9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F3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734" name="Rectangle 67"/>
            <p:cNvSpPr>
              <a:spLocks noChangeArrowheads="1"/>
            </p:cNvSpPr>
            <p:nvPr/>
          </p:nvSpPr>
          <p:spPr bwMode="auto">
            <a:xfrm>
              <a:off x="2177" y="3050"/>
              <a:ext cx="101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735" name="Rectangle 68"/>
            <p:cNvSpPr>
              <a:spLocks noChangeArrowheads="1"/>
            </p:cNvSpPr>
            <p:nvPr/>
          </p:nvSpPr>
          <p:spPr bwMode="auto">
            <a:xfrm>
              <a:off x="2193" y="3050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000000"/>
                  </a:solidFill>
                  <a:latin typeface="+mn-lt"/>
                </a:rPr>
                <a:t>3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4" name="Group 185"/>
          <p:cNvGrpSpPr>
            <a:grpSpLocks/>
          </p:cNvGrpSpPr>
          <p:nvPr/>
        </p:nvGrpSpPr>
        <p:grpSpPr bwMode="auto">
          <a:xfrm>
            <a:off x="1357290" y="4071942"/>
            <a:ext cx="4165600" cy="2454275"/>
            <a:chOff x="2995" y="2275"/>
            <a:chExt cx="2624" cy="1546"/>
          </a:xfrm>
        </p:grpSpPr>
        <p:sp>
          <p:nvSpPr>
            <p:cNvPr id="70664" name="Line 82"/>
            <p:cNvSpPr>
              <a:spLocks noChangeShapeType="1"/>
            </p:cNvSpPr>
            <p:nvPr/>
          </p:nvSpPr>
          <p:spPr bwMode="auto">
            <a:xfrm>
              <a:off x="2995" y="3053"/>
              <a:ext cx="248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65" name="Rectangle 86"/>
            <p:cNvSpPr>
              <a:spLocks noChangeArrowheads="1"/>
            </p:cNvSpPr>
            <p:nvPr/>
          </p:nvSpPr>
          <p:spPr bwMode="auto">
            <a:xfrm>
              <a:off x="3009" y="2907"/>
              <a:ext cx="8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666" name="Oval 69"/>
            <p:cNvSpPr>
              <a:spLocks noChangeArrowheads="1"/>
            </p:cNvSpPr>
            <p:nvPr/>
          </p:nvSpPr>
          <p:spPr bwMode="auto">
            <a:xfrm>
              <a:off x="4755" y="3255"/>
              <a:ext cx="244" cy="238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67" name="Line 70"/>
            <p:cNvSpPr>
              <a:spLocks noChangeShapeType="1"/>
            </p:cNvSpPr>
            <p:nvPr/>
          </p:nvSpPr>
          <p:spPr bwMode="auto">
            <a:xfrm>
              <a:off x="4996" y="3372"/>
              <a:ext cx="300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68" name="Line 71"/>
            <p:cNvSpPr>
              <a:spLocks noChangeShapeType="1"/>
            </p:cNvSpPr>
            <p:nvPr/>
          </p:nvSpPr>
          <p:spPr bwMode="auto">
            <a:xfrm>
              <a:off x="4876" y="2959"/>
              <a:ext cx="1" cy="29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69" name="Line 74"/>
            <p:cNvSpPr>
              <a:spLocks noChangeShapeType="1"/>
            </p:cNvSpPr>
            <p:nvPr/>
          </p:nvSpPr>
          <p:spPr bwMode="auto">
            <a:xfrm>
              <a:off x="4876" y="3489"/>
              <a:ext cx="1" cy="297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70" name="Rectangle 77"/>
            <p:cNvSpPr>
              <a:spLocks noChangeArrowheads="1"/>
            </p:cNvSpPr>
            <p:nvPr/>
          </p:nvSpPr>
          <p:spPr bwMode="auto">
            <a:xfrm>
              <a:off x="4755" y="2988"/>
              <a:ext cx="163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71" name="Rectangle 78"/>
            <p:cNvSpPr>
              <a:spLocks noChangeArrowheads="1"/>
            </p:cNvSpPr>
            <p:nvPr/>
          </p:nvSpPr>
          <p:spPr bwMode="auto">
            <a:xfrm>
              <a:off x="4768" y="2988"/>
              <a:ext cx="9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F3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672" name="Rectangle 79"/>
            <p:cNvSpPr>
              <a:spLocks noChangeArrowheads="1"/>
            </p:cNvSpPr>
            <p:nvPr/>
          </p:nvSpPr>
          <p:spPr bwMode="auto">
            <a:xfrm>
              <a:off x="4817" y="3343"/>
              <a:ext cx="101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73" name="Rectangle 80"/>
            <p:cNvSpPr>
              <a:spLocks noChangeArrowheads="1"/>
            </p:cNvSpPr>
            <p:nvPr/>
          </p:nvSpPr>
          <p:spPr bwMode="auto">
            <a:xfrm>
              <a:off x="4833" y="3343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000000"/>
                  </a:solidFill>
                  <a:latin typeface="+mn-lt"/>
                </a:rPr>
                <a:t>3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674" name="Line 81"/>
            <p:cNvSpPr>
              <a:spLocks noChangeShapeType="1"/>
            </p:cNvSpPr>
            <p:nvPr/>
          </p:nvSpPr>
          <p:spPr bwMode="auto">
            <a:xfrm>
              <a:off x="3680" y="2275"/>
              <a:ext cx="1" cy="29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75" name="Line 87"/>
            <p:cNvSpPr>
              <a:spLocks noChangeShapeType="1"/>
            </p:cNvSpPr>
            <p:nvPr/>
          </p:nvSpPr>
          <p:spPr bwMode="auto">
            <a:xfrm>
              <a:off x="3305" y="2698"/>
              <a:ext cx="3" cy="29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76" name="Line 88"/>
            <p:cNvSpPr>
              <a:spLocks noChangeShapeType="1"/>
            </p:cNvSpPr>
            <p:nvPr/>
          </p:nvSpPr>
          <p:spPr bwMode="auto">
            <a:xfrm>
              <a:off x="3305" y="3112"/>
              <a:ext cx="3" cy="29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77" name="Oval 89"/>
            <p:cNvSpPr>
              <a:spLocks noChangeArrowheads="1"/>
            </p:cNvSpPr>
            <p:nvPr/>
          </p:nvSpPr>
          <p:spPr bwMode="auto">
            <a:xfrm>
              <a:off x="3243" y="2994"/>
              <a:ext cx="130" cy="124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78" name="Oval 90"/>
            <p:cNvSpPr>
              <a:spLocks noChangeArrowheads="1"/>
            </p:cNvSpPr>
            <p:nvPr/>
          </p:nvSpPr>
          <p:spPr bwMode="auto">
            <a:xfrm>
              <a:off x="5244" y="2962"/>
              <a:ext cx="127" cy="12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79" name="Line 91"/>
            <p:cNvSpPr>
              <a:spLocks noChangeShapeType="1"/>
            </p:cNvSpPr>
            <p:nvPr/>
          </p:nvSpPr>
          <p:spPr bwMode="auto">
            <a:xfrm>
              <a:off x="5306" y="2666"/>
              <a:ext cx="1" cy="29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80" name="Line 94"/>
            <p:cNvSpPr>
              <a:spLocks noChangeShapeType="1"/>
            </p:cNvSpPr>
            <p:nvPr/>
          </p:nvSpPr>
          <p:spPr bwMode="auto">
            <a:xfrm flipV="1">
              <a:off x="5306" y="3079"/>
              <a:ext cx="1" cy="29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81" name="Line 97"/>
            <p:cNvSpPr>
              <a:spLocks noChangeShapeType="1"/>
            </p:cNvSpPr>
            <p:nvPr/>
          </p:nvSpPr>
          <p:spPr bwMode="auto">
            <a:xfrm>
              <a:off x="5368" y="3021"/>
              <a:ext cx="251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82" name="Oval 100"/>
            <p:cNvSpPr>
              <a:spLocks noChangeArrowheads="1"/>
            </p:cNvSpPr>
            <p:nvPr/>
          </p:nvSpPr>
          <p:spPr bwMode="auto">
            <a:xfrm>
              <a:off x="3556" y="2571"/>
              <a:ext cx="251" cy="238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83" name="Line 105"/>
            <p:cNvSpPr>
              <a:spLocks noChangeShapeType="1"/>
            </p:cNvSpPr>
            <p:nvPr/>
          </p:nvSpPr>
          <p:spPr bwMode="auto">
            <a:xfrm>
              <a:off x="3680" y="2806"/>
              <a:ext cx="1" cy="29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84" name="Rectangle 108"/>
            <p:cNvSpPr>
              <a:spLocks noChangeArrowheads="1"/>
            </p:cNvSpPr>
            <p:nvPr/>
          </p:nvSpPr>
          <p:spPr bwMode="auto">
            <a:xfrm>
              <a:off x="3556" y="2304"/>
              <a:ext cx="166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85" name="Rectangle 109"/>
            <p:cNvSpPr>
              <a:spLocks noChangeArrowheads="1"/>
            </p:cNvSpPr>
            <p:nvPr/>
          </p:nvSpPr>
          <p:spPr bwMode="auto">
            <a:xfrm>
              <a:off x="3569" y="2304"/>
              <a:ext cx="9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F1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686" name="Rectangle 110"/>
            <p:cNvSpPr>
              <a:spLocks noChangeArrowheads="1"/>
            </p:cNvSpPr>
            <p:nvPr/>
          </p:nvSpPr>
          <p:spPr bwMode="auto">
            <a:xfrm>
              <a:off x="3618" y="2659"/>
              <a:ext cx="104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87" name="Rectangle 111"/>
            <p:cNvSpPr>
              <a:spLocks noChangeArrowheads="1"/>
            </p:cNvSpPr>
            <p:nvPr/>
          </p:nvSpPr>
          <p:spPr bwMode="auto">
            <a:xfrm>
              <a:off x="3634" y="2659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000000"/>
                  </a:solidFill>
                  <a:latin typeface="+mn-lt"/>
                </a:rPr>
                <a:t>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688" name="Oval 112"/>
            <p:cNvSpPr>
              <a:spLocks noChangeArrowheads="1"/>
            </p:cNvSpPr>
            <p:nvPr/>
          </p:nvSpPr>
          <p:spPr bwMode="auto">
            <a:xfrm>
              <a:off x="4178" y="3291"/>
              <a:ext cx="251" cy="24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89" name="Line 115"/>
            <p:cNvSpPr>
              <a:spLocks noChangeShapeType="1"/>
            </p:cNvSpPr>
            <p:nvPr/>
          </p:nvSpPr>
          <p:spPr bwMode="auto">
            <a:xfrm>
              <a:off x="4302" y="2994"/>
              <a:ext cx="1" cy="297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90" name="Line 118"/>
            <p:cNvSpPr>
              <a:spLocks noChangeShapeType="1"/>
            </p:cNvSpPr>
            <p:nvPr/>
          </p:nvSpPr>
          <p:spPr bwMode="auto">
            <a:xfrm>
              <a:off x="4302" y="3525"/>
              <a:ext cx="1" cy="29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91" name="Rectangle 121"/>
            <p:cNvSpPr>
              <a:spLocks noChangeArrowheads="1"/>
            </p:cNvSpPr>
            <p:nvPr/>
          </p:nvSpPr>
          <p:spPr bwMode="auto">
            <a:xfrm>
              <a:off x="4116" y="3027"/>
              <a:ext cx="16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92" name="Rectangle 122"/>
            <p:cNvSpPr>
              <a:spLocks noChangeArrowheads="1"/>
            </p:cNvSpPr>
            <p:nvPr/>
          </p:nvSpPr>
          <p:spPr bwMode="auto">
            <a:xfrm>
              <a:off x="4129" y="3027"/>
              <a:ext cx="9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F2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693" name="Rectangle 123"/>
            <p:cNvSpPr>
              <a:spLocks noChangeArrowheads="1"/>
            </p:cNvSpPr>
            <p:nvPr/>
          </p:nvSpPr>
          <p:spPr bwMode="auto">
            <a:xfrm>
              <a:off x="4240" y="3379"/>
              <a:ext cx="104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94" name="Rectangle 124"/>
            <p:cNvSpPr>
              <a:spLocks noChangeArrowheads="1"/>
            </p:cNvSpPr>
            <p:nvPr/>
          </p:nvSpPr>
          <p:spPr bwMode="auto">
            <a:xfrm>
              <a:off x="4256" y="3379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695" name="Line 125"/>
            <p:cNvSpPr>
              <a:spLocks noChangeShapeType="1"/>
            </p:cNvSpPr>
            <p:nvPr/>
          </p:nvSpPr>
          <p:spPr bwMode="auto">
            <a:xfrm>
              <a:off x="3305" y="2698"/>
              <a:ext cx="251" cy="3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96" name="Line 126"/>
            <p:cNvSpPr>
              <a:spLocks noChangeShapeType="1"/>
            </p:cNvSpPr>
            <p:nvPr/>
          </p:nvSpPr>
          <p:spPr bwMode="auto">
            <a:xfrm>
              <a:off x="3305" y="3408"/>
              <a:ext cx="873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97" name="Line 127"/>
            <p:cNvSpPr>
              <a:spLocks noChangeShapeType="1"/>
            </p:cNvSpPr>
            <p:nvPr/>
          </p:nvSpPr>
          <p:spPr bwMode="auto">
            <a:xfrm>
              <a:off x="4426" y="3408"/>
              <a:ext cx="313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0698" name="Line 128"/>
            <p:cNvSpPr>
              <a:spLocks noChangeShapeType="1"/>
            </p:cNvSpPr>
            <p:nvPr/>
          </p:nvSpPr>
          <p:spPr bwMode="auto">
            <a:xfrm>
              <a:off x="3777" y="2666"/>
              <a:ext cx="1565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sp>
        <p:nvSpPr>
          <p:cNvPr id="70661" name="Text Box 6"/>
          <p:cNvSpPr txBox="1">
            <a:spLocks noChangeArrowheads="1"/>
          </p:cNvSpPr>
          <p:nvPr/>
        </p:nvSpPr>
        <p:spPr bwMode="auto">
          <a:xfrm>
            <a:off x="1000100" y="857232"/>
            <a:ext cx="778671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Uma corrente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quente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 três </a:t>
            </a:r>
            <a:r>
              <a:rPr lang="pt-BR" sz="2400" dirty="0">
                <a:latin typeface="+mn-lt"/>
              </a:rPr>
              <a:t>frias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7943" name="Text Box 183"/>
          <p:cNvSpPr txBox="1">
            <a:spLocks noChangeArrowheads="1"/>
          </p:cNvSpPr>
          <p:nvPr/>
        </p:nvSpPr>
        <p:spPr bwMode="auto">
          <a:xfrm>
            <a:off x="6215074" y="6072206"/>
            <a:ext cx="21431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latin typeface="+mn-lt"/>
              </a:rPr>
              <a:t>18 soluções</a:t>
            </a:r>
          </a:p>
        </p:txBody>
      </p:sp>
      <p:sp>
        <p:nvSpPr>
          <p:cNvPr id="64618" name="Text Box 106"/>
          <p:cNvSpPr txBox="1">
            <a:spLocks noChangeArrowheads="1"/>
          </p:cNvSpPr>
          <p:nvPr/>
        </p:nvSpPr>
        <p:spPr bwMode="auto">
          <a:xfrm>
            <a:off x="3200400" y="1400164"/>
            <a:ext cx="2509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3 exemplos típicos</a:t>
            </a:r>
            <a:endParaRPr lang="pt-BR" dirty="0">
              <a:latin typeface="+mn-lt"/>
            </a:endParaRPr>
          </a:p>
        </p:txBody>
      </p:sp>
      <p:sp>
        <p:nvSpPr>
          <p:cNvPr id="107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7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7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943" grpId="0" autoUpdateAnimBg="0"/>
      <p:bldP spid="6461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535"/>
          <p:cNvSpPr txBox="1">
            <a:spLocks noChangeArrowheads="1"/>
          </p:cNvSpPr>
          <p:nvPr/>
        </p:nvSpPr>
        <p:spPr bwMode="auto">
          <a:xfrm>
            <a:off x="1214446" y="685784"/>
            <a:ext cx="535781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Duas correntes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quentes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duas </a:t>
            </a:r>
            <a:r>
              <a:rPr lang="pt-BR" sz="2400" dirty="0">
                <a:latin typeface="+mn-lt"/>
              </a:rPr>
              <a:t>frias</a:t>
            </a:r>
            <a:endParaRPr lang="pt-BR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697"/>
          <p:cNvGrpSpPr>
            <a:grpSpLocks/>
          </p:cNvGrpSpPr>
          <p:nvPr/>
        </p:nvGrpSpPr>
        <p:grpSpPr bwMode="auto">
          <a:xfrm>
            <a:off x="2357422" y="1785926"/>
            <a:ext cx="5321316" cy="4922850"/>
            <a:chOff x="1100" y="577"/>
            <a:chExt cx="3737" cy="3559"/>
          </a:xfrm>
        </p:grpSpPr>
        <p:grpSp>
          <p:nvGrpSpPr>
            <p:cNvPr id="3" name="Group 1537"/>
            <p:cNvGrpSpPr>
              <a:grpSpLocks/>
            </p:cNvGrpSpPr>
            <p:nvPr/>
          </p:nvGrpSpPr>
          <p:grpSpPr bwMode="auto">
            <a:xfrm>
              <a:off x="1129" y="577"/>
              <a:ext cx="643" cy="631"/>
              <a:chOff x="1129" y="577"/>
              <a:chExt cx="643" cy="631"/>
            </a:xfrm>
          </p:grpSpPr>
          <p:sp>
            <p:nvSpPr>
              <p:cNvPr id="71918" name="Rectangle 1027"/>
              <p:cNvSpPr>
                <a:spLocks noChangeArrowheads="1"/>
              </p:cNvSpPr>
              <p:nvPr/>
            </p:nvSpPr>
            <p:spPr bwMode="auto">
              <a:xfrm>
                <a:off x="1364" y="800"/>
                <a:ext cx="286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19" name="Line 1028"/>
              <p:cNvSpPr>
                <a:spLocks noChangeShapeType="1"/>
              </p:cNvSpPr>
              <p:nvPr/>
            </p:nvSpPr>
            <p:spPr bwMode="auto">
              <a:xfrm>
                <a:off x="1446" y="678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20" name="Line 1031"/>
              <p:cNvSpPr>
                <a:spLocks noChangeShapeType="1"/>
              </p:cNvSpPr>
              <p:nvPr/>
            </p:nvSpPr>
            <p:spPr bwMode="auto">
              <a:xfrm>
                <a:off x="1568" y="678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21" name="Line 1034"/>
              <p:cNvSpPr>
                <a:spLocks noChangeShapeType="1"/>
              </p:cNvSpPr>
              <p:nvPr/>
            </p:nvSpPr>
            <p:spPr bwMode="auto">
              <a:xfrm flipH="1">
                <a:off x="1569" y="1104"/>
                <a:ext cx="15" cy="10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22" name="Line 1037"/>
              <p:cNvSpPr>
                <a:spLocks noChangeShapeType="1"/>
              </p:cNvSpPr>
              <p:nvPr/>
            </p:nvSpPr>
            <p:spPr bwMode="auto">
              <a:xfrm>
                <a:off x="1446" y="1086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23" name="Line 1039"/>
              <p:cNvSpPr>
                <a:spLocks noChangeShapeType="1"/>
              </p:cNvSpPr>
              <p:nvPr/>
            </p:nvSpPr>
            <p:spPr bwMode="auto">
              <a:xfrm>
                <a:off x="1242" y="1004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24" name="Line 1042"/>
              <p:cNvSpPr>
                <a:spLocks noChangeShapeType="1"/>
              </p:cNvSpPr>
              <p:nvPr/>
            </p:nvSpPr>
            <p:spPr bwMode="auto">
              <a:xfrm>
                <a:off x="1650" y="1004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25" name="Line 1045"/>
              <p:cNvSpPr>
                <a:spLocks noChangeShapeType="1"/>
              </p:cNvSpPr>
              <p:nvPr/>
            </p:nvSpPr>
            <p:spPr bwMode="auto">
              <a:xfrm>
                <a:off x="1242" y="882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26" name="Line 1048"/>
              <p:cNvSpPr>
                <a:spLocks noChangeShapeType="1"/>
              </p:cNvSpPr>
              <p:nvPr/>
            </p:nvSpPr>
            <p:spPr bwMode="auto">
              <a:xfrm>
                <a:off x="1650" y="882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4" name="Group 1052"/>
              <p:cNvGrpSpPr>
                <a:grpSpLocks/>
              </p:cNvGrpSpPr>
              <p:nvPr/>
            </p:nvGrpSpPr>
            <p:grpSpPr bwMode="auto">
              <a:xfrm>
                <a:off x="1129" y="822"/>
                <a:ext cx="79" cy="222"/>
                <a:chOff x="1129" y="822"/>
                <a:chExt cx="79" cy="222"/>
              </a:xfrm>
            </p:grpSpPr>
            <p:sp>
              <p:nvSpPr>
                <p:cNvPr id="71930" name="Rectangle 1053"/>
                <p:cNvSpPr>
                  <a:spLocks noChangeArrowheads="1"/>
                </p:cNvSpPr>
                <p:nvPr/>
              </p:nvSpPr>
              <p:spPr bwMode="auto">
                <a:xfrm>
                  <a:off x="1129" y="82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931" name="Rectangle 1054"/>
                <p:cNvSpPr>
                  <a:spLocks noChangeArrowheads="1"/>
                </p:cNvSpPr>
                <p:nvPr/>
              </p:nvSpPr>
              <p:spPr bwMode="auto">
                <a:xfrm>
                  <a:off x="1129" y="944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928" name="Rectangle 1055"/>
              <p:cNvSpPr>
                <a:spLocks noChangeArrowheads="1"/>
              </p:cNvSpPr>
              <p:nvPr/>
            </p:nvSpPr>
            <p:spPr bwMode="auto">
              <a:xfrm>
                <a:off x="1409" y="577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929" name="Rectangle 1056"/>
              <p:cNvSpPr>
                <a:spLocks noChangeArrowheads="1"/>
              </p:cNvSpPr>
              <p:nvPr/>
            </p:nvSpPr>
            <p:spPr bwMode="auto">
              <a:xfrm>
                <a:off x="1464" y="901"/>
                <a:ext cx="45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5" name="Group 1538"/>
            <p:cNvGrpSpPr>
              <a:grpSpLocks/>
            </p:cNvGrpSpPr>
            <p:nvPr/>
          </p:nvGrpSpPr>
          <p:grpSpPr bwMode="auto">
            <a:xfrm>
              <a:off x="2175" y="577"/>
              <a:ext cx="643" cy="631"/>
              <a:chOff x="2175" y="577"/>
              <a:chExt cx="643" cy="631"/>
            </a:xfrm>
          </p:grpSpPr>
          <p:sp>
            <p:nvSpPr>
              <p:cNvPr id="71905" name="Rectangle 1057"/>
              <p:cNvSpPr>
                <a:spLocks noChangeArrowheads="1"/>
              </p:cNvSpPr>
              <p:nvPr/>
            </p:nvSpPr>
            <p:spPr bwMode="auto">
              <a:xfrm>
                <a:off x="2409" y="800"/>
                <a:ext cx="287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06" name="Line 1058"/>
              <p:cNvSpPr>
                <a:spLocks noChangeShapeType="1"/>
              </p:cNvSpPr>
              <p:nvPr/>
            </p:nvSpPr>
            <p:spPr bwMode="auto">
              <a:xfrm>
                <a:off x="2491" y="678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07" name="Line 1061"/>
              <p:cNvSpPr>
                <a:spLocks noChangeShapeType="1"/>
              </p:cNvSpPr>
              <p:nvPr/>
            </p:nvSpPr>
            <p:spPr bwMode="auto">
              <a:xfrm>
                <a:off x="2614" y="678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08" name="Line 1064"/>
              <p:cNvSpPr>
                <a:spLocks noChangeShapeType="1"/>
              </p:cNvSpPr>
              <p:nvPr/>
            </p:nvSpPr>
            <p:spPr bwMode="auto">
              <a:xfrm>
                <a:off x="2614" y="1086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09" name="Line 1067"/>
              <p:cNvSpPr>
                <a:spLocks noChangeShapeType="1"/>
              </p:cNvSpPr>
              <p:nvPr/>
            </p:nvSpPr>
            <p:spPr bwMode="auto">
              <a:xfrm>
                <a:off x="2491" y="1086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10" name="Line 1069"/>
              <p:cNvSpPr>
                <a:spLocks noChangeShapeType="1"/>
              </p:cNvSpPr>
              <p:nvPr/>
            </p:nvSpPr>
            <p:spPr bwMode="auto">
              <a:xfrm>
                <a:off x="2287" y="1004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11" name="Line 1072"/>
              <p:cNvSpPr>
                <a:spLocks noChangeShapeType="1"/>
              </p:cNvSpPr>
              <p:nvPr/>
            </p:nvSpPr>
            <p:spPr bwMode="auto">
              <a:xfrm>
                <a:off x="2695" y="1004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12" name="Line 1075"/>
              <p:cNvSpPr>
                <a:spLocks noChangeShapeType="1"/>
              </p:cNvSpPr>
              <p:nvPr/>
            </p:nvSpPr>
            <p:spPr bwMode="auto">
              <a:xfrm>
                <a:off x="2287" y="882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13" name="Line 1078"/>
              <p:cNvSpPr>
                <a:spLocks noChangeShapeType="1"/>
              </p:cNvSpPr>
              <p:nvPr/>
            </p:nvSpPr>
            <p:spPr bwMode="auto">
              <a:xfrm>
                <a:off x="2695" y="882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14" name="Rectangle 1082"/>
              <p:cNvSpPr>
                <a:spLocks noChangeArrowheads="1"/>
              </p:cNvSpPr>
              <p:nvPr/>
            </p:nvSpPr>
            <p:spPr bwMode="auto">
              <a:xfrm>
                <a:off x="2175" y="822"/>
                <a:ext cx="7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latin typeface="+mn-lt"/>
                  </a:rPr>
                  <a:t>F2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915" name="Rectangle 1083"/>
              <p:cNvSpPr>
                <a:spLocks noChangeArrowheads="1"/>
              </p:cNvSpPr>
              <p:nvPr/>
            </p:nvSpPr>
            <p:spPr bwMode="auto">
              <a:xfrm>
                <a:off x="2175" y="944"/>
                <a:ext cx="7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latin typeface="+mn-lt"/>
                  </a:rPr>
                  <a:t>F1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916" name="Rectangle 1084"/>
              <p:cNvSpPr>
                <a:spLocks noChangeArrowheads="1"/>
              </p:cNvSpPr>
              <p:nvPr/>
            </p:nvSpPr>
            <p:spPr bwMode="auto">
              <a:xfrm>
                <a:off x="2454" y="577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917" name="Rectangle 1085"/>
              <p:cNvSpPr>
                <a:spLocks noChangeArrowheads="1"/>
              </p:cNvSpPr>
              <p:nvPr/>
            </p:nvSpPr>
            <p:spPr bwMode="auto">
              <a:xfrm>
                <a:off x="2530" y="911"/>
                <a:ext cx="45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2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6" name="Group 1540"/>
            <p:cNvGrpSpPr>
              <a:grpSpLocks/>
            </p:cNvGrpSpPr>
            <p:nvPr/>
          </p:nvGrpSpPr>
          <p:grpSpPr bwMode="auto">
            <a:xfrm>
              <a:off x="4194" y="577"/>
              <a:ext cx="643" cy="652"/>
              <a:chOff x="4194" y="577"/>
              <a:chExt cx="643" cy="652"/>
            </a:xfrm>
          </p:grpSpPr>
          <p:sp>
            <p:nvSpPr>
              <p:cNvPr id="71891" name="Rectangle 1086"/>
              <p:cNvSpPr>
                <a:spLocks noChangeArrowheads="1"/>
              </p:cNvSpPr>
              <p:nvPr/>
            </p:nvSpPr>
            <p:spPr bwMode="auto">
              <a:xfrm>
                <a:off x="4459" y="577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892" name="Rectangle 1087"/>
              <p:cNvSpPr>
                <a:spLocks noChangeArrowheads="1"/>
              </p:cNvSpPr>
              <p:nvPr/>
            </p:nvSpPr>
            <p:spPr bwMode="auto">
              <a:xfrm>
                <a:off x="4429" y="820"/>
                <a:ext cx="286" cy="287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93" name="Line 1088"/>
              <p:cNvSpPr>
                <a:spLocks noChangeShapeType="1"/>
              </p:cNvSpPr>
              <p:nvPr/>
            </p:nvSpPr>
            <p:spPr bwMode="auto">
              <a:xfrm>
                <a:off x="4511" y="698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94" name="Line 1089"/>
              <p:cNvSpPr>
                <a:spLocks noChangeShapeType="1"/>
              </p:cNvSpPr>
              <p:nvPr/>
            </p:nvSpPr>
            <p:spPr bwMode="auto">
              <a:xfrm>
                <a:off x="4633" y="698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95" name="Line 1090"/>
              <p:cNvSpPr>
                <a:spLocks noChangeShapeType="1"/>
              </p:cNvSpPr>
              <p:nvPr/>
            </p:nvSpPr>
            <p:spPr bwMode="auto">
              <a:xfrm>
                <a:off x="4633" y="1106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96" name="Line 1091"/>
              <p:cNvSpPr>
                <a:spLocks noChangeShapeType="1"/>
              </p:cNvSpPr>
              <p:nvPr/>
            </p:nvSpPr>
            <p:spPr bwMode="auto">
              <a:xfrm>
                <a:off x="4511" y="1106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97" name="Line 1092"/>
              <p:cNvSpPr>
                <a:spLocks noChangeShapeType="1"/>
              </p:cNvSpPr>
              <p:nvPr/>
            </p:nvSpPr>
            <p:spPr bwMode="auto">
              <a:xfrm>
                <a:off x="4307" y="102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98" name="Line 1095"/>
              <p:cNvSpPr>
                <a:spLocks noChangeShapeType="1"/>
              </p:cNvSpPr>
              <p:nvPr/>
            </p:nvSpPr>
            <p:spPr bwMode="auto">
              <a:xfrm>
                <a:off x="4715" y="102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99" name="Line 1098"/>
              <p:cNvSpPr>
                <a:spLocks noChangeShapeType="1"/>
              </p:cNvSpPr>
              <p:nvPr/>
            </p:nvSpPr>
            <p:spPr bwMode="auto">
              <a:xfrm>
                <a:off x="4307" y="902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900" name="Line 1101"/>
              <p:cNvSpPr>
                <a:spLocks noChangeShapeType="1"/>
              </p:cNvSpPr>
              <p:nvPr/>
            </p:nvSpPr>
            <p:spPr bwMode="auto">
              <a:xfrm>
                <a:off x="4715" y="902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7" name="Group 1112"/>
              <p:cNvGrpSpPr>
                <a:grpSpLocks/>
              </p:cNvGrpSpPr>
              <p:nvPr/>
            </p:nvGrpSpPr>
            <p:grpSpPr bwMode="auto">
              <a:xfrm>
                <a:off x="4194" y="842"/>
                <a:ext cx="79" cy="223"/>
                <a:chOff x="4194" y="842"/>
                <a:chExt cx="79" cy="223"/>
              </a:xfrm>
            </p:grpSpPr>
            <p:sp>
              <p:nvSpPr>
                <p:cNvPr id="71903" name="Rectangle 1113"/>
                <p:cNvSpPr>
                  <a:spLocks noChangeArrowheads="1"/>
                </p:cNvSpPr>
                <p:nvPr/>
              </p:nvSpPr>
              <p:spPr bwMode="auto">
                <a:xfrm>
                  <a:off x="4194" y="84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904" name="Rectangle 1114"/>
                <p:cNvSpPr>
                  <a:spLocks noChangeArrowheads="1"/>
                </p:cNvSpPr>
                <p:nvPr/>
              </p:nvSpPr>
              <p:spPr bwMode="auto">
                <a:xfrm>
                  <a:off x="4194" y="965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902" name="Rectangle 1115"/>
              <p:cNvSpPr>
                <a:spLocks noChangeArrowheads="1"/>
              </p:cNvSpPr>
              <p:nvPr/>
            </p:nvSpPr>
            <p:spPr bwMode="auto">
              <a:xfrm>
                <a:off x="4529" y="931"/>
                <a:ext cx="45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3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8" name="Group 1539"/>
            <p:cNvGrpSpPr>
              <a:grpSpLocks/>
            </p:cNvGrpSpPr>
            <p:nvPr/>
          </p:nvGrpSpPr>
          <p:grpSpPr bwMode="auto">
            <a:xfrm>
              <a:off x="3179" y="587"/>
              <a:ext cx="643" cy="632"/>
              <a:chOff x="3179" y="587"/>
              <a:chExt cx="643" cy="632"/>
            </a:xfrm>
          </p:grpSpPr>
          <p:sp>
            <p:nvSpPr>
              <p:cNvPr id="71877" name="Rectangle 1116"/>
              <p:cNvSpPr>
                <a:spLocks noChangeArrowheads="1"/>
              </p:cNvSpPr>
              <p:nvPr/>
            </p:nvSpPr>
            <p:spPr bwMode="auto">
              <a:xfrm>
                <a:off x="3414" y="810"/>
                <a:ext cx="286" cy="287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78" name="Line 1117"/>
              <p:cNvSpPr>
                <a:spLocks noChangeShapeType="1"/>
              </p:cNvSpPr>
              <p:nvPr/>
            </p:nvSpPr>
            <p:spPr bwMode="auto">
              <a:xfrm>
                <a:off x="3496" y="688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79" name="Line 1120"/>
              <p:cNvSpPr>
                <a:spLocks noChangeShapeType="1"/>
              </p:cNvSpPr>
              <p:nvPr/>
            </p:nvSpPr>
            <p:spPr bwMode="auto">
              <a:xfrm>
                <a:off x="3618" y="688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80" name="Line 1123"/>
              <p:cNvSpPr>
                <a:spLocks noChangeShapeType="1"/>
              </p:cNvSpPr>
              <p:nvPr/>
            </p:nvSpPr>
            <p:spPr bwMode="auto">
              <a:xfrm>
                <a:off x="3618" y="1096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81" name="Line 1126"/>
              <p:cNvSpPr>
                <a:spLocks noChangeShapeType="1"/>
              </p:cNvSpPr>
              <p:nvPr/>
            </p:nvSpPr>
            <p:spPr bwMode="auto">
              <a:xfrm>
                <a:off x="3496" y="1096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82" name="Line 1128"/>
              <p:cNvSpPr>
                <a:spLocks noChangeShapeType="1"/>
              </p:cNvSpPr>
              <p:nvPr/>
            </p:nvSpPr>
            <p:spPr bwMode="auto">
              <a:xfrm>
                <a:off x="3292" y="101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83" name="Line 1131"/>
              <p:cNvSpPr>
                <a:spLocks noChangeShapeType="1"/>
              </p:cNvSpPr>
              <p:nvPr/>
            </p:nvSpPr>
            <p:spPr bwMode="auto">
              <a:xfrm>
                <a:off x="3700" y="101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84" name="Line 1134"/>
              <p:cNvSpPr>
                <a:spLocks noChangeShapeType="1"/>
              </p:cNvSpPr>
              <p:nvPr/>
            </p:nvSpPr>
            <p:spPr bwMode="auto">
              <a:xfrm>
                <a:off x="3292" y="892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85" name="Line 1137"/>
              <p:cNvSpPr>
                <a:spLocks noChangeShapeType="1"/>
              </p:cNvSpPr>
              <p:nvPr/>
            </p:nvSpPr>
            <p:spPr bwMode="auto">
              <a:xfrm>
                <a:off x="3700" y="892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9" name="Group 1141"/>
              <p:cNvGrpSpPr>
                <a:grpSpLocks/>
              </p:cNvGrpSpPr>
              <p:nvPr/>
            </p:nvGrpSpPr>
            <p:grpSpPr bwMode="auto">
              <a:xfrm>
                <a:off x="3179" y="832"/>
                <a:ext cx="85" cy="263"/>
                <a:chOff x="3179" y="832"/>
                <a:chExt cx="85" cy="263"/>
              </a:xfrm>
            </p:grpSpPr>
            <p:sp>
              <p:nvSpPr>
                <p:cNvPr id="71889" name="Rectangle 1142"/>
                <p:cNvSpPr>
                  <a:spLocks noChangeArrowheads="1"/>
                </p:cNvSpPr>
                <p:nvPr/>
              </p:nvSpPr>
              <p:spPr bwMode="auto">
                <a:xfrm>
                  <a:off x="3179" y="83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890" name="Rectangle 1143"/>
                <p:cNvSpPr>
                  <a:spLocks noChangeArrowheads="1"/>
                </p:cNvSpPr>
                <p:nvPr/>
              </p:nvSpPr>
              <p:spPr bwMode="auto">
                <a:xfrm>
                  <a:off x="3185" y="995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887" name="Rectangle 1144"/>
              <p:cNvSpPr>
                <a:spLocks noChangeArrowheads="1"/>
              </p:cNvSpPr>
              <p:nvPr/>
            </p:nvSpPr>
            <p:spPr bwMode="auto">
              <a:xfrm>
                <a:off x="3459" y="587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888" name="Rectangle 1145"/>
              <p:cNvSpPr>
                <a:spLocks noChangeArrowheads="1"/>
              </p:cNvSpPr>
              <p:nvPr/>
            </p:nvSpPr>
            <p:spPr bwMode="auto">
              <a:xfrm>
                <a:off x="3539" y="921"/>
                <a:ext cx="45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4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10" name="Group 1536"/>
            <p:cNvGrpSpPr>
              <a:grpSpLocks/>
            </p:cNvGrpSpPr>
            <p:nvPr/>
          </p:nvGrpSpPr>
          <p:grpSpPr bwMode="auto">
            <a:xfrm>
              <a:off x="1119" y="1669"/>
              <a:ext cx="643" cy="605"/>
              <a:chOff x="1119" y="1669"/>
              <a:chExt cx="643" cy="605"/>
            </a:xfrm>
          </p:grpSpPr>
          <p:sp>
            <p:nvSpPr>
              <p:cNvPr id="71863" name="Rectangle 1146"/>
              <p:cNvSpPr>
                <a:spLocks noChangeArrowheads="1"/>
              </p:cNvSpPr>
              <p:nvPr/>
            </p:nvSpPr>
            <p:spPr bwMode="auto">
              <a:xfrm>
                <a:off x="1353" y="1866"/>
                <a:ext cx="287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64" name="Line 1147"/>
              <p:cNvSpPr>
                <a:spLocks noChangeShapeType="1"/>
              </p:cNvSpPr>
              <p:nvPr/>
            </p:nvSpPr>
            <p:spPr bwMode="auto">
              <a:xfrm>
                <a:off x="1435" y="1744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65" name="Line 1150"/>
              <p:cNvSpPr>
                <a:spLocks noChangeShapeType="1"/>
              </p:cNvSpPr>
              <p:nvPr/>
            </p:nvSpPr>
            <p:spPr bwMode="auto">
              <a:xfrm>
                <a:off x="1558" y="1744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66" name="Line 1153"/>
              <p:cNvSpPr>
                <a:spLocks noChangeShapeType="1"/>
              </p:cNvSpPr>
              <p:nvPr/>
            </p:nvSpPr>
            <p:spPr bwMode="auto">
              <a:xfrm>
                <a:off x="1558" y="2152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67" name="Line 1156"/>
              <p:cNvSpPr>
                <a:spLocks noChangeShapeType="1"/>
              </p:cNvSpPr>
              <p:nvPr/>
            </p:nvSpPr>
            <p:spPr bwMode="auto">
              <a:xfrm>
                <a:off x="1435" y="2152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68" name="Line 1158"/>
              <p:cNvSpPr>
                <a:spLocks noChangeShapeType="1"/>
              </p:cNvSpPr>
              <p:nvPr/>
            </p:nvSpPr>
            <p:spPr bwMode="auto">
              <a:xfrm>
                <a:off x="1231" y="2070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69" name="Line 1161"/>
              <p:cNvSpPr>
                <a:spLocks noChangeShapeType="1"/>
              </p:cNvSpPr>
              <p:nvPr/>
            </p:nvSpPr>
            <p:spPr bwMode="auto">
              <a:xfrm>
                <a:off x="1639" y="2070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70" name="Line 1164"/>
              <p:cNvSpPr>
                <a:spLocks noChangeShapeType="1"/>
              </p:cNvSpPr>
              <p:nvPr/>
            </p:nvSpPr>
            <p:spPr bwMode="auto">
              <a:xfrm>
                <a:off x="1231" y="1948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71" name="Line 1167"/>
              <p:cNvSpPr>
                <a:spLocks noChangeShapeType="1"/>
              </p:cNvSpPr>
              <p:nvPr/>
            </p:nvSpPr>
            <p:spPr bwMode="auto">
              <a:xfrm>
                <a:off x="1639" y="1948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11" name="Group 1171"/>
              <p:cNvGrpSpPr>
                <a:grpSpLocks/>
              </p:cNvGrpSpPr>
              <p:nvPr/>
            </p:nvGrpSpPr>
            <p:grpSpPr bwMode="auto">
              <a:xfrm>
                <a:off x="1119" y="1847"/>
                <a:ext cx="84" cy="263"/>
                <a:chOff x="1119" y="1847"/>
                <a:chExt cx="84" cy="263"/>
              </a:xfrm>
            </p:grpSpPr>
            <p:sp>
              <p:nvSpPr>
                <p:cNvPr id="71875" name="Rectangle 1172"/>
                <p:cNvSpPr>
                  <a:spLocks noChangeArrowheads="1"/>
                </p:cNvSpPr>
                <p:nvPr/>
              </p:nvSpPr>
              <p:spPr bwMode="auto">
                <a:xfrm>
                  <a:off x="1119" y="1847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876" name="Rectangle 1173"/>
                <p:cNvSpPr>
                  <a:spLocks noChangeArrowheads="1"/>
                </p:cNvSpPr>
                <p:nvPr/>
              </p:nvSpPr>
              <p:spPr bwMode="auto">
                <a:xfrm>
                  <a:off x="1124" y="2010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873" name="Rectangle 1174"/>
              <p:cNvSpPr>
                <a:spLocks noChangeArrowheads="1"/>
              </p:cNvSpPr>
              <p:nvPr/>
            </p:nvSpPr>
            <p:spPr bwMode="auto">
              <a:xfrm>
                <a:off x="1399" y="1669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874" name="Rectangle 1175"/>
              <p:cNvSpPr>
                <a:spLocks noChangeArrowheads="1"/>
              </p:cNvSpPr>
              <p:nvPr/>
            </p:nvSpPr>
            <p:spPr bwMode="auto">
              <a:xfrm>
                <a:off x="1484" y="1982"/>
                <a:ext cx="45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5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12" name="Group 1541"/>
            <p:cNvGrpSpPr>
              <a:grpSpLocks/>
            </p:cNvGrpSpPr>
            <p:nvPr/>
          </p:nvGrpSpPr>
          <p:grpSpPr bwMode="auto">
            <a:xfrm>
              <a:off x="2190" y="1638"/>
              <a:ext cx="643" cy="631"/>
              <a:chOff x="2190" y="1638"/>
              <a:chExt cx="643" cy="631"/>
            </a:xfrm>
          </p:grpSpPr>
          <p:sp>
            <p:nvSpPr>
              <p:cNvPr id="71841" name="Rectangle 1176"/>
              <p:cNvSpPr>
                <a:spLocks noChangeArrowheads="1"/>
              </p:cNvSpPr>
              <p:nvPr/>
            </p:nvSpPr>
            <p:spPr bwMode="auto">
              <a:xfrm>
                <a:off x="2424" y="1861"/>
                <a:ext cx="287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42" name="Line 1177"/>
              <p:cNvSpPr>
                <a:spLocks noChangeShapeType="1"/>
              </p:cNvSpPr>
              <p:nvPr/>
            </p:nvSpPr>
            <p:spPr bwMode="auto">
              <a:xfrm>
                <a:off x="2506" y="1739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43" name="Line 1178"/>
              <p:cNvSpPr>
                <a:spLocks noChangeShapeType="1"/>
              </p:cNvSpPr>
              <p:nvPr/>
            </p:nvSpPr>
            <p:spPr bwMode="auto">
              <a:xfrm>
                <a:off x="2629" y="1739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44" name="Line 1181"/>
              <p:cNvSpPr>
                <a:spLocks noChangeShapeType="1"/>
              </p:cNvSpPr>
              <p:nvPr/>
            </p:nvSpPr>
            <p:spPr bwMode="auto">
              <a:xfrm>
                <a:off x="2629" y="2147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45" name="Line 1184"/>
              <p:cNvSpPr>
                <a:spLocks noChangeShapeType="1"/>
              </p:cNvSpPr>
              <p:nvPr/>
            </p:nvSpPr>
            <p:spPr bwMode="auto">
              <a:xfrm>
                <a:off x="2506" y="2147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46" name="Line 1185"/>
              <p:cNvSpPr>
                <a:spLocks noChangeShapeType="1"/>
              </p:cNvSpPr>
              <p:nvPr/>
            </p:nvSpPr>
            <p:spPr bwMode="auto">
              <a:xfrm>
                <a:off x="2302" y="2065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47" name="Line 1189"/>
              <p:cNvSpPr>
                <a:spLocks noChangeShapeType="1"/>
              </p:cNvSpPr>
              <p:nvPr/>
            </p:nvSpPr>
            <p:spPr bwMode="auto">
              <a:xfrm>
                <a:off x="2710" y="2065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48" name="Line 1192"/>
              <p:cNvSpPr>
                <a:spLocks noChangeShapeType="1"/>
              </p:cNvSpPr>
              <p:nvPr/>
            </p:nvSpPr>
            <p:spPr bwMode="auto">
              <a:xfrm>
                <a:off x="2302" y="1943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49" name="Line 1195"/>
              <p:cNvSpPr>
                <a:spLocks noChangeShapeType="1"/>
              </p:cNvSpPr>
              <p:nvPr/>
            </p:nvSpPr>
            <p:spPr bwMode="auto">
              <a:xfrm>
                <a:off x="2710" y="1943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0" name="Rectangle 1196"/>
              <p:cNvSpPr>
                <a:spLocks noChangeArrowheads="1"/>
              </p:cNvSpPr>
              <p:nvPr/>
            </p:nvSpPr>
            <p:spPr bwMode="auto">
              <a:xfrm>
                <a:off x="2424" y="1861"/>
                <a:ext cx="287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1" name="Line 1197"/>
              <p:cNvSpPr>
                <a:spLocks noChangeShapeType="1"/>
              </p:cNvSpPr>
              <p:nvPr/>
            </p:nvSpPr>
            <p:spPr bwMode="auto">
              <a:xfrm>
                <a:off x="2506" y="1739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2" name="Line 1198"/>
              <p:cNvSpPr>
                <a:spLocks noChangeShapeType="1"/>
              </p:cNvSpPr>
              <p:nvPr/>
            </p:nvSpPr>
            <p:spPr bwMode="auto">
              <a:xfrm>
                <a:off x="2629" y="1739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3" name="Line 1201"/>
              <p:cNvSpPr>
                <a:spLocks noChangeShapeType="1"/>
              </p:cNvSpPr>
              <p:nvPr/>
            </p:nvSpPr>
            <p:spPr bwMode="auto">
              <a:xfrm>
                <a:off x="2629" y="2147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4" name="Line 1204"/>
              <p:cNvSpPr>
                <a:spLocks noChangeShapeType="1"/>
              </p:cNvSpPr>
              <p:nvPr/>
            </p:nvSpPr>
            <p:spPr bwMode="auto">
              <a:xfrm>
                <a:off x="2506" y="2147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5" name="Line 1205"/>
              <p:cNvSpPr>
                <a:spLocks noChangeShapeType="1"/>
              </p:cNvSpPr>
              <p:nvPr/>
            </p:nvSpPr>
            <p:spPr bwMode="auto">
              <a:xfrm>
                <a:off x="2302" y="2065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6" name="Line 1209"/>
              <p:cNvSpPr>
                <a:spLocks noChangeShapeType="1"/>
              </p:cNvSpPr>
              <p:nvPr/>
            </p:nvSpPr>
            <p:spPr bwMode="auto">
              <a:xfrm>
                <a:off x="2710" y="2065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7" name="Line 1212"/>
              <p:cNvSpPr>
                <a:spLocks noChangeShapeType="1"/>
              </p:cNvSpPr>
              <p:nvPr/>
            </p:nvSpPr>
            <p:spPr bwMode="auto">
              <a:xfrm>
                <a:off x="2302" y="1943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8" name="Line 1215"/>
              <p:cNvSpPr>
                <a:spLocks noChangeShapeType="1"/>
              </p:cNvSpPr>
              <p:nvPr/>
            </p:nvSpPr>
            <p:spPr bwMode="auto">
              <a:xfrm>
                <a:off x="2710" y="1943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59" name="Rectangle 1216"/>
              <p:cNvSpPr>
                <a:spLocks noChangeArrowheads="1"/>
              </p:cNvSpPr>
              <p:nvPr/>
            </p:nvSpPr>
            <p:spPr bwMode="auto">
              <a:xfrm>
                <a:off x="2470" y="1638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860" name="Rectangle 1217"/>
              <p:cNvSpPr>
                <a:spLocks noChangeArrowheads="1"/>
              </p:cNvSpPr>
              <p:nvPr/>
            </p:nvSpPr>
            <p:spPr bwMode="auto">
              <a:xfrm>
                <a:off x="2190" y="1883"/>
                <a:ext cx="7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latin typeface="+mn-lt"/>
                  </a:rPr>
                  <a:t>F2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861" name="Rectangle 1218"/>
              <p:cNvSpPr>
                <a:spLocks noChangeArrowheads="1"/>
              </p:cNvSpPr>
              <p:nvPr/>
            </p:nvSpPr>
            <p:spPr bwMode="auto">
              <a:xfrm>
                <a:off x="2190" y="2005"/>
                <a:ext cx="7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latin typeface="+mn-lt"/>
                  </a:rPr>
                  <a:t>F1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862" name="Rectangle 1225"/>
              <p:cNvSpPr>
                <a:spLocks noChangeArrowheads="1"/>
              </p:cNvSpPr>
              <p:nvPr/>
            </p:nvSpPr>
            <p:spPr bwMode="auto">
              <a:xfrm>
                <a:off x="2560" y="1972"/>
                <a:ext cx="45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6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13" name="Group 1696"/>
            <p:cNvGrpSpPr>
              <a:grpSpLocks/>
            </p:cNvGrpSpPr>
            <p:nvPr/>
          </p:nvGrpSpPr>
          <p:grpSpPr bwMode="auto">
            <a:xfrm>
              <a:off x="2190" y="2627"/>
              <a:ext cx="643" cy="632"/>
              <a:chOff x="2190" y="2627"/>
              <a:chExt cx="643" cy="632"/>
            </a:xfrm>
          </p:grpSpPr>
          <p:sp>
            <p:nvSpPr>
              <p:cNvPr id="71827" name="Rectangle 1442"/>
              <p:cNvSpPr>
                <a:spLocks noChangeArrowheads="1"/>
              </p:cNvSpPr>
              <p:nvPr/>
            </p:nvSpPr>
            <p:spPr bwMode="auto">
              <a:xfrm>
                <a:off x="2424" y="2850"/>
                <a:ext cx="287" cy="287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28" name="Line 1443"/>
              <p:cNvSpPr>
                <a:spLocks noChangeShapeType="1"/>
              </p:cNvSpPr>
              <p:nvPr/>
            </p:nvSpPr>
            <p:spPr bwMode="auto">
              <a:xfrm>
                <a:off x="2506" y="2728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29" name="Line 1444"/>
              <p:cNvSpPr>
                <a:spLocks noChangeShapeType="1"/>
              </p:cNvSpPr>
              <p:nvPr/>
            </p:nvSpPr>
            <p:spPr bwMode="auto">
              <a:xfrm>
                <a:off x="2629" y="2728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30" name="Line 1445"/>
              <p:cNvSpPr>
                <a:spLocks noChangeShapeType="1"/>
              </p:cNvSpPr>
              <p:nvPr/>
            </p:nvSpPr>
            <p:spPr bwMode="auto">
              <a:xfrm>
                <a:off x="2629" y="3136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31" name="Line 1446"/>
              <p:cNvSpPr>
                <a:spLocks noChangeShapeType="1"/>
              </p:cNvSpPr>
              <p:nvPr/>
            </p:nvSpPr>
            <p:spPr bwMode="auto">
              <a:xfrm>
                <a:off x="2506" y="3136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32" name="Line 1447"/>
              <p:cNvSpPr>
                <a:spLocks noChangeShapeType="1"/>
              </p:cNvSpPr>
              <p:nvPr/>
            </p:nvSpPr>
            <p:spPr bwMode="auto">
              <a:xfrm>
                <a:off x="2302" y="3055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33" name="Line 1450"/>
              <p:cNvSpPr>
                <a:spLocks noChangeShapeType="1"/>
              </p:cNvSpPr>
              <p:nvPr/>
            </p:nvSpPr>
            <p:spPr bwMode="auto">
              <a:xfrm>
                <a:off x="2710" y="3055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34" name="Line 1453"/>
              <p:cNvSpPr>
                <a:spLocks noChangeShapeType="1"/>
              </p:cNvSpPr>
              <p:nvPr/>
            </p:nvSpPr>
            <p:spPr bwMode="auto">
              <a:xfrm>
                <a:off x="2302" y="2932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35" name="Line 1456"/>
              <p:cNvSpPr>
                <a:spLocks noChangeShapeType="1"/>
              </p:cNvSpPr>
              <p:nvPr/>
            </p:nvSpPr>
            <p:spPr bwMode="auto">
              <a:xfrm>
                <a:off x="2710" y="2932"/>
                <a:ext cx="123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36" name="Rectangle 1460"/>
              <p:cNvSpPr>
                <a:spLocks noChangeArrowheads="1"/>
              </p:cNvSpPr>
              <p:nvPr/>
            </p:nvSpPr>
            <p:spPr bwMode="auto">
              <a:xfrm>
                <a:off x="2470" y="2627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grpSp>
            <p:nvGrpSpPr>
              <p:cNvPr id="14" name="Group 1461"/>
              <p:cNvGrpSpPr>
                <a:grpSpLocks/>
              </p:cNvGrpSpPr>
              <p:nvPr/>
            </p:nvGrpSpPr>
            <p:grpSpPr bwMode="auto">
              <a:xfrm>
                <a:off x="2190" y="2872"/>
                <a:ext cx="79" cy="223"/>
                <a:chOff x="2190" y="2872"/>
                <a:chExt cx="79" cy="223"/>
              </a:xfrm>
            </p:grpSpPr>
            <p:sp>
              <p:nvSpPr>
                <p:cNvPr id="71839" name="Rectangle 1462"/>
                <p:cNvSpPr>
                  <a:spLocks noChangeArrowheads="1"/>
                </p:cNvSpPr>
                <p:nvPr/>
              </p:nvSpPr>
              <p:spPr bwMode="auto">
                <a:xfrm>
                  <a:off x="2190" y="287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840" name="Rectangle 1463"/>
                <p:cNvSpPr>
                  <a:spLocks noChangeArrowheads="1"/>
                </p:cNvSpPr>
                <p:nvPr/>
              </p:nvSpPr>
              <p:spPr bwMode="auto">
                <a:xfrm>
                  <a:off x="2190" y="2995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838" name="Rectangle 1472"/>
              <p:cNvSpPr>
                <a:spLocks noChangeArrowheads="1"/>
              </p:cNvSpPr>
              <p:nvPr/>
            </p:nvSpPr>
            <p:spPr bwMode="auto">
              <a:xfrm>
                <a:off x="2519" y="2966"/>
                <a:ext cx="90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14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15" name="Group 1626"/>
            <p:cNvGrpSpPr>
              <a:grpSpLocks/>
            </p:cNvGrpSpPr>
            <p:nvPr/>
          </p:nvGrpSpPr>
          <p:grpSpPr bwMode="auto">
            <a:xfrm>
              <a:off x="4172" y="1632"/>
              <a:ext cx="643" cy="631"/>
              <a:chOff x="4172" y="1632"/>
              <a:chExt cx="643" cy="631"/>
            </a:xfrm>
          </p:grpSpPr>
          <p:sp>
            <p:nvSpPr>
              <p:cNvPr id="71813" name="Rectangle 1559"/>
              <p:cNvSpPr>
                <a:spLocks noChangeArrowheads="1"/>
              </p:cNvSpPr>
              <p:nvPr/>
            </p:nvSpPr>
            <p:spPr bwMode="auto">
              <a:xfrm>
                <a:off x="4407" y="1855"/>
                <a:ext cx="286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14" name="Line 1560"/>
              <p:cNvSpPr>
                <a:spLocks noChangeShapeType="1"/>
              </p:cNvSpPr>
              <p:nvPr/>
            </p:nvSpPr>
            <p:spPr bwMode="auto">
              <a:xfrm>
                <a:off x="4489" y="1733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15" name="Line 1561"/>
              <p:cNvSpPr>
                <a:spLocks noChangeShapeType="1"/>
              </p:cNvSpPr>
              <p:nvPr/>
            </p:nvSpPr>
            <p:spPr bwMode="auto">
              <a:xfrm>
                <a:off x="4611" y="1733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16" name="Line 1562"/>
              <p:cNvSpPr>
                <a:spLocks noChangeShapeType="1"/>
              </p:cNvSpPr>
              <p:nvPr/>
            </p:nvSpPr>
            <p:spPr bwMode="auto">
              <a:xfrm>
                <a:off x="4608" y="2112"/>
                <a:ext cx="4" cy="15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17" name="Line 1563"/>
              <p:cNvSpPr>
                <a:spLocks noChangeShapeType="1"/>
              </p:cNvSpPr>
              <p:nvPr/>
            </p:nvSpPr>
            <p:spPr bwMode="auto">
              <a:xfrm>
                <a:off x="4489" y="2141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18" name="Line 1564"/>
              <p:cNvSpPr>
                <a:spLocks noChangeShapeType="1"/>
              </p:cNvSpPr>
              <p:nvPr/>
            </p:nvSpPr>
            <p:spPr bwMode="auto">
              <a:xfrm>
                <a:off x="4285" y="2059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19" name="Line 1565"/>
              <p:cNvSpPr>
                <a:spLocks noChangeShapeType="1"/>
              </p:cNvSpPr>
              <p:nvPr/>
            </p:nvSpPr>
            <p:spPr bwMode="auto">
              <a:xfrm>
                <a:off x="4693" y="2059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20" name="Line 1566"/>
              <p:cNvSpPr>
                <a:spLocks noChangeShapeType="1"/>
              </p:cNvSpPr>
              <p:nvPr/>
            </p:nvSpPr>
            <p:spPr bwMode="auto">
              <a:xfrm>
                <a:off x="4285" y="193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21" name="Line 1567"/>
              <p:cNvSpPr>
                <a:spLocks noChangeShapeType="1"/>
              </p:cNvSpPr>
              <p:nvPr/>
            </p:nvSpPr>
            <p:spPr bwMode="auto">
              <a:xfrm>
                <a:off x="4693" y="193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16" name="Group 1568"/>
              <p:cNvGrpSpPr>
                <a:grpSpLocks/>
              </p:cNvGrpSpPr>
              <p:nvPr/>
            </p:nvGrpSpPr>
            <p:grpSpPr bwMode="auto">
              <a:xfrm>
                <a:off x="4172" y="1877"/>
                <a:ext cx="79" cy="222"/>
                <a:chOff x="1129" y="822"/>
                <a:chExt cx="79" cy="222"/>
              </a:xfrm>
            </p:grpSpPr>
            <p:sp>
              <p:nvSpPr>
                <p:cNvPr id="71825" name="Rectangle 1569"/>
                <p:cNvSpPr>
                  <a:spLocks noChangeArrowheads="1"/>
                </p:cNvSpPr>
                <p:nvPr/>
              </p:nvSpPr>
              <p:spPr bwMode="auto">
                <a:xfrm>
                  <a:off x="1129" y="82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826" name="Rectangle 1570"/>
                <p:cNvSpPr>
                  <a:spLocks noChangeArrowheads="1"/>
                </p:cNvSpPr>
                <p:nvPr/>
              </p:nvSpPr>
              <p:spPr bwMode="auto">
                <a:xfrm>
                  <a:off x="1129" y="944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823" name="Rectangle 1571"/>
              <p:cNvSpPr>
                <a:spLocks noChangeArrowheads="1"/>
              </p:cNvSpPr>
              <p:nvPr/>
            </p:nvSpPr>
            <p:spPr bwMode="auto">
              <a:xfrm>
                <a:off x="4452" y="1632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824" name="Rectangle 1572"/>
              <p:cNvSpPr>
                <a:spLocks noChangeArrowheads="1"/>
              </p:cNvSpPr>
              <p:nvPr/>
            </p:nvSpPr>
            <p:spPr bwMode="auto">
              <a:xfrm>
                <a:off x="4507" y="1956"/>
                <a:ext cx="45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7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17" name="Group 1591"/>
            <p:cNvGrpSpPr>
              <a:grpSpLocks/>
            </p:cNvGrpSpPr>
            <p:nvPr/>
          </p:nvGrpSpPr>
          <p:grpSpPr bwMode="auto">
            <a:xfrm>
              <a:off x="1100" y="2640"/>
              <a:ext cx="643" cy="631"/>
              <a:chOff x="1100" y="2640"/>
              <a:chExt cx="643" cy="631"/>
            </a:xfrm>
          </p:grpSpPr>
          <p:sp>
            <p:nvSpPr>
              <p:cNvPr id="71799" name="Rectangle 1575"/>
              <p:cNvSpPr>
                <a:spLocks noChangeArrowheads="1"/>
              </p:cNvSpPr>
              <p:nvPr/>
            </p:nvSpPr>
            <p:spPr bwMode="auto">
              <a:xfrm>
                <a:off x="1335" y="2863"/>
                <a:ext cx="286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00" name="Line 1576"/>
              <p:cNvSpPr>
                <a:spLocks noChangeShapeType="1"/>
              </p:cNvSpPr>
              <p:nvPr/>
            </p:nvSpPr>
            <p:spPr bwMode="auto">
              <a:xfrm>
                <a:off x="1417" y="2741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01" name="Line 1577"/>
              <p:cNvSpPr>
                <a:spLocks noChangeShapeType="1"/>
              </p:cNvSpPr>
              <p:nvPr/>
            </p:nvSpPr>
            <p:spPr bwMode="auto">
              <a:xfrm>
                <a:off x="1539" y="2741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02" name="Line 1579"/>
              <p:cNvSpPr>
                <a:spLocks noChangeShapeType="1"/>
              </p:cNvSpPr>
              <p:nvPr/>
            </p:nvSpPr>
            <p:spPr bwMode="auto">
              <a:xfrm>
                <a:off x="1417" y="3149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03" name="Line 1580"/>
              <p:cNvSpPr>
                <a:spLocks noChangeShapeType="1"/>
              </p:cNvSpPr>
              <p:nvPr/>
            </p:nvSpPr>
            <p:spPr bwMode="auto">
              <a:xfrm>
                <a:off x="1213" y="306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04" name="Line 1581"/>
              <p:cNvSpPr>
                <a:spLocks noChangeShapeType="1"/>
              </p:cNvSpPr>
              <p:nvPr/>
            </p:nvSpPr>
            <p:spPr bwMode="auto">
              <a:xfrm>
                <a:off x="1621" y="306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05" name="Line 1582"/>
              <p:cNvSpPr>
                <a:spLocks noChangeShapeType="1"/>
              </p:cNvSpPr>
              <p:nvPr/>
            </p:nvSpPr>
            <p:spPr bwMode="auto">
              <a:xfrm>
                <a:off x="1213" y="294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806" name="Line 1583"/>
              <p:cNvSpPr>
                <a:spLocks noChangeShapeType="1"/>
              </p:cNvSpPr>
              <p:nvPr/>
            </p:nvSpPr>
            <p:spPr bwMode="auto">
              <a:xfrm>
                <a:off x="1621" y="294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18" name="Group 1584"/>
              <p:cNvGrpSpPr>
                <a:grpSpLocks/>
              </p:cNvGrpSpPr>
              <p:nvPr/>
            </p:nvGrpSpPr>
            <p:grpSpPr bwMode="auto">
              <a:xfrm>
                <a:off x="1100" y="2885"/>
                <a:ext cx="79" cy="222"/>
                <a:chOff x="1129" y="822"/>
                <a:chExt cx="79" cy="222"/>
              </a:xfrm>
            </p:grpSpPr>
            <p:sp>
              <p:nvSpPr>
                <p:cNvPr id="71811" name="Rectangle 1585"/>
                <p:cNvSpPr>
                  <a:spLocks noChangeArrowheads="1"/>
                </p:cNvSpPr>
                <p:nvPr/>
              </p:nvSpPr>
              <p:spPr bwMode="auto">
                <a:xfrm>
                  <a:off x="1129" y="82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812" name="Rectangle 1586"/>
                <p:cNvSpPr>
                  <a:spLocks noChangeArrowheads="1"/>
                </p:cNvSpPr>
                <p:nvPr/>
              </p:nvSpPr>
              <p:spPr bwMode="auto">
                <a:xfrm>
                  <a:off x="1129" y="944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808" name="Rectangle 1587"/>
              <p:cNvSpPr>
                <a:spLocks noChangeArrowheads="1"/>
              </p:cNvSpPr>
              <p:nvPr/>
            </p:nvSpPr>
            <p:spPr bwMode="auto">
              <a:xfrm>
                <a:off x="1380" y="2640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809" name="Rectangle 1588"/>
              <p:cNvSpPr>
                <a:spLocks noChangeArrowheads="1"/>
              </p:cNvSpPr>
              <p:nvPr/>
            </p:nvSpPr>
            <p:spPr bwMode="auto">
              <a:xfrm>
                <a:off x="1413" y="2964"/>
                <a:ext cx="90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13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810" name="Line 1590"/>
              <p:cNvSpPr>
                <a:spLocks noChangeShapeType="1"/>
              </p:cNvSpPr>
              <p:nvPr/>
            </p:nvSpPr>
            <p:spPr bwMode="auto">
              <a:xfrm>
                <a:off x="1536" y="3120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grpSp>
          <p:nvGrpSpPr>
            <p:cNvPr id="19" name="Group 1627"/>
            <p:cNvGrpSpPr>
              <a:grpSpLocks/>
            </p:cNvGrpSpPr>
            <p:nvPr/>
          </p:nvGrpSpPr>
          <p:grpSpPr bwMode="auto">
            <a:xfrm>
              <a:off x="3164" y="2640"/>
              <a:ext cx="643" cy="631"/>
              <a:chOff x="3164" y="2640"/>
              <a:chExt cx="643" cy="631"/>
            </a:xfrm>
          </p:grpSpPr>
          <p:sp>
            <p:nvSpPr>
              <p:cNvPr id="71785" name="Rectangle 1593"/>
              <p:cNvSpPr>
                <a:spLocks noChangeArrowheads="1"/>
              </p:cNvSpPr>
              <p:nvPr/>
            </p:nvSpPr>
            <p:spPr bwMode="auto">
              <a:xfrm>
                <a:off x="3399" y="2863"/>
                <a:ext cx="286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86" name="Line 1594"/>
              <p:cNvSpPr>
                <a:spLocks noChangeShapeType="1"/>
              </p:cNvSpPr>
              <p:nvPr/>
            </p:nvSpPr>
            <p:spPr bwMode="auto">
              <a:xfrm>
                <a:off x="3481" y="2741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87" name="Line 1595"/>
              <p:cNvSpPr>
                <a:spLocks noChangeShapeType="1"/>
              </p:cNvSpPr>
              <p:nvPr/>
            </p:nvSpPr>
            <p:spPr bwMode="auto">
              <a:xfrm>
                <a:off x="3603" y="2741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88" name="Line 1596"/>
              <p:cNvSpPr>
                <a:spLocks noChangeShapeType="1"/>
              </p:cNvSpPr>
              <p:nvPr/>
            </p:nvSpPr>
            <p:spPr bwMode="auto">
              <a:xfrm>
                <a:off x="3600" y="3120"/>
                <a:ext cx="4" cy="15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89" name="Line 1597"/>
              <p:cNvSpPr>
                <a:spLocks noChangeShapeType="1"/>
              </p:cNvSpPr>
              <p:nvPr/>
            </p:nvSpPr>
            <p:spPr bwMode="auto">
              <a:xfrm>
                <a:off x="3481" y="3149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90" name="Line 1598"/>
              <p:cNvSpPr>
                <a:spLocks noChangeShapeType="1"/>
              </p:cNvSpPr>
              <p:nvPr/>
            </p:nvSpPr>
            <p:spPr bwMode="auto">
              <a:xfrm>
                <a:off x="3277" y="306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91" name="Line 1599"/>
              <p:cNvSpPr>
                <a:spLocks noChangeShapeType="1"/>
              </p:cNvSpPr>
              <p:nvPr/>
            </p:nvSpPr>
            <p:spPr bwMode="auto">
              <a:xfrm>
                <a:off x="3685" y="306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92" name="Line 1600"/>
              <p:cNvSpPr>
                <a:spLocks noChangeShapeType="1"/>
              </p:cNvSpPr>
              <p:nvPr/>
            </p:nvSpPr>
            <p:spPr bwMode="auto">
              <a:xfrm>
                <a:off x="3277" y="294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93" name="Line 1601"/>
              <p:cNvSpPr>
                <a:spLocks noChangeShapeType="1"/>
              </p:cNvSpPr>
              <p:nvPr/>
            </p:nvSpPr>
            <p:spPr bwMode="auto">
              <a:xfrm>
                <a:off x="3685" y="294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20" name="Group 1602"/>
              <p:cNvGrpSpPr>
                <a:grpSpLocks/>
              </p:cNvGrpSpPr>
              <p:nvPr/>
            </p:nvGrpSpPr>
            <p:grpSpPr bwMode="auto">
              <a:xfrm>
                <a:off x="3164" y="2885"/>
                <a:ext cx="79" cy="222"/>
                <a:chOff x="1129" y="822"/>
                <a:chExt cx="79" cy="222"/>
              </a:xfrm>
            </p:grpSpPr>
            <p:sp>
              <p:nvSpPr>
                <p:cNvPr id="71797" name="Rectangle 1603"/>
                <p:cNvSpPr>
                  <a:spLocks noChangeArrowheads="1"/>
                </p:cNvSpPr>
                <p:nvPr/>
              </p:nvSpPr>
              <p:spPr bwMode="auto">
                <a:xfrm>
                  <a:off x="1129" y="82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798" name="Rectangle 1604"/>
                <p:cNvSpPr>
                  <a:spLocks noChangeArrowheads="1"/>
                </p:cNvSpPr>
                <p:nvPr/>
              </p:nvSpPr>
              <p:spPr bwMode="auto">
                <a:xfrm>
                  <a:off x="1129" y="944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795" name="Rectangle 1605"/>
              <p:cNvSpPr>
                <a:spLocks noChangeArrowheads="1"/>
              </p:cNvSpPr>
              <p:nvPr/>
            </p:nvSpPr>
            <p:spPr bwMode="auto">
              <a:xfrm>
                <a:off x="3444" y="2640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796" name="Rectangle 1606"/>
              <p:cNvSpPr>
                <a:spLocks noChangeArrowheads="1"/>
              </p:cNvSpPr>
              <p:nvPr/>
            </p:nvSpPr>
            <p:spPr bwMode="auto">
              <a:xfrm>
                <a:off x="3477" y="2964"/>
                <a:ext cx="90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16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21" name="Group 1628"/>
            <p:cNvGrpSpPr>
              <a:grpSpLocks/>
            </p:cNvGrpSpPr>
            <p:nvPr/>
          </p:nvGrpSpPr>
          <p:grpSpPr bwMode="auto">
            <a:xfrm>
              <a:off x="4172" y="2640"/>
              <a:ext cx="643" cy="631"/>
              <a:chOff x="4172" y="2640"/>
              <a:chExt cx="643" cy="631"/>
            </a:xfrm>
          </p:grpSpPr>
          <p:sp>
            <p:nvSpPr>
              <p:cNvPr id="71771" name="Rectangle 1609"/>
              <p:cNvSpPr>
                <a:spLocks noChangeArrowheads="1"/>
              </p:cNvSpPr>
              <p:nvPr/>
            </p:nvSpPr>
            <p:spPr bwMode="auto">
              <a:xfrm>
                <a:off x="4407" y="2863"/>
                <a:ext cx="286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72" name="Line 1610"/>
              <p:cNvSpPr>
                <a:spLocks noChangeShapeType="1"/>
              </p:cNvSpPr>
              <p:nvPr/>
            </p:nvSpPr>
            <p:spPr bwMode="auto">
              <a:xfrm>
                <a:off x="4489" y="2741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73" name="Line 1611"/>
              <p:cNvSpPr>
                <a:spLocks noChangeShapeType="1"/>
              </p:cNvSpPr>
              <p:nvPr/>
            </p:nvSpPr>
            <p:spPr bwMode="auto">
              <a:xfrm>
                <a:off x="4611" y="2741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74" name="Line 1612"/>
              <p:cNvSpPr>
                <a:spLocks noChangeShapeType="1"/>
              </p:cNvSpPr>
              <p:nvPr/>
            </p:nvSpPr>
            <p:spPr bwMode="auto">
              <a:xfrm>
                <a:off x="4608" y="3120"/>
                <a:ext cx="4" cy="15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75" name="Line 1613"/>
              <p:cNvSpPr>
                <a:spLocks noChangeShapeType="1"/>
              </p:cNvSpPr>
              <p:nvPr/>
            </p:nvSpPr>
            <p:spPr bwMode="auto">
              <a:xfrm>
                <a:off x="4489" y="3149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76" name="Line 1614"/>
              <p:cNvSpPr>
                <a:spLocks noChangeShapeType="1"/>
              </p:cNvSpPr>
              <p:nvPr/>
            </p:nvSpPr>
            <p:spPr bwMode="auto">
              <a:xfrm>
                <a:off x="4285" y="306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77" name="Line 1615"/>
              <p:cNvSpPr>
                <a:spLocks noChangeShapeType="1"/>
              </p:cNvSpPr>
              <p:nvPr/>
            </p:nvSpPr>
            <p:spPr bwMode="auto">
              <a:xfrm>
                <a:off x="4693" y="306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78" name="Line 1616"/>
              <p:cNvSpPr>
                <a:spLocks noChangeShapeType="1"/>
              </p:cNvSpPr>
              <p:nvPr/>
            </p:nvSpPr>
            <p:spPr bwMode="auto">
              <a:xfrm>
                <a:off x="4285" y="294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79" name="Line 1617"/>
              <p:cNvSpPr>
                <a:spLocks noChangeShapeType="1"/>
              </p:cNvSpPr>
              <p:nvPr/>
            </p:nvSpPr>
            <p:spPr bwMode="auto">
              <a:xfrm>
                <a:off x="4693" y="294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22" name="Group 1618"/>
              <p:cNvGrpSpPr>
                <a:grpSpLocks/>
              </p:cNvGrpSpPr>
              <p:nvPr/>
            </p:nvGrpSpPr>
            <p:grpSpPr bwMode="auto">
              <a:xfrm>
                <a:off x="4172" y="2885"/>
                <a:ext cx="79" cy="222"/>
                <a:chOff x="1129" y="822"/>
                <a:chExt cx="79" cy="222"/>
              </a:xfrm>
            </p:grpSpPr>
            <p:sp>
              <p:nvSpPr>
                <p:cNvPr id="71783" name="Rectangle 1619"/>
                <p:cNvSpPr>
                  <a:spLocks noChangeArrowheads="1"/>
                </p:cNvSpPr>
                <p:nvPr/>
              </p:nvSpPr>
              <p:spPr bwMode="auto">
                <a:xfrm>
                  <a:off x="1129" y="82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784" name="Rectangle 1620"/>
                <p:cNvSpPr>
                  <a:spLocks noChangeArrowheads="1"/>
                </p:cNvSpPr>
                <p:nvPr/>
              </p:nvSpPr>
              <p:spPr bwMode="auto">
                <a:xfrm>
                  <a:off x="1129" y="944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781" name="Rectangle 1621"/>
              <p:cNvSpPr>
                <a:spLocks noChangeArrowheads="1"/>
              </p:cNvSpPr>
              <p:nvPr/>
            </p:nvSpPr>
            <p:spPr bwMode="auto">
              <a:xfrm>
                <a:off x="4452" y="2640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782" name="Rectangle 1622"/>
              <p:cNvSpPr>
                <a:spLocks noChangeArrowheads="1"/>
              </p:cNvSpPr>
              <p:nvPr/>
            </p:nvSpPr>
            <p:spPr bwMode="auto">
              <a:xfrm>
                <a:off x="4485" y="2964"/>
                <a:ext cx="90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15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23" name="Group 1625"/>
            <p:cNvGrpSpPr>
              <a:grpSpLocks/>
            </p:cNvGrpSpPr>
            <p:nvPr/>
          </p:nvGrpSpPr>
          <p:grpSpPr bwMode="auto">
            <a:xfrm>
              <a:off x="3164" y="1632"/>
              <a:ext cx="643" cy="672"/>
              <a:chOff x="3164" y="1632"/>
              <a:chExt cx="643" cy="672"/>
            </a:xfrm>
          </p:grpSpPr>
          <p:sp>
            <p:nvSpPr>
              <p:cNvPr id="71757" name="Rectangle 1543"/>
              <p:cNvSpPr>
                <a:spLocks noChangeArrowheads="1"/>
              </p:cNvSpPr>
              <p:nvPr/>
            </p:nvSpPr>
            <p:spPr bwMode="auto">
              <a:xfrm>
                <a:off x="3399" y="1855"/>
                <a:ext cx="286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58" name="Line 1544"/>
              <p:cNvSpPr>
                <a:spLocks noChangeShapeType="1"/>
              </p:cNvSpPr>
              <p:nvPr/>
            </p:nvSpPr>
            <p:spPr bwMode="auto">
              <a:xfrm>
                <a:off x="3481" y="1733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59" name="Line 1545"/>
              <p:cNvSpPr>
                <a:spLocks noChangeShapeType="1"/>
              </p:cNvSpPr>
              <p:nvPr/>
            </p:nvSpPr>
            <p:spPr bwMode="auto">
              <a:xfrm>
                <a:off x="3603" y="1733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60" name="Line 1547"/>
              <p:cNvSpPr>
                <a:spLocks noChangeShapeType="1"/>
              </p:cNvSpPr>
              <p:nvPr/>
            </p:nvSpPr>
            <p:spPr bwMode="auto">
              <a:xfrm>
                <a:off x="3481" y="2141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61" name="Line 1548"/>
              <p:cNvSpPr>
                <a:spLocks noChangeShapeType="1"/>
              </p:cNvSpPr>
              <p:nvPr/>
            </p:nvSpPr>
            <p:spPr bwMode="auto">
              <a:xfrm>
                <a:off x="3277" y="2059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62" name="Line 1549"/>
              <p:cNvSpPr>
                <a:spLocks noChangeShapeType="1"/>
              </p:cNvSpPr>
              <p:nvPr/>
            </p:nvSpPr>
            <p:spPr bwMode="auto">
              <a:xfrm>
                <a:off x="3685" y="2059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63" name="Line 1550"/>
              <p:cNvSpPr>
                <a:spLocks noChangeShapeType="1"/>
              </p:cNvSpPr>
              <p:nvPr/>
            </p:nvSpPr>
            <p:spPr bwMode="auto">
              <a:xfrm>
                <a:off x="3277" y="193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64" name="Line 1551"/>
              <p:cNvSpPr>
                <a:spLocks noChangeShapeType="1"/>
              </p:cNvSpPr>
              <p:nvPr/>
            </p:nvSpPr>
            <p:spPr bwMode="auto">
              <a:xfrm>
                <a:off x="3685" y="193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24" name="Group 1552"/>
              <p:cNvGrpSpPr>
                <a:grpSpLocks/>
              </p:cNvGrpSpPr>
              <p:nvPr/>
            </p:nvGrpSpPr>
            <p:grpSpPr bwMode="auto">
              <a:xfrm>
                <a:off x="3164" y="1877"/>
                <a:ext cx="79" cy="222"/>
                <a:chOff x="1129" y="822"/>
                <a:chExt cx="79" cy="222"/>
              </a:xfrm>
            </p:grpSpPr>
            <p:sp>
              <p:nvSpPr>
                <p:cNvPr id="71769" name="Rectangle 1553"/>
                <p:cNvSpPr>
                  <a:spLocks noChangeArrowheads="1"/>
                </p:cNvSpPr>
                <p:nvPr/>
              </p:nvSpPr>
              <p:spPr bwMode="auto">
                <a:xfrm>
                  <a:off x="1129" y="82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770" name="Rectangle 1554"/>
                <p:cNvSpPr>
                  <a:spLocks noChangeArrowheads="1"/>
                </p:cNvSpPr>
                <p:nvPr/>
              </p:nvSpPr>
              <p:spPr bwMode="auto">
                <a:xfrm>
                  <a:off x="1129" y="944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766" name="Rectangle 1555"/>
              <p:cNvSpPr>
                <a:spLocks noChangeArrowheads="1"/>
              </p:cNvSpPr>
              <p:nvPr/>
            </p:nvSpPr>
            <p:spPr bwMode="auto">
              <a:xfrm>
                <a:off x="3444" y="1632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767" name="Rectangle 1556"/>
              <p:cNvSpPr>
                <a:spLocks noChangeArrowheads="1"/>
              </p:cNvSpPr>
              <p:nvPr/>
            </p:nvSpPr>
            <p:spPr bwMode="auto">
              <a:xfrm>
                <a:off x="3495" y="1956"/>
                <a:ext cx="5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8</a:t>
                </a:r>
              </a:p>
            </p:txBody>
          </p:sp>
          <p:sp>
            <p:nvSpPr>
              <p:cNvPr id="71768" name="Line 1624"/>
              <p:cNvSpPr>
                <a:spLocks noChangeShapeType="1"/>
              </p:cNvSpPr>
              <p:nvPr/>
            </p:nvSpPr>
            <p:spPr bwMode="auto">
              <a:xfrm>
                <a:off x="3600" y="2160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grpSp>
          <p:nvGrpSpPr>
            <p:cNvPr id="25" name="Group 1644"/>
            <p:cNvGrpSpPr>
              <a:grpSpLocks/>
            </p:cNvGrpSpPr>
            <p:nvPr/>
          </p:nvGrpSpPr>
          <p:grpSpPr bwMode="auto">
            <a:xfrm>
              <a:off x="1100" y="3504"/>
              <a:ext cx="643" cy="631"/>
              <a:chOff x="236" y="3504"/>
              <a:chExt cx="643" cy="631"/>
            </a:xfrm>
          </p:grpSpPr>
          <p:sp>
            <p:nvSpPr>
              <p:cNvPr id="71743" name="Rectangle 1630"/>
              <p:cNvSpPr>
                <a:spLocks noChangeArrowheads="1"/>
              </p:cNvSpPr>
              <p:nvPr/>
            </p:nvSpPr>
            <p:spPr bwMode="auto">
              <a:xfrm>
                <a:off x="471" y="3727"/>
                <a:ext cx="286" cy="28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44" name="Line 1631"/>
              <p:cNvSpPr>
                <a:spLocks noChangeShapeType="1"/>
              </p:cNvSpPr>
              <p:nvPr/>
            </p:nvSpPr>
            <p:spPr bwMode="auto">
              <a:xfrm>
                <a:off x="553" y="3605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45" name="Line 1632"/>
              <p:cNvSpPr>
                <a:spLocks noChangeShapeType="1"/>
              </p:cNvSpPr>
              <p:nvPr/>
            </p:nvSpPr>
            <p:spPr bwMode="auto">
              <a:xfrm>
                <a:off x="675" y="3605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46" name="Line 1633"/>
              <p:cNvSpPr>
                <a:spLocks noChangeShapeType="1"/>
              </p:cNvSpPr>
              <p:nvPr/>
            </p:nvSpPr>
            <p:spPr bwMode="auto">
              <a:xfrm flipH="1">
                <a:off x="676" y="4031"/>
                <a:ext cx="15" cy="10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47" name="Line 1634"/>
              <p:cNvSpPr>
                <a:spLocks noChangeShapeType="1"/>
              </p:cNvSpPr>
              <p:nvPr/>
            </p:nvSpPr>
            <p:spPr bwMode="auto">
              <a:xfrm>
                <a:off x="553" y="4013"/>
                <a:ext cx="1" cy="12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48" name="Line 1635"/>
              <p:cNvSpPr>
                <a:spLocks noChangeShapeType="1"/>
              </p:cNvSpPr>
              <p:nvPr/>
            </p:nvSpPr>
            <p:spPr bwMode="auto">
              <a:xfrm>
                <a:off x="349" y="3931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49" name="Line 1636"/>
              <p:cNvSpPr>
                <a:spLocks noChangeShapeType="1"/>
              </p:cNvSpPr>
              <p:nvPr/>
            </p:nvSpPr>
            <p:spPr bwMode="auto">
              <a:xfrm>
                <a:off x="757" y="3931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50" name="Line 1637"/>
              <p:cNvSpPr>
                <a:spLocks noChangeShapeType="1"/>
              </p:cNvSpPr>
              <p:nvPr/>
            </p:nvSpPr>
            <p:spPr bwMode="auto">
              <a:xfrm>
                <a:off x="349" y="3809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51" name="Line 1638"/>
              <p:cNvSpPr>
                <a:spLocks noChangeShapeType="1"/>
              </p:cNvSpPr>
              <p:nvPr/>
            </p:nvSpPr>
            <p:spPr bwMode="auto">
              <a:xfrm>
                <a:off x="757" y="3809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26" name="Group 1639"/>
              <p:cNvGrpSpPr>
                <a:grpSpLocks/>
              </p:cNvGrpSpPr>
              <p:nvPr/>
            </p:nvGrpSpPr>
            <p:grpSpPr bwMode="auto">
              <a:xfrm>
                <a:off x="236" y="3749"/>
                <a:ext cx="79" cy="222"/>
                <a:chOff x="1129" y="822"/>
                <a:chExt cx="79" cy="222"/>
              </a:xfrm>
            </p:grpSpPr>
            <p:sp>
              <p:nvSpPr>
                <p:cNvPr id="71755" name="Rectangle 1640"/>
                <p:cNvSpPr>
                  <a:spLocks noChangeArrowheads="1"/>
                </p:cNvSpPr>
                <p:nvPr/>
              </p:nvSpPr>
              <p:spPr bwMode="auto">
                <a:xfrm>
                  <a:off x="1129" y="82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756" name="Rectangle 1641"/>
                <p:cNvSpPr>
                  <a:spLocks noChangeArrowheads="1"/>
                </p:cNvSpPr>
                <p:nvPr/>
              </p:nvSpPr>
              <p:spPr bwMode="auto">
                <a:xfrm>
                  <a:off x="1129" y="944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753" name="Rectangle 1642"/>
              <p:cNvSpPr>
                <a:spLocks noChangeArrowheads="1"/>
              </p:cNvSpPr>
              <p:nvPr/>
            </p:nvSpPr>
            <p:spPr bwMode="auto">
              <a:xfrm>
                <a:off x="516" y="3504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754" name="Rectangle 1643"/>
              <p:cNvSpPr>
                <a:spLocks noChangeArrowheads="1"/>
              </p:cNvSpPr>
              <p:nvPr/>
            </p:nvSpPr>
            <p:spPr bwMode="auto">
              <a:xfrm>
                <a:off x="567" y="3828"/>
                <a:ext cx="5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9</a:t>
                </a:r>
              </a:p>
            </p:txBody>
          </p:sp>
        </p:grpSp>
        <p:grpSp>
          <p:nvGrpSpPr>
            <p:cNvPr id="27" name="Group 1660"/>
            <p:cNvGrpSpPr>
              <a:grpSpLocks/>
            </p:cNvGrpSpPr>
            <p:nvPr/>
          </p:nvGrpSpPr>
          <p:grpSpPr bwMode="auto">
            <a:xfrm>
              <a:off x="2156" y="3504"/>
              <a:ext cx="643" cy="632"/>
              <a:chOff x="-4" y="3456"/>
              <a:chExt cx="643" cy="632"/>
            </a:xfrm>
          </p:grpSpPr>
          <p:sp>
            <p:nvSpPr>
              <p:cNvPr id="71729" name="Rectangle 1646"/>
              <p:cNvSpPr>
                <a:spLocks noChangeArrowheads="1"/>
              </p:cNvSpPr>
              <p:nvPr/>
            </p:nvSpPr>
            <p:spPr bwMode="auto">
              <a:xfrm>
                <a:off x="231" y="3679"/>
                <a:ext cx="286" cy="287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30" name="Line 1647"/>
              <p:cNvSpPr>
                <a:spLocks noChangeShapeType="1"/>
              </p:cNvSpPr>
              <p:nvPr/>
            </p:nvSpPr>
            <p:spPr bwMode="auto">
              <a:xfrm>
                <a:off x="313" y="3557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31" name="Line 1648"/>
              <p:cNvSpPr>
                <a:spLocks noChangeShapeType="1"/>
              </p:cNvSpPr>
              <p:nvPr/>
            </p:nvSpPr>
            <p:spPr bwMode="auto">
              <a:xfrm>
                <a:off x="435" y="3557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32" name="Line 1649"/>
              <p:cNvSpPr>
                <a:spLocks noChangeShapeType="1"/>
              </p:cNvSpPr>
              <p:nvPr/>
            </p:nvSpPr>
            <p:spPr bwMode="auto">
              <a:xfrm>
                <a:off x="435" y="3965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33" name="Line 1650"/>
              <p:cNvSpPr>
                <a:spLocks noChangeShapeType="1"/>
              </p:cNvSpPr>
              <p:nvPr/>
            </p:nvSpPr>
            <p:spPr bwMode="auto">
              <a:xfrm>
                <a:off x="313" y="3965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34" name="Line 1651"/>
              <p:cNvSpPr>
                <a:spLocks noChangeShapeType="1"/>
              </p:cNvSpPr>
              <p:nvPr/>
            </p:nvSpPr>
            <p:spPr bwMode="auto">
              <a:xfrm>
                <a:off x="109" y="3884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35" name="Line 1652"/>
              <p:cNvSpPr>
                <a:spLocks noChangeShapeType="1"/>
              </p:cNvSpPr>
              <p:nvPr/>
            </p:nvSpPr>
            <p:spPr bwMode="auto">
              <a:xfrm>
                <a:off x="517" y="3884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36" name="Line 1653"/>
              <p:cNvSpPr>
                <a:spLocks noChangeShapeType="1"/>
              </p:cNvSpPr>
              <p:nvPr/>
            </p:nvSpPr>
            <p:spPr bwMode="auto">
              <a:xfrm>
                <a:off x="109" y="3761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37" name="Line 1654"/>
              <p:cNvSpPr>
                <a:spLocks noChangeShapeType="1"/>
              </p:cNvSpPr>
              <p:nvPr/>
            </p:nvSpPr>
            <p:spPr bwMode="auto">
              <a:xfrm>
                <a:off x="517" y="3761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28" name="Group 1655"/>
              <p:cNvGrpSpPr>
                <a:grpSpLocks/>
              </p:cNvGrpSpPr>
              <p:nvPr/>
            </p:nvGrpSpPr>
            <p:grpSpPr bwMode="auto">
              <a:xfrm>
                <a:off x="-4" y="3701"/>
                <a:ext cx="85" cy="263"/>
                <a:chOff x="3179" y="832"/>
                <a:chExt cx="85" cy="263"/>
              </a:xfrm>
            </p:grpSpPr>
            <p:sp>
              <p:nvSpPr>
                <p:cNvPr id="71741" name="Rectangle 1656"/>
                <p:cNvSpPr>
                  <a:spLocks noChangeArrowheads="1"/>
                </p:cNvSpPr>
                <p:nvPr/>
              </p:nvSpPr>
              <p:spPr bwMode="auto">
                <a:xfrm>
                  <a:off x="3179" y="83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742" name="Rectangle 1657"/>
                <p:cNvSpPr>
                  <a:spLocks noChangeArrowheads="1"/>
                </p:cNvSpPr>
                <p:nvPr/>
              </p:nvSpPr>
              <p:spPr bwMode="auto">
                <a:xfrm>
                  <a:off x="3185" y="995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739" name="Rectangle 1658"/>
              <p:cNvSpPr>
                <a:spLocks noChangeArrowheads="1"/>
              </p:cNvSpPr>
              <p:nvPr/>
            </p:nvSpPr>
            <p:spPr bwMode="auto">
              <a:xfrm>
                <a:off x="276" y="3456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740" name="Rectangle 1659"/>
              <p:cNvSpPr>
                <a:spLocks noChangeArrowheads="1"/>
              </p:cNvSpPr>
              <p:nvPr/>
            </p:nvSpPr>
            <p:spPr bwMode="auto">
              <a:xfrm>
                <a:off x="325" y="3790"/>
                <a:ext cx="108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10</a:t>
                </a:r>
              </a:p>
            </p:txBody>
          </p:sp>
        </p:grpSp>
        <p:grpSp>
          <p:nvGrpSpPr>
            <p:cNvPr id="29" name="Group 1676"/>
            <p:cNvGrpSpPr>
              <a:grpSpLocks/>
            </p:cNvGrpSpPr>
            <p:nvPr/>
          </p:nvGrpSpPr>
          <p:grpSpPr bwMode="auto">
            <a:xfrm>
              <a:off x="3212" y="3504"/>
              <a:ext cx="643" cy="632"/>
              <a:chOff x="140" y="3072"/>
              <a:chExt cx="643" cy="632"/>
            </a:xfrm>
          </p:grpSpPr>
          <p:sp>
            <p:nvSpPr>
              <p:cNvPr id="71715" name="Rectangle 1662"/>
              <p:cNvSpPr>
                <a:spLocks noChangeArrowheads="1"/>
              </p:cNvSpPr>
              <p:nvPr/>
            </p:nvSpPr>
            <p:spPr bwMode="auto">
              <a:xfrm>
                <a:off x="375" y="3295"/>
                <a:ext cx="286" cy="287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16" name="Line 1663"/>
              <p:cNvSpPr>
                <a:spLocks noChangeShapeType="1"/>
              </p:cNvSpPr>
              <p:nvPr/>
            </p:nvSpPr>
            <p:spPr bwMode="auto">
              <a:xfrm>
                <a:off x="457" y="3173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17" name="Line 1664"/>
              <p:cNvSpPr>
                <a:spLocks noChangeShapeType="1"/>
              </p:cNvSpPr>
              <p:nvPr/>
            </p:nvSpPr>
            <p:spPr bwMode="auto">
              <a:xfrm>
                <a:off x="579" y="3173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18" name="Line 1665"/>
              <p:cNvSpPr>
                <a:spLocks noChangeShapeType="1"/>
              </p:cNvSpPr>
              <p:nvPr/>
            </p:nvSpPr>
            <p:spPr bwMode="auto">
              <a:xfrm>
                <a:off x="579" y="3581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19" name="Line 1666"/>
              <p:cNvSpPr>
                <a:spLocks noChangeShapeType="1"/>
              </p:cNvSpPr>
              <p:nvPr/>
            </p:nvSpPr>
            <p:spPr bwMode="auto">
              <a:xfrm>
                <a:off x="457" y="3581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20" name="Line 1667"/>
              <p:cNvSpPr>
                <a:spLocks noChangeShapeType="1"/>
              </p:cNvSpPr>
              <p:nvPr/>
            </p:nvSpPr>
            <p:spPr bwMode="auto">
              <a:xfrm>
                <a:off x="253" y="3500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21" name="Line 1668"/>
              <p:cNvSpPr>
                <a:spLocks noChangeShapeType="1"/>
              </p:cNvSpPr>
              <p:nvPr/>
            </p:nvSpPr>
            <p:spPr bwMode="auto">
              <a:xfrm>
                <a:off x="661" y="3500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22" name="Line 1669"/>
              <p:cNvSpPr>
                <a:spLocks noChangeShapeType="1"/>
              </p:cNvSpPr>
              <p:nvPr/>
            </p:nvSpPr>
            <p:spPr bwMode="auto">
              <a:xfrm>
                <a:off x="253" y="337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23" name="Line 1670"/>
              <p:cNvSpPr>
                <a:spLocks noChangeShapeType="1"/>
              </p:cNvSpPr>
              <p:nvPr/>
            </p:nvSpPr>
            <p:spPr bwMode="auto">
              <a:xfrm>
                <a:off x="661" y="3377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30" name="Group 1671"/>
              <p:cNvGrpSpPr>
                <a:grpSpLocks/>
              </p:cNvGrpSpPr>
              <p:nvPr/>
            </p:nvGrpSpPr>
            <p:grpSpPr bwMode="auto">
              <a:xfrm>
                <a:off x="140" y="3317"/>
                <a:ext cx="85" cy="263"/>
                <a:chOff x="3179" y="832"/>
                <a:chExt cx="85" cy="263"/>
              </a:xfrm>
            </p:grpSpPr>
            <p:sp>
              <p:nvSpPr>
                <p:cNvPr id="71727" name="Rectangle 1672"/>
                <p:cNvSpPr>
                  <a:spLocks noChangeArrowheads="1"/>
                </p:cNvSpPr>
                <p:nvPr/>
              </p:nvSpPr>
              <p:spPr bwMode="auto">
                <a:xfrm>
                  <a:off x="3179" y="83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728" name="Rectangle 1673"/>
                <p:cNvSpPr>
                  <a:spLocks noChangeArrowheads="1"/>
                </p:cNvSpPr>
                <p:nvPr/>
              </p:nvSpPr>
              <p:spPr bwMode="auto">
                <a:xfrm>
                  <a:off x="3185" y="995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725" name="Rectangle 1674"/>
              <p:cNvSpPr>
                <a:spLocks noChangeArrowheads="1"/>
              </p:cNvSpPr>
              <p:nvPr/>
            </p:nvSpPr>
            <p:spPr bwMode="auto">
              <a:xfrm>
                <a:off x="420" y="3072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726" name="Rectangle 1675"/>
              <p:cNvSpPr>
                <a:spLocks noChangeArrowheads="1"/>
              </p:cNvSpPr>
              <p:nvPr/>
            </p:nvSpPr>
            <p:spPr bwMode="auto">
              <a:xfrm>
                <a:off x="478" y="3406"/>
                <a:ext cx="90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12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31" name="Group 1693"/>
            <p:cNvGrpSpPr>
              <a:grpSpLocks/>
            </p:cNvGrpSpPr>
            <p:nvPr/>
          </p:nvGrpSpPr>
          <p:grpSpPr bwMode="auto">
            <a:xfrm>
              <a:off x="4172" y="3504"/>
              <a:ext cx="643" cy="632"/>
              <a:chOff x="4892" y="3120"/>
              <a:chExt cx="643" cy="632"/>
            </a:xfrm>
          </p:grpSpPr>
          <p:sp>
            <p:nvSpPr>
              <p:cNvPr id="71701" name="Rectangle 1678"/>
              <p:cNvSpPr>
                <a:spLocks noChangeArrowheads="1"/>
              </p:cNvSpPr>
              <p:nvPr/>
            </p:nvSpPr>
            <p:spPr bwMode="auto">
              <a:xfrm>
                <a:off x="5127" y="3343"/>
                <a:ext cx="286" cy="287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02" name="Line 1679"/>
              <p:cNvSpPr>
                <a:spLocks noChangeShapeType="1"/>
              </p:cNvSpPr>
              <p:nvPr/>
            </p:nvSpPr>
            <p:spPr bwMode="auto">
              <a:xfrm>
                <a:off x="5209" y="3221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03" name="Line 1680"/>
              <p:cNvSpPr>
                <a:spLocks noChangeShapeType="1"/>
              </p:cNvSpPr>
              <p:nvPr/>
            </p:nvSpPr>
            <p:spPr bwMode="auto">
              <a:xfrm>
                <a:off x="5331" y="3221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04" name="Line 1681"/>
              <p:cNvSpPr>
                <a:spLocks noChangeShapeType="1"/>
              </p:cNvSpPr>
              <p:nvPr/>
            </p:nvSpPr>
            <p:spPr bwMode="auto">
              <a:xfrm>
                <a:off x="5331" y="3629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05" name="Line 1682"/>
              <p:cNvSpPr>
                <a:spLocks noChangeShapeType="1"/>
              </p:cNvSpPr>
              <p:nvPr/>
            </p:nvSpPr>
            <p:spPr bwMode="auto">
              <a:xfrm>
                <a:off x="5209" y="3629"/>
                <a:ext cx="1" cy="12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06" name="Line 1683"/>
              <p:cNvSpPr>
                <a:spLocks noChangeShapeType="1"/>
              </p:cNvSpPr>
              <p:nvPr/>
            </p:nvSpPr>
            <p:spPr bwMode="auto">
              <a:xfrm>
                <a:off x="5005" y="3548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07" name="Line 1684"/>
              <p:cNvSpPr>
                <a:spLocks noChangeShapeType="1"/>
              </p:cNvSpPr>
              <p:nvPr/>
            </p:nvSpPr>
            <p:spPr bwMode="auto">
              <a:xfrm>
                <a:off x="5413" y="3548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08" name="Line 1685"/>
              <p:cNvSpPr>
                <a:spLocks noChangeShapeType="1"/>
              </p:cNvSpPr>
              <p:nvPr/>
            </p:nvSpPr>
            <p:spPr bwMode="auto">
              <a:xfrm>
                <a:off x="5005" y="342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71709" name="Line 1686"/>
              <p:cNvSpPr>
                <a:spLocks noChangeShapeType="1"/>
              </p:cNvSpPr>
              <p:nvPr/>
            </p:nvSpPr>
            <p:spPr bwMode="auto">
              <a:xfrm>
                <a:off x="5413" y="3425"/>
                <a:ext cx="122" cy="1"/>
              </a:xfrm>
              <a:prstGeom prst="line">
                <a:avLst/>
              </a:prstGeom>
              <a:noFill/>
              <a:ln w="11113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71927" name="Group 1687"/>
              <p:cNvGrpSpPr>
                <a:grpSpLocks/>
              </p:cNvGrpSpPr>
              <p:nvPr/>
            </p:nvGrpSpPr>
            <p:grpSpPr bwMode="auto">
              <a:xfrm>
                <a:off x="4892" y="3365"/>
                <a:ext cx="85" cy="263"/>
                <a:chOff x="3179" y="832"/>
                <a:chExt cx="85" cy="263"/>
              </a:xfrm>
            </p:grpSpPr>
            <p:sp>
              <p:nvSpPr>
                <p:cNvPr id="71713" name="Rectangle 1688"/>
                <p:cNvSpPr>
                  <a:spLocks noChangeArrowheads="1"/>
                </p:cNvSpPr>
                <p:nvPr/>
              </p:nvSpPr>
              <p:spPr bwMode="auto">
                <a:xfrm>
                  <a:off x="3179" y="832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F2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71714" name="Rectangle 1689"/>
                <p:cNvSpPr>
                  <a:spLocks noChangeArrowheads="1"/>
                </p:cNvSpPr>
                <p:nvPr/>
              </p:nvSpPr>
              <p:spPr bwMode="auto">
                <a:xfrm>
                  <a:off x="3185" y="995"/>
                  <a:ext cx="79" cy="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900" b="0">
                      <a:latin typeface="+mn-lt"/>
                    </a:rPr>
                    <a:t>F1</a:t>
                  </a:r>
                  <a:endParaRPr lang="pt-BR" sz="28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71711" name="Rectangle 1690"/>
              <p:cNvSpPr>
                <a:spLocks noChangeArrowheads="1"/>
              </p:cNvSpPr>
              <p:nvPr/>
            </p:nvSpPr>
            <p:spPr bwMode="auto">
              <a:xfrm>
                <a:off x="5172" y="3120"/>
                <a:ext cx="259" cy="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900" b="0">
                    <a:solidFill>
                      <a:srgbClr val="FF0000"/>
                    </a:solidFill>
                    <a:latin typeface="+mn-lt"/>
                  </a:rPr>
                  <a:t>Q2  Q1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71712" name="Rectangle 1691"/>
              <p:cNvSpPr>
                <a:spLocks noChangeArrowheads="1"/>
              </p:cNvSpPr>
              <p:nvPr/>
            </p:nvSpPr>
            <p:spPr bwMode="auto">
              <a:xfrm>
                <a:off x="5230" y="3454"/>
                <a:ext cx="90" cy="1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000" b="0">
                    <a:solidFill>
                      <a:srgbClr val="000000"/>
                    </a:solidFill>
                    <a:latin typeface="+mn-lt"/>
                  </a:rPr>
                  <a:t>11</a:t>
                </a:r>
                <a:endParaRPr lang="pt-BR" sz="28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sp>
        <p:nvSpPr>
          <p:cNvPr id="490146" name="Text Box 1698"/>
          <p:cNvSpPr txBox="1">
            <a:spLocks noChangeArrowheads="1"/>
          </p:cNvSpPr>
          <p:nvPr/>
        </p:nvSpPr>
        <p:spPr bwMode="auto">
          <a:xfrm>
            <a:off x="1142976" y="1214422"/>
            <a:ext cx="8001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tx1"/>
                </a:solidFill>
                <a:latin typeface="+mn-lt"/>
              </a:rPr>
              <a:t>16 soluções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diferindo apenas pela inversão de uma das trocas</a:t>
            </a:r>
          </a:p>
        </p:txBody>
      </p:sp>
      <p:sp>
        <p:nvSpPr>
          <p:cNvPr id="252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14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212" name="Text Box 20"/>
          <p:cNvSpPr txBox="1">
            <a:spLocks noChangeArrowheads="1"/>
          </p:cNvSpPr>
          <p:nvPr/>
        </p:nvSpPr>
        <p:spPr bwMode="auto">
          <a:xfrm>
            <a:off x="1896025" y="1344419"/>
            <a:ext cx="62865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tx1"/>
                </a:solidFill>
                <a:latin typeface="+mn-lt"/>
              </a:rPr>
              <a:t>Correntes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Quentes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dirty="0">
                <a:solidFill>
                  <a:srgbClr val="3333CC"/>
                </a:solidFill>
                <a:latin typeface="+mn-lt"/>
              </a:rPr>
              <a:t>Frias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em Processos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355991" y="3929068"/>
            <a:ext cx="3611563" cy="1335088"/>
            <a:chOff x="1536" y="2509"/>
            <a:chExt cx="2275" cy="841"/>
          </a:xfrm>
        </p:grpSpPr>
        <p:sp>
          <p:nvSpPr>
            <p:cNvPr id="32793" name="Text Box 22"/>
            <p:cNvSpPr txBox="1">
              <a:spLocks noChangeArrowheads="1"/>
            </p:cNvSpPr>
            <p:nvPr/>
          </p:nvSpPr>
          <p:spPr bwMode="auto">
            <a:xfrm>
              <a:off x="2064" y="2509"/>
              <a:ext cx="1000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>
                  <a:solidFill>
                    <a:schemeClr val="tx1"/>
                  </a:solidFill>
                  <a:latin typeface="+mn-lt"/>
                </a:rPr>
                <a:t>Convenção</a:t>
              </a:r>
            </a:p>
          </p:txBody>
        </p:sp>
        <p:sp>
          <p:nvSpPr>
            <p:cNvPr id="32794" name="Text Box 23"/>
            <p:cNvSpPr txBox="1">
              <a:spLocks noChangeArrowheads="1"/>
            </p:cNvSpPr>
            <p:nvPr/>
          </p:nvSpPr>
          <p:spPr bwMode="auto">
            <a:xfrm>
              <a:off x="1536" y="2827"/>
              <a:ext cx="2275" cy="5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>
                  <a:solidFill>
                    <a:schemeClr val="tx1"/>
                  </a:solidFill>
                  <a:latin typeface="+mn-lt"/>
                </a:rPr>
                <a:t>T</a:t>
              </a:r>
              <a:r>
                <a:rPr lang="pt-BR" sz="2400" baseline="-25000">
                  <a:solidFill>
                    <a:schemeClr val="tx1"/>
                  </a:solidFill>
                  <a:latin typeface="+mn-lt"/>
                </a:rPr>
                <a:t>o</a:t>
              </a:r>
              <a:r>
                <a:rPr lang="pt-BR" sz="2400">
                  <a:solidFill>
                    <a:schemeClr val="tx1"/>
                  </a:solidFill>
                  <a:latin typeface="+mn-lt"/>
                </a:rPr>
                <a:t>: Temperatura de Origem</a:t>
              </a:r>
            </a:p>
            <a:p>
              <a:pPr algn="l"/>
              <a:r>
                <a:rPr lang="pt-BR" sz="2400">
                  <a:solidFill>
                    <a:schemeClr val="tx1"/>
                  </a:solidFill>
                  <a:latin typeface="+mn-lt"/>
                </a:rPr>
                <a:t>T</a:t>
              </a:r>
              <a:r>
                <a:rPr lang="pt-BR" sz="2400" baseline="-25000">
                  <a:solidFill>
                    <a:schemeClr val="tx1"/>
                  </a:solidFill>
                  <a:latin typeface="+mn-lt"/>
                </a:rPr>
                <a:t>d</a:t>
              </a:r>
              <a:r>
                <a:rPr lang="pt-BR" sz="2400">
                  <a:solidFill>
                    <a:schemeClr val="tx1"/>
                  </a:solidFill>
                  <a:latin typeface="+mn-lt"/>
                </a:rPr>
                <a:t>: Temperatura de Destino</a:t>
              </a:r>
            </a:p>
          </p:txBody>
        </p:sp>
      </p:grpSp>
      <p:sp>
        <p:nvSpPr>
          <p:cNvPr id="32772" name="Text Box 24"/>
          <p:cNvSpPr txBox="1">
            <a:spLocks noChangeArrowheads="1"/>
          </p:cNvSpPr>
          <p:nvPr/>
        </p:nvSpPr>
        <p:spPr bwMode="auto">
          <a:xfrm>
            <a:off x="1857356" y="71414"/>
            <a:ext cx="592935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b="1" u="sng" dirty="0" smtClean="0">
                <a:latin typeface="+mn-lt"/>
              </a:rPr>
              <a:t>INTEGRAÇÃO ENERGÉTICA</a:t>
            </a:r>
          </a:p>
          <a:p>
            <a:pPr algn="ctr"/>
            <a:r>
              <a:rPr lang="pt-BR" b="1" u="sng" dirty="0" smtClean="0">
                <a:latin typeface="+mn-lt"/>
              </a:rPr>
              <a:t>REDES DE TROCADORES DE CALOR</a:t>
            </a:r>
            <a:endParaRPr lang="pt-BR" b="1" u="sng" dirty="0">
              <a:latin typeface="+mn-lt"/>
            </a:endParaRP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983334" y="2013119"/>
            <a:ext cx="3851276" cy="4654550"/>
            <a:chOff x="220" y="1052"/>
            <a:chExt cx="2426" cy="2932"/>
          </a:xfrm>
        </p:grpSpPr>
        <p:sp>
          <p:nvSpPr>
            <p:cNvPr id="32784" name="Text Box 3"/>
            <p:cNvSpPr txBox="1">
              <a:spLocks noChangeArrowheads="1"/>
            </p:cNvSpPr>
            <p:nvPr/>
          </p:nvSpPr>
          <p:spPr bwMode="auto">
            <a:xfrm>
              <a:off x="624" y="1052"/>
              <a:ext cx="1663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 dirty="0">
                  <a:solidFill>
                    <a:srgbClr val="FF0000"/>
                  </a:solidFill>
                  <a:latin typeface="+mn-lt"/>
                </a:rPr>
                <a:t>Correntes Quentes</a:t>
              </a:r>
              <a:endParaRPr lang="pt-BR" sz="2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2785" name="Text Box 10"/>
            <p:cNvSpPr txBox="1">
              <a:spLocks noChangeArrowheads="1"/>
            </p:cNvSpPr>
            <p:nvPr/>
          </p:nvSpPr>
          <p:spPr bwMode="auto">
            <a:xfrm>
              <a:off x="220" y="1291"/>
              <a:ext cx="2426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 dirty="0">
                  <a:solidFill>
                    <a:srgbClr val="FF0000"/>
                  </a:solidFill>
                  <a:latin typeface="+mn-lt"/>
                </a:rPr>
                <a:t>Resfriamento: oferecem calor</a:t>
              </a:r>
              <a:endParaRPr lang="pt-BR" sz="240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4" name="Group 29"/>
            <p:cNvGrpSpPr>
              <a:grpSpLocks/>
            </p:cNvGrpSpPr>
            <p:nvPr/>
          </p:nvGrpSpPr>
          <p:grpSpPr bwMode="auto">
            <a:xfrm>
              <a:off x="384" y="1776"/>
              <a:ext cx="1233" cy="2208"/>
              <a:chOff x="384" y="1776"/>
              <a:chExt cx="1233" cy="2208"/>
            </a:xfrm>
          </p:grpSpPr>
          <p:sp>
            <p:nvSpPr>
              <p:cNvPr id="32787" name="Line 6"/>
              <p:cNvSpPr>
                <a:spLocks noChangeShapeType="1"/>
              </p:cNvSpPr>
              <p:nvPr/>
            </p:nvSpPr>
            <p:spPr bwMode="auto">
              <a:xfrm>
                <a:off x="1296" y="2256"/>
                <a:ext cx="0" cy="129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32788" name="Text Box 7"/>
              <p:cNvSpPr txBox="1">
                <a:spLocks noChangeArrowheads="1"/>
              </p:cNvSpPr>
              <p:nvPr/>
            </p:nvSpPr>
            <p:spPr bwMode="auto">
              <a:xfrm>
                <a:off x="1146" y="1776"/>
                <a:ext cx="414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  <a:latin typeface="+mn-lt"/>
                  </a:rPr>
                  <a:t>T</a:t>
                </a:r>
                <a:r>
                  <a:rPr lang="pt-BR" sz="2400" baseline="-25000" dirty="0">
                    <a:solidFill>
                      <a:schemeClr val="tx1"/>
                    </a:solidFill>
                    <a:latin typeface="+mn-lt"/>
                  </a:rPr>
                  <a:t>o</a:t>
                </a:r>
                <a:endParaRPr lang="pt-BR" sz="2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32789" name="Text Box 8"/>
              <p:cNvSpPr txBox="1">
                <a:spLocks noChangeArrowheads="1"/>
              </p:cNvSpPr>
              <p:nvPr/>
            </p:nvSpPr>
            <p:spPr bwMode="auto">
              <a:xfrm>
                <a:off x="1089" y="3640"/>
                <a:ext cx="528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 sz="2400" dirty="0" err="1">
                    <a:solidFill>
                      <a:schemeClr val="tx1"/>
                    </a:solidFill>
                    <a:latin typeface="+mn-lt"/>
                  </a:rPr>
                  <a:t>T</a:t>
                </a:r>
                <a:r>
                  <a:rPr lang="pt-BR" sz="2400" baseline="-25000" dirty="0" err="1">
                    <a:solidFill>
                      <a:schemeClr val="tx1"/>
                    </a:solidFill>
                    <a:latin typeface="+mn-lt"/>
                  </a:rPr>
                  <a:t>d</a:t>
                </a:r>
                <a:endParaRPr lang="pt-BR" sz="2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32790" name="Text Box 9"/>
              <p:cNvSpPr txBox="1">
                <a:spLocks noChangeArrowheads="1"/>
              </p:cNvSpPr>
              <p:nvPr/>
            </p:nvSpPr>
            <p:spPr bwMode="auto">
              <a:xfrm>
                <a:off x="384" y="2592"/>
                <a:ext cx="753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 sz="2400">
                    <a:solidFill>
                      <a:schemeClr val="tx1"/>
                    </a:solidFill>
                    <a:latin typeface="+mn-lt"/>
                  </a:rPr>
                  <a:t>T</a:t>
                </a:r>
                <a:r>
                  <a:rPr lang="pt-BR" sz="2400" baseline="-25000">
                    <a:solidFill>
                      <a:schemeClr val="tx1"/>
                    </a:solidFill>
                    <a:latin typeface="+mn-lt"/>
                  </a:rPr>
                  <a:t>o</a:t>
                </a:r>
                <a:r>
                  <a:rPr lang="pt-BR" sz="2400">
                    <a:solidFill>
                      <a:schemeClr val="tx1"/>
                    </a:solidFill>
                    <a:latin typeface="+mn-lt"/>
                  </a:rPr>
                  <a:t> &gt; T</a:t>
                </a:r>
                <a:r>
                  <a:rPr lang="pt-BR" sz="2400" baseline="-25000">
                    <a:solidFill>
                      <a:schemeClr val="tx1"/>
                    </a:solidFill>
                    <a:latin typeface="+mn-lt"/>
                  </a:rPr>
                  <a:t>d</a:t>
                </a:r>
                <a:endParaRPr lang="pt-BR" sz="2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32791" name="Oval 25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336" cy="33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32792" name="Oval 27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336" cy="33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</p:grp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077903" y="1996203"/>
            <a:ext cx="4043363" cy="4654550"/>
            <a:chOff x="2880" y="1052"/>
            <a:chExt cx="2547" cy="2932"/>
          </a:xfrm>
        </p:grpSpPr>
        <p:sp>
          <p:nvSpPr>
            <p:cNvPr id="32775" name="Text Box 12"/>
            <p:cNvSpPr txBox="1">
              <a:spLocks noChangeArrowheads="1"/>
            </p:cNvSpPr>
            <p:nvPr/>
          </p:nvSpPr>
          <p:spPr bwMode="auto">
            <a:xfrm>
              <a:off x="3216" y="1052"/>
              <a:ext cx="1352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 dirty="0">
                  <a:solidFill>
                    <a:srgbClr val="0000FF"/>
                  </a:solidFill>
                  <a:latin typeface="+mn-lt"/>
                </a:rPr>
                <a:t>Correntes Frias</a:t>
              </a:r>
            </a:p>
          </p:txBody>
        </p:sp>
        <p:sp>
          <p:nvSpPr>
            <p:cNvPr id="32776" name="Text Box 19"/>
            <p:cNvSpPr txBox="1">
              <a:spLocks noChangeArrowheads="1"/>
            </p:cNvSpPr>
            <p:nvPr/>
          </p:nvSpPr>
          <p:spPr bwMode="auto">
            <a:xfrm>
              <a:off x="2880" y="1291"/>
              <a:ext cx="2547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 dirty="0">
                  <a:solidFill>
                    <a:srgbClr val="0000FF"/>
                  </a:solidFill>
                  <a:latin typeface="+mn-lt"/>
                </a:rPr>
                <a:t>Aquecimento: demandam calor</a:t>
              </a:r>
            </a:p>
          </p:txBody>
        </p: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4272" y="1776"/>
              <a:ext cx="889" cy="2208"/>
              <a:chOff x="3648" y="1776"/>
              <a:chExt cx="889" cy="2208"/>
            </a:xfrm>
          </p:grpSpPr>
          <p:sp>
            <p:nvSpPr>
              <p:cNvPr id="32778" name="Text Box 15"/>
              <p:cNvSpPr txBox="1">
                <a:spLocks noChangeArrowheads="1"/>
              </p:cNvSpPr>
              <p:nvPr/>
            </p:nvSpPr>
            <p:spPr bwMode="auto">
              <a:xfrm>
                <a:off x="3649" y="3640"/>
                <a:ext cx="407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  <a:latin typeface="+mn-lt"/>
                  </a:rPr>
                  <a:t>T</a:t>
                </a:r>
                <a:r>
                  <a:rPr lang="pt-BR" sz="2400" baseline="-25000" dirty="0">
                    <a:solidFill>
                      <a:schemeClr val="tx1"/>
                    </a:solidFill>
                    <a:latin typeface="+mn-lt"/>
                  </a:rPr>
                  <a:t>o</a:t>
                </a:r>
              </a:p>
            </p:txBody>
          </p:sp>
          <p:sp>
            <p:nvSpPr>
              <p:cNvPr id="32779" name="Text Box 16"/>
              <p:cNvSpPr txBox="1">
                <a:spLocks noChangeArrowheads="1"/>
              </p:cNvSpPr>
              <p:nvPr/>
            </p:nvSpPr>
            <p:spPr bwMode="auto">
              <a:xfrm>
                <a:off x="3648" y="1776"/>
                <a:ext cx="363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 sz="2400">
                    <a:solidFill>
                      <a:schemeClr val="tx1"/>
                    </a:solidFill>
                    <a:latin typeface="+mn-lt"/>
                  </a:rPr>
                  <a:t>T</a:t>
                </a:r>
                <a:r>
                  <a:rPr lang="pt-BR" sz="2400" baseline="-25000">
                    <a:solidFill>
                      <a:schemeClr val="tx1"/>
                    </a:solidFill>
                    <a:latin typeface="+mn-lt"/>
                  </a:rPr>
                  <a:t>d</a:t>
                </a:r>
              </a:p>
            </p:txBody>
          </p:sp>
          <p:sp>
            <p:nvSpPr>
              <p:cNvPr id="32780" name="Line 17"/>
              <p:cNvSpPr>
                <a:spLocks noChangeShapeType="1"/>
              </p:cNvSpPr>
              <p:nvPr/>
            </p:nvSpPr>
            <p:spPr bwMode="auto">
              <a:xfrm flipV="1">
                <a:off x="3792" y="2256"/>
                <a:ext cx="0" cy="1296"/>
              </a:xfrm>
              <a:prstGeom prst="line">
                <a:avLst/>
              </a:prstGeom>
              <a:noFill/>
              <a:ln w="57150">
                <a:solidFill>
                  <a:srgbClr val="3333CC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32781" name="Text Box 18"/>
              <p:cNvSpPr txBox="1">
                <a:spLocks noChangeArrowheads="1"/>
              </p:cNvSpPr>
              <p:nvPr/>
            </p:nvSpPr>
            <p:spPr bwMode="auto">
              <a:xfrm>
                <a:off x="3882" y="2636"/>
                <a:ext cx="655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sz="2400">
                    <a:solidFill>
                      <a:schemeClr val="tx1"/>
                    </a:solidFill>
                    <a:latin typeface="+mn-lt"/>
                  </a:rPr>
                  <a:t>T</a:t>
                </a:r>
                <a:r>
                  <a:rPr lang="pt-BR" sz="2400" baseline="-25000">
                    <a:solidFill>
                      <a:schemeClr val="tx1"/>
                    </a:solidFill>
                    <a:latin typeface="+mn-lt"/>
                  </a:rPr>
                  <a:t>o</a:t>
                </a:r>
                <a:r>
                  <a:rPr lang="pt-BR" sz="2400">
                    <a:solidFill>
                      <a:schemeClr val="tx1"/>
                    </a:solidFill>
                    <a:latin typeface="+mn-lt"/>
                  </a:rPr>
                  <a:t> &lt; T</a:t>
                </a:r>
                <a:r>
                  <a:rPr lang="pt-BR" sz="2400" baseline="-25000">
                    <a:solidFill>
                      <a:schemeClr val="tx1"/>
                    </a:solidFill>
                    <a:latin typeface="+mn-lt"/>
                  </a:rPr>
                  <a:t>d</a:t>
                </a:r>
              </a:p>
            </p:txBody>
          </p:sp>
          <p:sp>
            <p:nvSpPr>
              <p:cNvPr id="32782" name="Oval 26"/>
              <p:cNvSpPr>
                <a:spLocks noChangeArrowheads="1"/>
              </p:cNvSpPr>
              <p:nvPr/>
            </p:nvSpPr>
            <p:spPr bwMode="auto">
              <a:xfrm>
                <a:off x="3648" y="3648"/>
                <a:ext cx="336" cy="336"/>
              </a:xfrm>
              <a:prstGeom prst="ellips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32783" name="Oval 28"/>
              <p:cNvSpPr>
                <a:spLocks noChangeArrowheads="1"/>
              </p:cNvSpPr>
              <p:nvPr/>
            </p:nvSpPr>
            <p:spPr bwMode="auto">
              <a:xfrm>
                <a:off x="3648" y="1776"/>
                <a:ext cx="336" cy="336"/>
              </a:xfrm>
              <a:prstGeom prst="ellips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28662" y="714356"/>
            <a:ext cx="514350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b="1" u="sng" dirty="0" smtClean="0">
                <a:latin typeface="+mn-lt"/>
              </a:rPr>
              <a:t>Restrições </a:t>
            </a:r>
            <a:r>
              <a:rPr lang="pt-BR" sz="2400" b="1" u="sng" dirty="0">
                <a:latin typeface="+mn-lt"/>
              </a:rPr>
              <a:t>no Problema de Síntese</a:t>
            </a:r>
          </a:p>
        </p:txBody>
      </p:sp>
      <p:sp>
        <p:nvSpPr>
          <p:cNvPr id="630789" name="Text Box 5"/>
          <p:cNvSpPr txBox="1">
            <a:spLocks noChangeArrowheads="1"/>
          </p:cNvSpPr>
          <p:nvPr/>
        </p:nvSpPr>
        <p:spPr bwMode="auto">
          <a:xfrm>
            <a:off x="1690686" y="3614742"/>
            <a:ext cx="2667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b="0">
                <a:solidFill>
                  <a:schemeClr val="tx1"/>
                </a:solidFill>
                <a:latin typeface="+mn-lt"/>
              </a:rPr>
              <a:t>     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T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o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(Q)</a:t>
            </a:r>
            <a:r>
              <a:rPr lang="pt-BR" sz="240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&gt;</a:t>
            </a:r>
            <a:r>
              <a:rPr lang="pt-BR" sz="240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>
                <a:latin typeface="+mn-lt"/>
              </a:rPr>
              <a:t>T</a:t>
            </a:r>
            <a:r>
              <a:rPr lang="pt-BR" sz="2400" baseline="-25000">
                <a:latin typeface="+mn-lt"/>
              </a:rPr>
              <a:t>o</a:t>
            </a:r>
            <a:r>
              <a:rPr lang="pt-BR" sz="2400">
                <a:latin typeface="+mn-lt"/>
              </a:rPr>
              <a:t>(F)</a:t>
            </a:r>
          </a:p>
        </p:txBody>
      </p:sp>
      <p:sp>
        <p:nvSpPr>
          <p:cNvPr id="630799" name="Text Box 15"/>
          <p:cNvSpPr txBox="1">
            <a:spLocks noChangeArrowheads="1"/>
          </p:cNvSpPr>
          <p:nvPr/>
        </p:nvSpPr>
        <p:spPr bwMode="auto">
          <a:xfrm>
            <a:off x="1000100" y="1357298"/>
            <a:ext cx="36433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b="1" dirty="0">
                <a:latin typeface="+mn-lt"/>
              </a:rPr>
              <a:t>(a) Quanto à seleção dos pares de correntes</a:t>
            </a:r>
          </a:p>
        </p:txBody>
      </p:sp>
      <p:sp>
        <p:nvSpPr>
          <p:cNvPr id="630800" name="Text Box 16"/>
          <p:cNvSpPr txBox="1">
            <a:spLocks noChangeArrowheads="1"/>
          </p:cNvSpPr>
          <p:nvPr/>
        </p:nvSpPr>
        <p:spPr bwMode="auto">
          <a:xfrm>
            <a:off x="928662" y="2444749"/>
            <a:ext cx="464347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b="0" dirty="0">
                <a:solidFill>
                  <a:schemeClr val="tx1"/>
                </a:solidFill>
                <a:latin typeface="+mn-lt"/>
              </a:rPr>
              <a:t>Selecionar uma 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Quente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e uma </a:t>
            </a:r>
            <a:r>
              <a:rPr lang="pt-BR" sz="2200" dirty="0">
                <a:latin typeface="+mn-lt"/>
              </a:rPr>
              <a:t>Fria</a:t>
            </a:r>
            <a:br>
              <a:rPr lang="pt-BR" sz="2200" dirty="0">
                <a:latin typeface="+mn-lt"/>
              </a:rPr>
            </a:br>
            <a:r>
              <a:rPr lang="pt-BR" sz="2200" b="0" dirty="0">
                <a:solidFill>
                  <a:schemeClr val="tx1"/>
                </a:solidFill>
                <a:latin typeface="+mn-lt"/>
              </a:rPr>
              <a:t>desde que:</a:t>
            </a:r>
          </a:p>
        </p:txBody>
      </p:sp>
      <p:sp>
        <p:nvSpPr>
          <p:cNvPr id="630801" name="Text Box 17"/>
          <p:cNvSpPr txBox="1">
            <a:spLocks noChangeArrowheads="1"/>
          </p:cNvSpPr>
          <p:nvPr/>
        </p:nvSpPr>
        <p:spPr bwMode="auto">
          <a:xfrm>
            <a:off x="1071538" y="4395787"/>
            <a:ext cx="435771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200" b="0" dirty="0">
                <a:solidFill>
                  <a:schemeClr val="tx1"/>
                </a:solidFill>
                <a:latin typeface="+mn-lt"/>
              </a:rPr>
              <a:t>Em princípio, uma corrente 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quente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pode ser resfriada por uma 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menos quente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, mas esta necessitará depois de resfriamento. </a:t>
            </a:r>
            <a:r>
              <a:rPr lang="pt-BR" sz="2200" b="0" dirty="0" err="1">
                <a:solidFill>
                  <a:schemeClr val="tx1"/>
                </a:solidFill>
                <a:latin typeface="+mn-lt"/>
              </a:rPr>
              <a:t>Vice-versa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com duas correntes frias.</a:t>
            </a:r>
          </a:p>
        </p:txBody>
      </p:sp>
      <p:grpSp>
        <p:nvGrpSpPr>
          <p:cNvPr id="2" name="Group 1081"/>
          <p:cNvGrpSpPr>
            <a:grpSpLocks/>
          </p:cNvGrpSpPr>
          <p:nvPr/>
        </p:nvGrpSpPr>
        <p:grpSpPr bwMode="auto">
          <a:xfrm>
            <a:off x="5143504" y="1214461"/>
            <a:ext cx="4270375" cy="5572125"/>
            <a:chOff x="0" y="672"/>
            <a:chExt cx="2690" cy="3510"/>
          </a:xfrm>
        </p:grpSpPr>
        <p:sp>
          <p:nvSpPr>
            <p:cNvPr id="79882" name="Line 1082"/>
            <p:cNvSpPr>
              <a:spLocks noChangeShapeType="1"/>
            </p:cNvSpPr>
            <p:nvPr/>
          </p:nvSpPr>
          <p:spPr bwMode="auto">
            <a:xfrm>
              <a:off x="915" y="1894"/>
              <a:ext cx="0" cy="13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883" name="Text Box 1083"/>
            <p:cNvSpPr txBox="1">
              <a:spLocks noChangeArrowheads="1"/>
            </p:cNvSpPr>
            <p:nvPr/>
          </p:nvSpPr>
          <p:spPr bwMode="auto">
            <a:xfrm>
              <a:off x="0" y="723"/>
              <a:ext cx="74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(vapor) 250</a:t>
              </a:r>
            </a:p>
          </p:txBody>
        </p:sp>
        <p:sp>
          <p:nvSpPr>
            <p:cNvPr id="79884" name="Text Box 1084"/>
            <p:cNvSpPr txBox="1">
              <a:spLocks noChangeArrowheads="1"/>
            </p:cNvSpPr>
            <p:nvPr/>
          </p:nvSpPr>
          <p:spPr bwMode="auto">
            <a:xfrm>
              <a:off x="336" y="2400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140</a:t>
              </a:r>
            </a:p>
          </p:txBody>
        </p:sp>
        <p:sp>
          <p:nvSpPr>
            <p:cNvPr id="79885" name="Line 1085"/>
            <p:cNvSpPr>
              <a:spLocks noChangeShapeType="1"/>
            </p:cNvSpPr>
            <p:nvPr/>
          </p:nvSpPr>
          <p:spPr bwMode="auto">
            <a:xfrm>
              <a:off x="1145" y="874"/>
              <a:ext cx="0" cy="16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886" name="Line 1086"/>
            <p:cNvSpPr>
              <a:spLocks noChangeShapeType="1"/>
            </p:cNvSpPr>
            <p:nvPr/>
          </p:nvSpPr>
          <p:spPr bwMode="auto">
            <a:xfrm flipV="1">
              <a:off x="1602" y="2344"/>
              <a:ext cx="0" cy="1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887" name="Line 1087"/>
            <p:cNvSpPr>
              <a:spLocks noChangeShapeType="1"/>
            </p:cNvSpPr>
            <p:nvPr/>
          </p:nvSpPr>
          <p:spPr bwMode="auto">
            <a:xfrm flipV="1">
              <a:off x="1831" y="1315"/>
              <a:ext cx="0" cy="175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888" name="Line 1088"/>
            <p:cNvSpPr>
              <a:spLocks noChangeShapeType="1"/>
            </p:cNvSpPr>
            <p:nvPr/>
          </p:nvSpPr>
          <p:spPr bwMode="auto">
            <a:xfrm>
              <a:off x="688" y="2486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889" name="Line 1089"/>
            <p:cNvSpPr>
              <a:spLocks noChangeShapeType="1"/>
            </p:cNvSpPr>
            <p:nvPr/>
          </p:nvSpPr>
          <p:spPr bwMode="auto">
            <a:xfrm>
              <a:off x="688" y="322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890" name="Text Box 1090"/>
            <p:cNvSpPr txBox="1">
              <a:spLocks noChangeArrowheads="1"/>
            </p:cNvSpPr>
            <p:nvPr/>
          </p:nvSpPr>
          <p:spPr bwMode="auto">
            <a:xfrm>
              <a:off x="384" y="3072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79891" name="Line 1091"/>
            <p:cNvSpPr>
              <a:spLocks noChangeShapeType="1"/>
            </p:cNvSpPr>
            <p:nvPr/>
          </p:nvSpPr>
          <p:spPr bwMode="auto">
            <a:xfrm>
              <a:off x="687" y="190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892" name="Text Box 1092"/>
            <p:cNvSpPr txBox="1">
              <a:spLocks noChangeArrowheads="1"/>
            </p:cNvSpPr>
            <p:nvPr/>
          </p:nvSpPr>
          <p:spPr bwMode="auto">
            <a:xfrm>
              <a:off x="288" y="1824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 180</a:t>
              </a:r>
            </a:p>
          </p:txBody>
        </p:sp>
        <p:sp>
          <p:nvSpPr>
            <p:cNvPr id="79893" name="Text Box 1093"/>
            <p:cNvSpPr txBox="1">
              <a:spLocks noChangeArrowheads="1"/>
            </p:cNvSpPr>
            <p:nvPr/>
          </p:nvSpPr>
          <p:spPr bwMode="auto">
            <a:xfrm>
              <a:off x="801" y="16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79894" name="Text Box 1094"/>
            <p:cNvSpPr txBox="1">
              <a:spLocks noChangeArrowheads="1"/>
            </p:cNvSpPr>
            <p:nvPr/>
          </p:nvSpPr>
          <p:spPr bwMode="auto">
            <a:xfrm>
              <a:off x="1008" y="672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79895" name="Text Box 1095"/>
            <p:cNvSpPr txBox="1">
              <a:spLocks noChangeArrowheads="1"/>
            </p:cNvSpPr>
            <p:nvPr/>
          </p:nvSpPr>
          <p:spPr bwMode="auto">
            <a:xfrm>
              <a:off x="1488" y="3667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1</a:t>
              </a:r>
              <a:endParaRPr lang="pt-BR" sz="1200" b="0">
                <a:latin typeface="+mn-lt"/>
              </a:endParaRPr>
            </a:p>
          </p:txBody>
        </p:sp>
        <p:sp>
          <p:nvSpPr>
            <p:cNvPr id="79896" name="Text Box 1096"/>
            <p:cNvSpPr txBox="1">
              <a:spLocks noChangeArrowheads="1"/>
            </p:cNvSpPr>
            <p:nvPr/>
          </p:nvSpPr>
          <p:spPr bwMode="auto">
            <a:xfrm>
              <a:off x="1716" y="3074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2</a:t>
              </a:r>
              <a:endParaRPr lang="pt-BR" sz="1200" b="0">
                <a:latin typeface="+mn-lt"/>
              </a:endParaRPr>
            </a:p>
          </p:txBody>
        </p:sp>
        <p:sp>
          <p:nvSpPr>
            <p:cNvPr id="79897" name="Line 1097"/>
            <p:cNvSpPr>
              <a:spLocks noChangeShapeType="1"/>
            </p:cNvSpPr>
            <p:nvPr/>
          </p:nvSpPr>
          <p:spPr bwMode="auto">
            <a:xfrm>
              <a:off x="687" y="874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898" name="Line 1098"/>
            <p:cNvSpPr>
              <a:spLocks noChangeShapeType="1"/>
            </p:cNvSpPr>
            <p:nvPr/>
          </p:nvSpPr>
          <p:spPr bwMode="auto">
            <a:xfrm>
              <a:off x="1374" y="2344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899" name="Line 1099"/>
            <p:cNvSpPr>
              <a:spLocks noChangeShapeType="1"/>
            </p:cNvSpPr>
            <p:nvPr/>
          </p:nvSpPr>
          <p:spPr bwMode="auto">
            <a:xfrm>
              <a:off x="1374" y="3079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900" name="Line 1100"/>
            <p:cNvSpPr>
              <a:spLocks noChangeShapeType="1"/>
            </p:cNvSpPr>
            <p:nvPr/>
          </p:nvSpPr>
          <p:spPr bwMode="auto">
            <a:xfrm flipH="1">
              <a:off x="1374" y="3667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901" name="Text Box 1101"/>
            <p:cNvSpPr txBox="1">
              <a:spLocks noChangeArrowheads="1"/>
            </p:cNvSpPr>
            <p:nvPr/>
          </p:nvSpPr>
          <p:spPr bwMode="auto">
            <a:xfrm>
              <a:off x="2064" y="1248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220</a:t>
              </a:r>
            </a:p>
          </p:txBody>
        </p:sp>
        <p:sp>
          <p:nvSpPr>
            <p:cNvPr id="79902" name="Text Box 1102"/>
            <p:cNvSpPr txBox="1">
              <a:spLocks noChangeArrowheads="1"/>
            </p:cNvSpPr>
            <p:nvPr/>
          </p:nvSpPr>
          <p:spPr bwMode="auto">
            <a:xfrm>
              <a:off x="2064" y="3984"/>
              <a:ext cx="62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30 (água)</a:t>
              </a:r>
            </a:p>
          </p:txBody>
        </p:sp>
        <p:sp>
          <p:nvSpPr>
            <p:cNvPr id="79903" name="Text Box 1103"/>
            <p:cNvSpPr txBox="1">
              <a:spLocks noChangeArrowheads="1"/>
            </p:cNvSpPr>
            <p:nvPr/>
          </p:nvSpPr>
          <p:spPr bwMode="auto">
            <a:xfrm>
              <a:off x="2064" y="2256"/>
              <a:ext cx="3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150</a:t>
              </a:r>
            </a:p>
          </p:txBody>
        </p:sp>
        <p:sp>
          <p:nvSpPr>
            <p:cNvPr id="79904" name="Text Box 1104"/>
            <p:cNvSpPr txBox="1">
              <a:spLocks noChangeArrowheads="1"/>
            </p:cNvSpPr>
            <p:nvPr/>
          </p:nvSpPr>
          <p:spPr bwMode="auto">
            <a:xfrm>
              <a:off x="2112" y="2976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100</a:t>
              </a:r>
            </a:p>
          </p:txBody>
        </p:sp>
        <p:sp>
          <p:nvSpPr>
            <p:cNvPr id="79905" name="Text Box 1105"/>
            <p:cNvSpPr txBox="1">
              <a:spLocks noChangeArrowheads="1"/>
            </p:cNvSpPr>
            <p:nvPr/>
          </p:nvSpPr>
          <p:spPr bwMode="auto">
            <a:xfrm>
              <a:off x="2064" y="3552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60</a:t>
              </a:r>
            </a:p>
          </p:txBody>
        </p:sp>
        <p:sp>
          <p:nvSpPr>
            <p:cNvPr id="79906" name="Line 1106"/>
            <p:cNvSpPr>
              <a:spLocks noChangeShapeType="1"/>
            </p:cNvSpPr>
            <p:nvPr/>
          </p:nvSpPr>
          <p:spPr bwMode="auto">
            <a:xfrm>
              <a:off x="2064" y="1008"/>
              <a:ext cx="0" cy="312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907" name="Line 1107"/>
            <p:cNvSpPr>
              <a:spLocks noChangeShapeType="1"/>
            </p:cNvSpPr>
            <p:nvPr/>
          </p:nvSpPr>
          <p:spPr bwMode="auto">
            <a:xfrm>
              <a:off x="672" y="864"/>
              <a:ext cx="0" cy="31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908" name="Line 1108"/>
            <p:cNvSpPr>
              <a:spLocks noChangeShapeType="1"/>
            </p:cNvSpPr>
            <p:nvPr/>
          </p:nvSpPr>
          <p:spPr bwMode="auto">
            <a:xfrm>
              <a:off x="1344" y="4128"/>
              <a:ext cx="72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79909" name="Line 1109"/>
            <p:cNvSpPr>
              <a:spLocks noChangeShapeType="1"/>
            </p:cNvSpPr>
            <p:nvPr/>
          </p:nvSpPr>
          <p:spPr bwMode="auto">
            <a:xfrm>
              <a:off x="1344" y="1344"/>
              <a:ext cx="72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9" grpId="0" autoUpdateAnimBg="0"/>
      <p:bldP spid="630799" grpId="0" autoUpdateAnimBg="0"/>
      <p:bldP spid="630800" grpId="0" autoUpdateAnimBg="0"/>
      <p:bldP spid="63080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7" name="Text Box 3"/>
          <p:cNvSpPr txBox="1">
            <a:spLocks noChangeArrowheads="1"/>
          </p:cNvSpPr>
          <p:nvPr/>
        </p:nvSpPr>
        <p:spPr bwMode="auto">
          <a:xfrm>
            <a:off x="1071570" y="1406926"/>
            <a:ext cx="8001024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1" dirty="0">
                <a:latin typeface="+mn-lt"/>
              </a:rPr>
              <a:t>(b) Quanto à carga térmica de cada trocador</a:t>
            </a:r>
          </a:p>
        </p:txBody>
      </p:sp>
      <p:sp>
        <p:nvSpPr>
          <p:cNvPr id="594949" name="Text Box 5"/>
          <p:cNvSpPr txBox="1">
            <a:spLocks noChangeArrowheads="1"/>
          </p:cNvSpPr>
          <p:nvPr/>
        </p:nvSpPr>
        <p:spPr bwMode="auto">
          <a:xfrm>
            <a:off x="1071570" y="3997726"/>
            <a:ext cx="8001024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0">
                <a:solidFill>
                  <a:schemeClr val="tx1"/>
                </a:solidFill>
                <a:latin typeface="+mn-lt"/>
              </a:rPr>
              <a:t>      Q </a:t>
            </a:r>
            <a:r>
              <a:rPr lang="pt-BR" sz="2400" b="0">
                <a:solidFill>
                  <a:schemeClr val="tx1"/>
                </a:solidFill>
                <a:latin typeface="+mn-lt"/>
                <a:sym typeface="Symbol" pitchFamily="18" charset="2"/>
              </a:rPr>
              <a:t>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  Min (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Demanda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)</a:t>
            </a:r>
            <a:endParaRPr lang="pt-BR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94950" name="Text Box 6"/>
          <p:cNvSpPr txBox="1">
            <a:spLocks noChangeArrowheads="1"/>
          </p:cNvSpPr>
          <p:nvPr/>
        </p:nvSpPr>
        <p:spPr bwMode="auto">
          <a:xfrm>
            <a:off x="3386160" y="5216926"/>
            <a:ext cx="286703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solidFill>
                  <a:schemeClr val="tx1"/>
                </a:solidFill>
                <a:latin typeface="+mn-lt"/>
              </a:rPr>
              <a:t>Exemplo: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/>
            </a:r>
            <a:br>
              <a:rPr lang="pt-BR" sz="2400" b="0">
                <a:solidFill>
                  <a:schemeClr val="tx1"/>
                </a:solidFill>
                <a:latin typeface="+mn-lt"/>
              </a:rPr>
            </a:br>
            <a:r>
              <a:rPr lang="pt-BR" sz="2400" b="0">
                <a:solidFill>
                  <a:srgbClr val="FF0000"/>
                </a:solidFill>
                <a:latin typeface="+mn-lt"/>
              </a:rPr>
              <a:t>Oferta = 100 Kw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/>
            </a:r>
            <a:br>
              <a:rPr lang="pt-BR" sz="2400" b="0">
                <a:solidFill>
                  <a:schemeClr val="tx1"/>
                </a:solidFill>
                <a:latin typeface="+mn-lt"/>
              </a:rPr>
            </a:br>
            <a:r>
              <a:rPr lang="pt-BR" sz="2400" b="0">
                <a:latin typeface="+mn-lt"/>
              </a:rPr>
              <a:t>Demanda = 50 Kw</a:t>
            </a:r>
            <a:br>
              <a:rPr lang="pt-BR" sz="2400" b="0">
                <a:latin typeface="+mn-lt"/>
              </a:rPr>
            </a:br>
            <a:r>
              <a:rPr lang="pt-BR" sz="2400" b="0">
                <a:solidFill>
                  <a:schemeClr val="tx1"/>
                </a:solidFill>
                <a:latin typeface="+mn-lt"/>
              </a:rPr>
              <a:t>Q </a:t>
            </a:r>
            <a:r>
              <a:rPr lang="pt-BR" sz="2400" b="0">
                <a:solidFill>
                  <a:schemeClr val="tx1"/>
                </a:solidFill>
                <a:latin typeface="+mn-lt"/>
                <a:sym typeface="Symbol" pitchFamily="18" charset="2"/>
              </a:rPr>
              <a:t>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50 Kw</a:t>
            </a:r>
          </a:p>
        </p:txBody>
      </p:sp>
      <p:sp>
        <p:nvSpPr>
          <p:cNvPr id="594961" name="Text Box 17"/>
          <p:cNvSpPr txBox="1">
            <a:spLocks noChangeArrowheads="1"/>
          </p:cNvSpPr>
          <p:nvPr/>
        </p:nvSpPr>
        <p:spPr bwMode="auto">
          <a:xfrm>
            <a:off x="1071570" y="2397526"/>
            <a:ext cx="80010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>
                <a:solidFill>
                  <a:schemeClr val="tx1"/>
                </a:solidFill>
                <a:latin typeface="+mn-lt"/>
              </a:rPr>
              <a:t>A carga térmica do trocador é limitada pelo menor valor entre a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pela corrente quente e a </a:t>
            </a:r>
            <a:r>
              <a:rPr lang="pt-BR" sz="2400">
                <a:latin typeface="+mn-lt"/>
              </a:rPr>
              <a:t>Demanda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pela corrente fria.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28662" y="714356"/>
            <a:ext cx="514350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b="1" u="sng" dirty="0" smtClean="0">
                <a:latin typeface="+mn-lt"/>
              </a:rPr>
              <a:t>Restrições </a:t>
            </a:r>
            <a:r>
              <a:rPr lang="pt-BR" sz="2400" b="1" u="sng" dirty="0">
                <a:latin typeface="+mn-lt"/>
              </a:rPr>
              <a:t>no Problema de Síntese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autoUpdateAnimBg="0"/>
      <p:bldP spid="594949" grpId="0" autoUpdateAnimBg="0"/>
      <p:bldP spid="594950" grpId="0" autoUpdateAnimBg="0"/>
      <p:bldP spid="59496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028"/>
          <p:cNvSpPr txBox="1">
            <a:spLocks noChangeArrowheads="1"/>
          </p:cNvSpPr>
          <p:nvPr/>
        </p:nvSpPr>
        <p:spPr bwMode="auto">
          <a:xfrm>
            <a:off x="1071538" y="1955061"/>
            <a:ext cx="7929618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1" dirty="0">
                <a:latin typeface="+mn-lt"/>
              </a:rPr>
              <a:t>(c) Quanto à diferença de temperatura </a:t>
            </a:r>
            <a:r>
              <a:rPr lang="pt-BR" sz="2400" dirty="0">
                <a:latin typeface="+mn-lt"/>
              </a:rPr>
              <a:t>nas extremidades dos </a:t>
            </a:r>
            <a:r>
              <a:rPr lang="pt-BR" sz="2400" dirty="0" smtClean="0">
                <a:latin typeface="+mn-lt"/>
              </a:rPr>
              <a:t>trocadores </a:t>
            </a:r>
            <a:r>
              <a:rPr lang="pt-BR" sz="2400" dirty="0">
                <a:latin typeface="+mn-lt"/>
              </a:rPr>
              <a:t>(</a:t>
            </a:r>
            <a:r>
              <a:rPr lang="pt-BR" sz="2400" dirty="0">
                <a:latin typeface="+mn-lt"/>
                <a:sym typeface="Symbol" pitchFamily="18" charset="2"/>
              </a:rPr>
              <a:t></a:t>
            </a:r>
            <a:r>
              <a:rPr lang="pt-BR" sz="2400" dirty="0">
                <a:latin typeface="+mn-lt"/>
              </a:rPr>
              <a:t>T de</a:t>
            </a:r>
            <a:r>
              <a:rPr lang="pt-BR" sz="1400" b="0" dirty="0">
                <a:solidFill>
                  <a:srgbClr val="000000"/>
                </a:solidFill>
                <a:latin typeface="+mn-lt"/>
              </a:rPr>
              <a:t>  </a:t>
            </a:r>
            <a:r>
              <a:rPr lang="pt-BR" sz="2400" dirty="0">
                <a:latin typeface="+mn-lt"/>
              </a:rPr>
              <a:t>“approach”)</a:t>
            </a:r>
          </a:p>
        </p:txBody>
      </p:sp>
      <p:sp>
        <p:nvSpPr>
          <p:cNvPr id="575542" name="Text Box 1078"/>
          <p:cNvSpPr txBox="1">
            <a:spLocks noChangeArrowheads="1"/>
          </p:cNvSpPr>
          <p:nvPr/>
        </p:nvSpPr>
        <p:spPr bwMode="auto">
          <a:xfrm>
            <a:off x="1214478" y="3170258"/>
            <a:ext cx="69222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>
                <a:solidFill>
                  <a:schemeClr val="tx1"/>
                </a:solidFill>
                <a:latin typeface="+mn-lt"/>
              </a:rPr>
              <a:t>Em princípio, o que se ambiciona é trocar o máximo possível de calor para economizar utilidades</a:t>
            </a:r>
          </a:p>
        </p:txBody>
      </p:sp>
      <p:sp>
        <p:nvSpPr>
          <p:cNvPr id="575506" name="Rectangle 1042"/>
          <p:cNvSpPr>
            <a:spLocks noChangeArrowheads="1"/>
          </p:cNvSpPr>
          <p:nvPr/>
        </p:nvSpPr>
        <p:spPr bwMode="auto">
          <a:xfrm>
            <a:off x="5151594" y="4437078"/>
            <a:ext cx="5634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pt-BR" sz="1400" b="0" dirty="0">
                <a:latin typeface="+mn-lt"/>
              </a:rPr>
              <a:t>140 ???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5515" name="Rectangle 1051"/>
          <p:cNvSpPr>
            <a:spLocks noChangeArrowheads="1"/>
          </p:cNvSpPr>
          <p:nvPr/>
        </p:nvSpPr>
        <p:spPr bwMode="auto">
          <a:xfrm>
            <a:off x="7223296" y="4937144"/>
            <a:ext cx="5634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pt-BR" sz="1400" b="0" dirty="0">
                <a:solidFill>
                  <a:srgbClr val="FF0000"/>
                </a:solidFill>
                <a:latin typeface="+mn-lt"/>
              </a:rPr>
              <a:t>100 ???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083"/>
          <p:cNvGrpSpPr>
            <a:grpSpLocks/>
          </p:cNvGrpSpPr>
          <p:nvPr/>
        </p:nvGrpSpPr>
        <p:grpSpPr bwMode="auto">
          <a:xfrm>
            <a:off x="3643370" y="4392633"/>
            <a:ext cx="4143340" cy="1965325"/>
            <a:chOff x="0" y="1682"/>
            <a:chExt cx="2302" cy="1238"/>
          </a:xfrm>
        </p:grpSpPr>
        <p:grpSp>
          <p:nvGrpSpPr>
            <p:cNvPr id="3" name="Group 1077"/>
            <p:cNvGrpSpPr>
              <a:grpSpLocks/>
            </p:cNvGrpSpPr>
            <p:nvPr/>
          </p:nvGrpSpPr>
          <p:grpSpPr bwMode="auto">
            <a:xfrm>
              <a:off x="0" y="1682"/>
              <a:ext cx="2302" cy="1238"/>
              <a:chOff x="0" y="1682"/>
              <a:chExt cx="2302" cy="1238"/>
            </a:xfrm>
          </p:grpSpPr>
          <p:sp>
            <p:nvSpPr>
              <p:cNvPr id="81930" name="Rectangle 1050"/>
              <p:cNvSpPr>
                <a:spLocks noChangeArrowheads="1"/>
              </p:cNvSpPr>
              <p:nvPr/>
            </p:nvSpPr>
            <p:spPr bwMode="auto">
              <a:xfrm>
                <a:off x="80" y="2018"/>
                <a:ext cx="149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400" b="0">
                    <a:solidFill>
                      <a:srgbClr val="FF0000"/>
                    </a:solidFill>
                    <a:latin typeface="+mn-lt"/>
                  </a:rPr>
                  <a:t>Q1</a:t>
                </a:r>
                <a:endParaRPr lang="pt-BR" sz="24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1931" name="Rectangle 1054"/>
              <p:cNvSpPr>
                <a:spLocks noChangeArrowheads="1"/>
              </p:cNvSpPr>
              <p:nvPr/>
            </p:nvSpPr>
            <p:spPr bwMode="auto">
              <a:xfrm>
                <a:off x="79" y="2337"/>
                <a:ext cx="17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400" b="0">
                    <a:solidFill>
                      <a:srgbClr val="FF0000"/>
                    </a:solidFill>
                    <a:latin typeface="+mn-lt"/>
                  </a:rPr>
                  <a:t>140</a:t>
                </a:r>
                <a:endParaRPr lang="pt-BR" sz="2400" b="0">
                  <a:solidFill>
                    <a:schemeClr val="tx1"/>
                  </a:solidFill>
                  <a:latin typeface="+mn-lt"/>
                </a:endParaRPr>
              </a:p>
            </p:txBody>
          </p:sp>
          <p:grpSp>
            <p:nvGrpSpPr>
              <p:cNvPr id="4" name="Group 1062"/>
              <p:cNvGrpSpPr>
                <a:grpSpLocks/>
              </p:cNvGrpSpPr>
              <p:nvPr/>
            </p:nvGrpSpPr>
            <p:grpSpPr bwMode="auto">
              <a:xfrm>
                <a:off x="0" y="2195"/>
                <a:ext cx="566" cy="98"/>
                <a:chOff x="1893" y="3290"/>
                <a:chExt cx="566" cy="98"/>
              </a:xfrm>
            </p:grpSpPr>
            <p:sp>
              <p:nvSpPr>
                <p:cNvPr id="81947" name="Line 1063"/>
                <p:cNvSpPr>
                  <a:spLocks noChangeShapeType="1"/>
                </p:cNvSpPr>
                <p:nvPr/>
              </p:nvSpPr>
              <p:spPr bwMode="auto">
                <a:xfrm>
                  <a:off x="1893" y="3334"/>
                  <a:ext cx="496" cy="1"/>
                </a:xfrm>
                <a:prstGeom prst="line">
                  <a:avLst/>
                </a:prstGeom>
                <a:noFill/>
                <a:ln w="14288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81948" name="Freeform 1064"/>
                <p:cNvSpPr>
                  <a:spLocks/>
                </p:cNvSpPr>
                <p:nvPr/>
              </p:nvSpPr>
              <p:spPr bwMode="auto">
                <a:xfrm>
                  <a:off x="2371" y="3290"/>
                  <a:ext cx="88" cy="98"/>
                </a:xfrm>
                <a:custGeom>
                  <a:avLst/>
                  <a:gdLst>
                    <a:gd name="T0" fmla="*/ 0 w 88"/>
                    <a:gd name="T1" fmla="*/ 98 h 98"/>
                    <a:gd name="T2" fmla="*/ 88 w 88"/>
                    <a:gd name="T3" fmla="*/ 53 h 98"/>
                    <a:gd name="T4" fmla="*/ 0 w 88"/>
                    <a:gd name="T5" fmla="*/ 0 h 98"/>
                    <a:gd name="T6" fmla="*/ 0 w 88"/>
                    <a:gd name="T7" fmla="*/ 98 h 9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88"/>
                    <a:gd name="T13" fmla="*/ 0 h 98"/>
                    <a:gd name="T14" fmla="*/ 88 w 88"/>
                    <a:gd name="T15" fmla="*/ 98 h 9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88" h="98">
                      <a:moveTo>
                        <a:pt x="0" y="98"/>
                      </a:moveTo>
                      <a:lnTo>
                        <a:pt x="88" y="53"/>
                      </a:lnTo>
                      <a:lnTo>
                        <a:pt x="0" y="0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</p:grpSp>
          <p:sp>
            <p:nvSpPr>
              <p:cNvPr id="81933" name="Rectangle 1052"/>
              <p:cNvSpPr>
                <a:spLocks noChangeArrowheads="1"/>
              </p:cNvSpPr>
              <p:nvPr/>
            </p:nvSpPr>
            <p:spPr bwMode="auto">
              <a:xfrm>
                <a:off x="913" y="2112"/>
                <a:ext cx="37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400" b="0">
                    <a:solidFill>
                      <a:srgbClr val="000000"/>
                    </a:solidFill>
                    <a:latin typeface="+mn-lt"/>
                  </a:rPr>
                  <a:t>Q (kW)</a:t>
                </a:r>
                <a:endParaRPr lang="pt-BR" sz="24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1934" name="Rectangle 1055"/>
              <p:cNvSpPr>
                <a:spLocks noChangeArrowheads="1"/>
              </p:cNvSpPr>
              <p:nvPr/>
            </p:nvSpPr>
            <p:spPr bwMode="auto">
              <a:xfrm>
                <a:off x="913" y="2304"/>
                <a:ext cx="304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400" b="0">
                    <a:solidFill>
                      <a:srgbClr val="000000"/>
                    </a:solidFill>
                    <a:latin typeface="+mn-lt"/>
                  </a:rPr>
                  <a:t>A (m</a:t>
                </a:r>
                <a:r>
                  <a:rPr lang="pt-BR" sz="1400" b="0" baseline="30000">
                    <a:solidFill>
                      <a:srgbClr val="000000"/>
                    </a:solidFill>
                    <a:latin typeface="+mn-lt"/>
                  </a:rPr>
                  <a:t>2</a:t>
                </a:r>
                <a:r>
                  <a:rPr lang="pt-BR" sz="1400" b="0">
                    <a:solidFill>
                      <a:srgbClr val="000000"/>
                    </a:solidFill>
                    <a:latin typeface="+mn-lt"/>
                  </a:rPr>
                  <a:t>)</a:t>
                </a:r>
                <a:endParaRPr lang="pt-BR" sz="24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1935" name="Rectangle 1059"/>
              <p:cNvSpPr>
                <a:spLocks noChangeArrowheads="1"/>
              </p:cNvSpPr>
              <p:nvPr/>
            </p:nvSpPr>
            <p:spPr bwMode="auto">
              <a:xfrm>
                <a:off x="1345" y="2640"/>
                <a:ext cx="11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400" b="0">
                    <a:latin typeface="+mn-lt"/>
                  </a:rPr>
                  <a:t>F2</a:t>
                </a:r>
                <a:endParaRPr lang="pt-BR" sz="24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1936" name="Rectangle 1060"/>
              <p:cNvSpPr>
                <a:spLocks noChangeArrowheads="1"/>
              </p:cNvSpPr>
              <p:nvPr/>
            </p:nvSpPr>
            <p:spPr bwMode="auto">
              <a:xfrm>
                <a:off x="1297" y="2784"/>
                <a:ext cx="17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400" b="0">
                    <a:latin typeface="+mn-lt"/>
                  </a:rPr>
                  <a:t>100</a:t>
                </a:r>
                <a:endParaRPr lang="pt-BR" sz="24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1937" name="Rectangle 1061"/>
              <p:cNvSpPr>
                <a:spLocks noChangeArrowheads="1"/>
              </p:cNvSpPr>
              <p:nvPr/>
            </p:nvSpPr>
            <p:spPr bwMode="auto">
              <a:xfrm>
                <a:off x="576" y="2009"/>
                <a:ext cx="1142" cy="469"/>
              </a:xfrm>
              <a:prstGeom prst="rect">
                <a:avLst/>
              </a:prstGeom>
              <a:noFill/>
              <a:ln w="428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5" name="Group 1065"/>
              <p:cNvGrpSpPr>
                <a:grpSpLocks/>
              </p:cNvGrpSpPr>
              <p:nvPr/>
            </p:nvGrpSpPr>
            <p:grpSpPr bwMode="auto">
              <a:xfrm>
                <a:off x="1736" y="2195"/>
                <a:ext cx="566" cy="98"/>
                <a:chOff x="3628" y="3290"/>
                <a:chExt cx="566" cy="98"/>
              </a:xfrm>
            </p:grpSpPr>
            <p:sp>
              <p:nvSpPr>
                <p:cNvPr id="81945" name="Line 1066"/>
                <p:cNvSpPr>
                  <a:spLocks noChangeShapeType="1"/>
                </p:cNvSpPr>
                <p:nvPr/>
              </p:nvSpPr>
              <p:spPr bwMode="auto">
                <a:xfrm>
                  <a:off x="3628" y="3334"/>
                  <a:ext cx="496" cy="1"/>
                </a:xfrm>
                <a:prstGeom prst="line">
                  <a:avLst/>
                </a:prstGeom>
                <a:noFill/>
                <a:ln w="14288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81946" name="Freeform 1067"/>
                <p:cNvSpPr>
                  <a:spLocks/>
                </p:cNvSpPr>
                <p:nvPr/>
              </p:nvSpPr>
              <p:spPr bwMode="auto">
                <a:xfrm>
                  <a:off x="4106" y="3290"/>
                  <a:ext cx="88" cy="98"/>
                </a:xfrm>
                <a:custGeom>
                  <a:avLst/>
                  <a:gdLst>
                    <a:gd name="T0" fmla="*/ 0 w 88"/>
                    <a:gd name="T1" fmla="*/ 98 h 98"/>
                    <a:gd name="T2" fmla="*/ 88 w 88"/>
                    <a:gd name="T3" fmla="*/ 53 h 98"/>
                    <a:gd name="T4" fmla="*/ 0 w 88"/>
                    <a:gd name="T5" fmla="*/ 0 h 98"/>
                    <a:gd name="T6" fmla="*/ 0 w 88"/>
                    <a:gd name="T7" fmla="*/ 98 h 9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88"/>
                    <a:gd name="T13" fmla="*/ 0 h 98"/>
                    <a:gd name="T14" fmla="*/ 88 w 88"/>
                    <a:gd name="T15" fmla="*/ 98 h 9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88" h="98">
                      <a:moveTo>
                        <a:pt x="0" y="98"/>
                      </a:moveTo>
                      <a:lnTo>
                        <a:pt x="88" y="53"/>
                      </a:lnTo>
                      <a:lnTo>
                        <a:pt x="0" y="0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</p:grpSp>
          <p:grpSp>
            <p:nvGrpSpPr>
              <p:cNvPr id="6" name="Group 1068"/>
              <p:cNvGrpSpPr>
                <a:grpSpLocks/>
              </p:cNvGrpSpPr>
              <p:nvPr/>
            </p:nvGrpSpPr>
            <p:grpSpPr bwMode="auto">
              <a:xfrm>
                <a:off x="1488" y="2443"/>
                <a:ext cx="97" cy="336"/>
                <a:chOff x="3380" y="3538"/>
                <a:chExt cx="97" cy="336"/>
              </a:xfrm>
            </p:grpSpPr>
            <p:sp>
              <p:nvSpPr>
                <p:cNvPr id="81943" name="Line 1069"/>
                <p:cNvSpPr>
                  <a:spLocks noChangeShapeType="1"/>
                </p:cNvSpPr>
                <p:nvPr/>
              </p:nvSpPr>
              <p:spPr bwMode="auto">
                <a:xfrm flipV="1">
                  <a:off x="3424" y="3609"/>
                  <a:ext cx="1" cy="265"/>
                </a:xfrm>
                <a:prstGeom prst="line">
                  <a:avLst/>
                </a:prstGeom>
                <a:noFill/>
                <a:ln w="14288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81944" name="Freeform 1070"/>
                <p:cNvSpPr>
                  <a:spLocks/>
                </p:cNvSpPr>
                <p:nvPr/>
              </p:nvSpPr>
              <p:spPr bwMode="auto">
                <a:xfrm>
                  <a:off x="3380" y="3538"/>
                  <a:ext cx="97" cy="97"/>
                </a:xfrm>
                <a:custGeom>
                  <a:avLst/>
                  <a:gdLst>
                    <a:gd name="T0" fmla="*/ 97 w 97"/>
                    <a:gd name="T1" fmla="*/ 97 h 97"/>
                    <a:gd name="T2" fmla="*/ 53 w 97"/>
                    <a:gd name="T3" fmla="*/ 0 h 97"/>
                    <a:gd name="T4" fmla="*/ 0 w 97"/>
                    <a:gd name="T5" fmla="*/ 97 h 97"/>
                    <a:gd name="T6" fmla="*/ 97 w 97"/>
                    <a:gd name="T7" fmla="*/ 97 h 9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7"/>
                    <a:gd name="T13" fmla="*/ 0 h 97"/>
                    <a:gd name="T14" fmla="*/ 97 w 97"/>
                    <a:gd name="T15" fmla="*/ 97 h 9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7" h="97">
                      <a:moveTo>
                        <a:pt x="97" y="97"/>
                      </a:moveTo>
                      <a:lnTo>
                        <a:pt x="53" y="0"/>
                      </a:lnTo>
                      <a:lnTo>
                        <a:pt x="0" y="97"/>
                      </a:lnTo>
                      <a:lnTo>
                        <a:pt x="97" y="9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</p:grpSp>
          <p:grpSp>
            <p:nvGrpSpPr>
              <p:cNvPr id="7" name="Group 1071"/>
              <p:cNvGrpSpPr>
                <a:grpSpLocks/>
              </p:cNvGrpSpPr>
              <p:nvPr/>
            </p:nvGrpSpPr>
            <p:grpSpPr bwMode="auto">
              <a:xfrm>
                <a:off x="709" y="1682"/>
                <a:ext cx="97" cy="319"/>
                <a:chOff x="2601" y="2777"/>
                <a:chExt cx="97" cy="319"/>
              </a:xfrm>
            </p:grpSpPr>
            <p:sp>
              <p:nvSpPr>
                <p:cNvPr id="81941" name="Line 1072"/>
                <p:cNvSpPr>
                  <a:spLocks noChangeShapeType="1"/>
                </p:cNvSpPr>
                <p:nvPr/>
              </p:nvSpPr>
              <p:spPr bwMode="auto">
                <a:xfrm flipV="1">
                  <a:off x="2645" y="2848"/>
                  <a:ext cx="1" cy="248"/>
                </a:xfrm>
                <a:prstGeom prst="line">
                  <a:avLst/>
                </a:prstGeom>
                <a:noFill/>
                <a:ln w="14288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81942" name="Freeform 1073"/>
                <p:cNvSpPr>
                  <a:spLocks/>
                </p:cNvSpPr>
                <p:nvPr/>
              </p:nvSpPr>
              <p:spPr bwMode="auto">
                <a:xfrm>
                  <a:off x="2601" y="2777"/>
                  <a:ext cx="97" cy="97"/>
                </a:xfrm>
                <a:custGeom>
                  <a:avLst/>
                  <a:gdLst>
                    <a:gd name="T0" fmla="*/ 97 w 97"/>
                    <a:gd name="T1" fmla="*/ 97 h 97"/>
                    <a:gd name="T2" fmla="*/ 53 w 97"/>
                    <a:gd name="T3" fmla="*/ 0 h 97"/>
                    <a:gd name="T4" fmla="*/ 0 w 97"/>
                    <a:gd name="T5" fmla="*/ 97 h 97"/>
                    <a:gd name="T6" fmla="*/ 97 w 97"/>
                    <a:gd name="T7" fmla="*/ 97 h 9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7"/>
                    <a:gd name="T13" fmla="*/ 0 h 97"/>
                    <a:gd name="T14" fmla="*/ 97 w 97"/>
                    <a:gd name="T15" fmla="*/ 97 h 9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7" h="97">
                      <a:moveTo>
                        <a:pt x="97" y="97"/>
                      </a:moveTo>
                      <a:lnTo>
                        <a:pt x="53" y="0"/>
                      </a:lnTo>
                      <a:lnTo>
                        <a:pt x="0" y="97"/>
                      </a:lnTo>
                      <a:lnTo>
                        <a:pt x="97" y="9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</p:grpSp>
        </p:grpSp>
        <p:sp>
          <p:nvSpPr>
            <p:cNvPr id="81928" name="Text Box 1080"/>
            <p:cNvSpPr txBox="1">
              <a:spLocks noChangeArrowheads="1"/>
            </p:cNvSpPr>
            <p:nvPr/>
          </p:nvSpPr>
          <p:spPr bwMode="auto">
            <a:xfrm>
              <a:off x="240" y="1728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 b="0" dirty="0">
                  <a:solidFill>
                    <a:srgbClr val="000000"/>
                  </a:solidFill>
                  <a:latin typeface="+mn-lt"/>
                  <a:sym typeface="Symbol" pitchFamily="18" charset="2"/>
                </a:rPr>
                <a:t></a:t>
              </a:r>
              <a:r>
                <a:rPr lang="pt-BR" sz="1400" b="0" dirty="0">
                  <a:solidFill>
                    <a:srgbClr val="000000"/>
                  </a:solidFill>
                  <a:latin typeface="+mn-lt"/>
                </a:rPr>
                <a:t>1</a:t>
              </a:r>
            </a:p>
          </p:txBody>
        </p:sp>
        <p:sp>
          <p:nvSpPr>
            <p:cNvPr id="81929" name="Text Box 1081"/>
            <p:cNvSpPr txBox="1">
              <a:spLocks noChangeArrowheads="1"/>
            </p:cNvSpPr>
            <p:nvPr/>
          </p:nvSpPr>
          <p:spPr bwMode="auto">
            <a:xfrm>
              <a:off x="1824" y="2400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 b="0">
                  <a:solidFill>
                    <a:srgbClr val="000000"/>
                  </a:solidFill>
                  <a:latin typeface="+mn-lt"/>
                  <a:sym typeface="Symbol" pitchFamily="18" charset="2"/>
                </a:rPr>
                <a:t></a:t>
              </a:r>
              <a:r>
                <a:rPr lang="pt-BR" sz="1400" b="0">
                  <a:solidFill>
                    <a:srgbClr val="000000"/>
                  </a:solidFill>
                  <a:latin typeface="+mn-lt"/>
                </a:rPr>
                <a:t>2</a:t>
              </a:r>
            </a:p>
          </p:txBody>
        </p:sp>
      </p:grp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928662" y="714356"/>
            <a:ext cx="514350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b="1" u="sng" dirty="0" smtClean="0">
                <a:latin typeface="+mn-lt"/>
              </a:rPr>
              <a:t>Restrições </a:t>
            </a:r>
            <a:r>
              <a:rPr lang="pt-BR" sz="2400" b="1" u="sng" dirty="0">
                <a:latin typeface="+mn-lt"/>
              </a:rPr>
              <a:t>no Problema de Síntese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5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5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5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5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42" grpId="0" autoUpdateAnimBg="0"/>
      <p:bldP spid="575506" grpId="0" autoUpdateAnimBg="0"/>
      <p:bldP spid="57551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7696" name="Object 0"/>
          <p:cNvGraphicFramePr>
            <a:graphicFrameLocks noChangeAspect="1"/>
          </p:cNvGraphicFramePr>
          <p:nvPr/>
        </p:nvGraphicFramePr>
        <p:xfrm>
          <a:off x="4857752" y="457200"/>
          <a:ext cx="4057648" cy="2460625"/>
        </p:xfrm>
        <a:graphic>
          <a:graphicData uri="http://schemas.openxmlformats.org/presentationml/2006/ole">
            <p:oleObj spid="_x0000_s157698" name="Gráfico" r:id="rId3" imgW="5457600" imgH="2592000" progId="Excel.Sheet.8">
              <p:embed/>
            </p:oleObj>
          </a:graphicData>
        </a:graphic>
      </p:graphicFrame>
      <p:graphicFrame>
        <p:nvGraphicFramePr>
          <p:cNvPr id="797697" name="Object 1"/>
          <p:cNvGraphicFramePr>
            <a:graphicFrameLocks noChangeAspect="1"/>
          </p:cNvGraphicFramePr>
          <p:nvPr/>
        </p:nvGraphicFramePr>
        <p:xfrm>
          <a:off x="4857752" y="4114800"/>
          <a:ext cx="3981448" cy="2460625"/>
        </p:xfrm>
        <a:graphic>
          <a:graphicData uri="http://schemas.openxmlformats.org/presentationml/2006/ole">
            <p:oleObj spid="_x0000_s157699" name="Gráfico" r:id="rId4" imgW="5457600" imgH="2592000" progId="Excel.Sheet.8">
              <p:embed/>
            </p:oleObj>
          </a:graphicData>
        </a:graphic>
      </p:graphicFrame>
      <p:sp>
        <p:nvSpPr>
          <p:cNvPr id="542825" name="Text Box 105"/>
          <p:cNvSpPr txBox="1">
            <a:spLocks noChangeArrowheads="1"/>
          </p:cNvSpPr>
          <p:nvPr/>
        </p:nvSpPr>
        <p:spPr bwMode="auto">
          <a:xfrm>
            <a:off x="1071602" y="0"/>
            <a:ext cx="742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Porém, quanto mais calor se troca, menores ficam </a:t>
            </a:r>
            <a: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542826" name="Text Box 106"/>
          <p:cNvSpPr txBox="1">
            <a:spLocks noChangeArrowheads="1"/>
          </p:cNvSpPr>
          <p:nvPr/>
        </p:nvSpPr>
        <p:spPr bwMode="auto">
          <a:xfrm>
            <a:off x="5072066" y="3352800"/>
            <a:ext cx="37862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0" dirty="0">
                <a:solidFill>
                  <a:schemeClr val="tx1"/>
                </a:solidFill>
                <a:latin typeface="+mn-lt"/>
              </a:rPr>
              <a:t>E maior fica a área necessária</a:t>
            </a:r>
          </a:p>
        </p:txBody>
      </p:sp>
      <p:graphicFrame>
        <p:nvGraphicFramePr>
          <p:cNvPr id="797698" name="Object 2"/>
          <p:cNvGraphicFramePr>
            <a:graphicFrameLocks noChangeAspect="1"/>
          </p:cNvGraphicFramePr>
          <p:nvPr/>
        </p:nvGraphicFramePr>
        <p:xfrm>
          <a:off x="1447792" y="762000"/>
          <a:ext cx="1981200" cy="1635125"/>
        </p:xfrm>
        <a:graphic>
          <a:graphicData uri="http://schemas.openxmlformats.org/presentationml/2006/ole">
            <p:oleObj spid="_x0000_s157700" name="Equation" r:id="rId5" imgW="1015920" imgH="838080" progId="Equation.3">
              <p:embed/>
            </p:oleObj>
          </a:graphicData>
        </a:graphic>
      </p:graphicFrame>
      <p:sp>
        <p:nvSpPr>
          <p:cNvPr id="542865" name="Line 145"/>
          <p:cNvSpPr>
            <a:spLocks noChangeShapeType="1"/>
          </p:cNvSpPr>
          <p:nvPr/>
        </p:nvSpPr>
        <p:spPr bwMode="auto">
          <a:xfrm>
            <a:off x="8325413" y="1981200"/>
            <a:ext cx="0" cy="3733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grpSp>
        <p:nvGrpSpPr>
          <p:cNvPr id="2" name="Group 148"/>
          <p:cNvGrpSpPr>
            <a:grpSpLocks/>
          </p:cNvGrpSpPr>
          <p:nvPr/>
        </p:nvGrpSpPr>
        <p:grpSpPr bwMode="auto">
          <a:xfrm>
            <a:off x="1142976" y="2670175"/>
            <a:ext cx="3654425" cy="1965325"/>
            <a:chOff x="0" y="1682"/>
            <a:chExt cx="2302" cy="1238"/>
          </a:xfrm>
        </p:grpSpPr>
        <p:sp>
          <p:nvSpPr>
            <p:cNvPr id="10252" name="Rectangle 149"/>
            <p:cNvSpPr>
              <a:spLocks noChangeArrowheads="1"/>
            </p:cNvSpPr>
            <p:nvPr/>
          </p:nvSpPr>
          <p:spPr bwMode="auto">
            <a:xfrm>
              <a:off x="816" y="1824"/>
              <a:ext cx="31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400" b="0">
                  <a:latin typeface="+mn-lt"/>
                </a:rPr>
                <a:t>140 ???</a:t>
              </a:r>
              <a:endParaRPr lang="pt-BR" sz="2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53" name="Rectangle 150"/>
            <p:cNvSpPr>
              <a:spLocks noChangeArrowheads="1"/>
            </p:cNvSpPr>
            <p:nvPr/>
          </p:nvSpPr>
          <p:spPr bwMode="auto">
            <a:xfrm>
              <a:off x="1776" y="2064"/>
              <a:ext cx="31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400" b="0">
                  <a:solidFill>
                    <a:srgbClr val="FF0000"/>
                  </a:solidFill>
                  <a:latin typeface="+mn-lt"/>
                </a:rPr>
                <a:t>100 ???</a:t>
              </a:r>
              <a:endParaRPr lang="pt-BR" sz="2400" b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3" name="Group 151"/>
            <p:cNvGrpSpPr>
              <a:grpSpLocks/>
            </p:cNvGrpSpPr>
            <p:nvPr/>
          </p:nvGrpSpPr>
          <p:grpSpPr bwMode="auto">
            <a:xfrm>
              <a:off x="0" y="1682"/>
              <a:ext cx="2302" cy="1238"/>
              <a:chOff x="0" y="1682"/>
              <a:chExt cx="2302" cy="1238"/>
            </a:xfrm>
          </p:grpSpPr>
          <p:grpSp>
            <p:nvGrpSpPr>
              <p:cNvPr id="4" name="Group 152"/>
              <p:cNvGrpSpPr>
                <a:grpSpLocks/>
              </p:cNvGrpSpPr>
              <p:nvPr/>
            </p:nvGrpSpPr>
            <p:grpSpPr bwMode="auto">
              <a:xfrm>
                <a:off x="0" y="1682"/>
                <a:ext cx="2302" cy="1238"/>
                <a:chOff x="0" y="1682"/>
                <a:chExt cx="2302" cy="1238"/>
              </a:xfrm>
            </p:grpSpPr>
            <p:sp>
              <p:nvSpPr>
                <p:cNvPr id="10258" name="Rectangle 153"/>
                <p:cNvSpPr>
                  <a:spLocks noChangeArrowheads="1"/>
                </p:cNvSpPr>
                <p:nvPr/>
              </p:nvSpPr>
              <p:spPr bwMode="auto">
                <a:xfrm>
                  <a:off x="80" y="2018"/>
                  <a:ext cx="149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1400" b="0">
                      <a:solidFill>
                        <a:srgbClr val="FF0000"/>
                      </a:solidFill>
                      <a:latin typeface="+mn-lt"/>
                    </a:rPr>
                    <a:t>Q1</a:t>
                  </a:r>
                  <a:endParaRPr lang="pt-BR" sz="24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0259" name="Rectangle 154"/>
                <p:cNvSpPr>
                  <a:spLocks noChangeArrowheads="1"/>
                </p:cNvSpPr>
                <p:nvPr/>
              </p:nvSpPr>
              <p:spPr bwMode="auto">
                <a:xfrm>
                  <a:off x="79" y="2337"/>
                  <a:ext cx="170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1400" b="0">
                      <a:solidFill>
                        <a:srgbClr val="FF0000"/>
                      </a:solidFill>
                      <a:latin typeface="+mn-lt"/>
                    </a:rPr>
                    <a:t>140</a:t>
                  </a:r>
                  <a:endParaRPr lang="pt-BR" sz="24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grpSp>
              <p:nvGrpSpPr>
                <p:cNvPr id="5" name="Group 155"/>
                <p:cNvGrpSpPr>
                  <a:grpSpLocks/>
                </p:cNvGrpSpPr>
                <p:nvPr/>
              </p:nvGrpSpPr>
              <p:grpSpPr bwMode="auto">
                <a:xfrm>
                  <a:off x="0" y="2195"/>
                  <a:ext cx="566" cy="98"/>
                  <a:chOff x="1893" y="3290"/>
                  <a:chExt cx="566" cy="98"/>
                </a:xfrm>
              </p:grpSpPr>
              <p:sp>
                <p:nvSpPr>
                  <p:cNvPr id="10275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1893" y="3334"/>
                    <a:ext cx="496" cy="1"/>
                  </a:xfrm>
                  <a:prstGeom prst="line">
                    <a:avLst/>
                  </a:prstGeom>
                  <a:noFill/>
                  <a:ln w="1428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>
                      <a:latin typeface="+mn-lt"/>
                    </a:endParaRPr>
                  </a:p>
                </p:txBody>
              </p:sp>
              <p:sp>
                <p:nvSpPr>
                  <p:cNvPr id="10276" name="Freeform 157"/>
                  <p:cNvSpPr>
                    <a:spLocks/>
                  </p:cNvSpPr>
                  <p:nvPr/>
                </p:nvSpPr>
                <p:spPr bwMode="auto">
                  <a:xfrm>
                    <a:off x="2371" y="3290"/>
                    <a:ext cx="88" cy="98"/>
                  </a:xfrm>
                  <a:custGeom>
                    <a:avLst/>
                    <a:gdLst>
                      <a:gd name="T0" fmla="*/ 0 w 88"/>
                      <a:gd name="T1" fmla="*/ 98 h 98"/>
                      <a:gd name="T2" fmla="*/ 88 w 88"/>
                      <a:gd name="T3" fmla="*/ 53 h 98"/>
                      <a:gd name="T4" fmla="*/ 0 w 88"/>
                      <a:gd name="T5" fmla="*/ 0 h 98"/>
                      <a:gd name="T6" fmla="*/ 0 w 88"/>
                      <a:gd name="T7" fmla="*/ 98 h 9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88"/>
                      <a:gd name="T13" fmla="*/ 0 h 98"/>
                      <a:gd name="T14" fmla="*/ 88 w 88"/>
                      <a:gd name="T15" fmla="*/ 98 h 9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88" h="98">
                        <a:moveTo>
                          <a:pt x="0" y="98"/>
                        </a:moveTo>
                        <a:lnTo>
                          <a:pt x="88" y="53"/>
                        </a:lnTo>
                        <a:lnTo>
                          <a:pt x="0" y="0"/>
                        </a:lnTo>
                        <a:lnTo>
                          <a:pt x="0" y="9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>
                      <a:latin typeface="+mn-lt"/>
                    </a:endParaRPr>
                  </a:p>
                </p:txBody>
              </p:sp>
            </p:grpSp>
            <p:sp>
              <p:nvSpPr>
                <p:cNvPr id="10261" name="Rectangle 158"/>
                <p:cNvSpPr>
                  <a:spLocks noChangeArrowheads="1"/>
                </p:cNvSpPr>
                <p:nvPr/>
              </p:nvSpPr>
              <p:spPr bwMode="auto">
                <a:xfrm>
                  <a:off x="913" y="2112"/>
                  <a:ext cx="370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1400" b="0">
                      <a:solidFill>
                        <a:srgbClr val="000000"/>
                      </a:solidFill>
                      <a:latin typeface="+mn-lt"/>
                    </a:rPr>
                    <a:t>Q (kW)</a:t>
                  </a:r>
                  <a:endParaRPr lang="pt-BR" sz="24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0262" name="Rectangle 159"/>
                <p:cNvSpPr>
                  <a:spLocks noChangeArrowheads="1"/>
                </p:cNvSpPr>
                <p:nvPr/>
              </p:nvSpPr>
              <p:spPr bwMode="auto">
                <a:xfrm>
                  <a:off x="913" y="2304"/>
                  <a:ext cx="304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1400" b="0">
                      <a:solidFill>
                        <a:srgbClr val="000000"/>
                      </a:solidFill>
                      <a:latin typeface="+mn-lt"/>
                    </a:rPr>
                    <a:t>A (m</a:t>
                  </a:r>
                  <a:r>
                    <a:rPr lang="pt-BR" sz="1400" b="0" baseline="30000">
                      <a:solidFill>
                        <a:srgbClr val="000000"/>
                      </a:solidFill>
                      <a:latin typeface="+mn-lt"/>
                    </a:rPr>
                    <a:t>2</a:t>
                  </a:r>
                  <a:r>
                    <a:rPr lang="pt-BR" sz="1400" b="0">
                      <a:solidFill>
                        <a:srgbClr val="000000"/>
                      </a:solidFill>
                      <a:latin typeface="+mn-lt"/>
                    </a:rPr>
                    <a:t>)</a:t>
                  </a:r>
                  <a:endParaRPr lang="pt-BR" sz="24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0263" name="Rectangle 160"/>
                <p:cNvSpPr>
                  <a:spLocks noChangeArrowheads="1"/>
                </p:cNvSpPr>
                <p:nvPr/>
              </p:nvSpPr>
              <p:spPr bwMode="auto">
                <a:xfrm>
                  <a:off x="1345" y="2640"/>
                  <a:ext cx="110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1400" b="0">
                      <a:latin typeface="+mn-lt"/>
                    </a:rPr>
                    <a:t>F2</a:t>
                  </a:r>
                  <a:endParaRPr lang="pt-BR" sz="24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0264" name="Rectangle 161"/>
                <p:cNvSpPr>
                  <a:spLocks noChangeArrowheads="1"/>
                </p:cNvSpPr>
                <p:nvPr/>
              </p:nvSpPr>
              <p:spPr bwMode="auto">
                <a:xfrm>
                  <a:off x="1297" y="2784"/>
                  <a:ext cx="170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pt-BR" sz="1400" b="0">
                      <a:latin typeface="+mn-lt"/>
                    </a:rPr>
                    <a:t>100</a:t>
                  </a:r>
                  <a:endParaRPr lang="pt-BR" sz="2400" b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0265" name="Rectangle 162"/>
                <p:cNvSpPr>
                  <a:spLocks noChangeArrowheads="1"/>
                </p:cNvSpPr>
                <p:nvPr/>
              </p:nvSpPr>
              <p:spPr bwMode="auto">
                <a:xfrm>
                  <a:off x="576" y="2009"/>
                  <a:ext cx="1142" cy="469"/>
                </a:xfrm>
                <a:prstGeom prst="rect">
                  <a:avLst/>
                </a:prstGeom>
                <a:noFill/>
                <a:ln w="42863" cap="rnd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grpSp>
              <p:nvGrpSpPr>
                <p:cNvPr id="6" name="Group 163"/>
                <p:cNvGrpSpPr>
                  <a:grpSpLocks/>
                </p:cNvGrpSpPr>
                <p:nvPr/>
              </p:nvGrpSpPr>
              <p:grpSpPr bwMode="auto">
                <a:xfrm>
                  <a:off x="1736" y="2195"/>
                  <a:ext cx="566" cy="98"/>
                  <a:chOff x="3628" y="3290"/>
                  <a:chExt cx="566" cy="98"/>
                </a:xfrm>
              </p:grpSpPr>
              <p:sp>
                <p:nvSpPr>
                  <p:cNvPr id="10273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3628" y="3334"/>
                    <a:ext cx="496" cy="1"/>
                  </a:xfrm>
                  <a:prstGeom prst="line">
                    <a:avLst/>
                  </a:prstGeom>
                  <a:noFill/>
                  <a:ln w="1428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>
                      <a:latin typeface="+mn-lt"/>
                    </a:endParaRPr>
                  </a:p>
                </p:txBody>
              </p:sp>
              <p:sp>
                <p:nvSpPr>
                  <p:cNvPr id="10274" name="Freeform 165"/>
                  <p:cNvSpPr>
                    <a:spLocks/>
                  </p:cNvSpPr>
                  <p:nvPr/>
                </p:nvSpPr>
                <p:spPr bwMode="auto">
                  <a:xfrm>
                    <a:off x="4106" y="3290"/>
                    <a:ext cx="88" cy="98"/>
                  </a:xfrm>
                  <a:custGeom>
                    <a:avLst/>
                    <a:gdLst>
                      <a:gd name="T0" fmla="*/ 0 w 88"/>
                      <a:gd name="T1" fmla="*/ 98 h 98"/>
                      <a:gd name="T2" fmla="*/ 88 w 88"/>
                      <a:gd name="T3" fmla="*/ 53 h 98"/>
                      <a:gd name="T4" fmla="*/ 0 w 88"/>
                      <a:gd name="T5" fmla="*/ 0 h 98"/>
                      <a:gd name="T6" fmla="*/ 0 w 88"/>
                      <a:gd name="T7" fmla="*/ 98 h 9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88"/>
                      <a:gd name="T13" fmla="*/ 0 h 98"/>
                      <a:gd name="T14" fmla="*/ 88 w 88"/>
                      <a:gd name="T15" fmla="*/ 98 h 9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88" h="98">
                        <a:moveTo>
                          <a:pt x="0" y="98"/>
                        </a:moveTo>
                        <a:lnTo>
                          <a:pt x="88" y="53"/>
                        </a:lnTo>
                        <a:lnTo>
                          <a:pt x="0" y="0"/>
                        </a:lnTo>
                        <a:lnTo>
                          <a:pt x="0" y="9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>
                      <a:latin typeface="+mn-lt"/>
                    </a:endParaRPr>
                  </a:p>
                </p:txBody>
              </p:sp>
            </p:grpSp>
            <p:grpSp>
              <p:nvGrpSpPr>
                <p:cNvPr id="7" name="Group 166"/>
                <p:cNvGrpSpPr>
                  <a:grpSpLocks/>
                </p:cNvGrpSpPr>
                <p:nvPr/>
              </p:nvGrpSpPr>
              <p:grpSpPr bwMode="auto">
                <a:xfrm>
                  <a:off x="1488" y="2443"/>
                  <a:ext cx="97" cy="336"/>
                  <a:chOff x="3380" y="3538"/>
                  <a:chExt cx="97" cy="336"/>
                </a:xfrm>
              </p:grpSpPr>
              <p:sp>
                <p:nvSpPr>
                  <p:cNvPr id="10271" name="Line 16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4" y="3609"/>
                    <a:ext cx="1" cy="265"/>
                  </a:xfrm>
                  <a:prstGeom prst="line">
                    <a:avLst/>
                  </a:prstGeom>
                  <a:noFill/>
                  <a:ln w="1428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>
                      <a:latin typeface="+mn-lt"/>
                    </a:endParaRPr>
                  </a:p>
                </p:txBody>
              </p:sp>
              <p:sp>
                <p:nvSpPr>
                  <p:cNvPr id="10272" name="Freeform 168"/>
                  <p:cNvSpPr>
                    <a:spLocks/>
                  </p:cNvSpPr>
                  <p:nvPr/>
                </p:nvSpPr>
                <p:spPr bwMode="auto">
                  <a:xfrm>
                    <a:off x="3380" y="3538"/>
                    <a:ext cx="97" cy="97"/>
                  </a:xfrm>
                  <a:custGeom>
                    <a:avLst/>
                    <a:gdLst>
                      <a:gd name="T0" fmla="*/ 97 w 97"/>
                      <a:gd name="T1" fmla="*/ 97 h 97"/>
                      <a:gd name="T2" fmla="*/ 53 w 97"/>
                      <a:gd name="T3" fmla="*/ 0 h 97"/>
                      <a:gd name="T4" fmla="*/ 0 w 97"/>
                      <a:gd name="T5" fmla="*/ 97 h 97"/>
                      <a:gd name="T6" fmla="*/ 97 w 97"/>
                      <a:gd name="T7" fmla="*/ 97 h 9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97"/>
                      <a:gd name="T13" fmla="*/ 0 h 97"/>
                      <a:gd name="T14" fmla="*/ 97 w 97"/>
                      <a:gd name="T15" fmla="*/ 97 h 9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97" h="97">
                        <a:moveTo>
                          <a:pt x="97" y="97"/>
                        </a:moveTo>
                        <a:lnTo>
                          <a:pt x="53" y="0"/>
                        </a:lnTo>
                        <a:lnTo>
                          <a:pt x="0" y="97"/>
                        </a:lnTo>
                        <a:lnTo>
                          <a:pt x="97" y="9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>
                      <a:latin typeface="+mn-lt"/>
                    </a:endParaRPr>
                  </a:p>
                </p:txBody>
              </p:sp>
            </p:grpSp>
            <p:grpSp>
              <p:nvGrpSpPr>
                <p:cNvPr id="8" name="Group 169"/>
                <p:cNvGrpSpPr>
                  <a:grpSpLocks/>
                </p:cNvGrpSpPr>
                <p:nvPr/>
              </p:nvGrpSpPr>
              <p:grpSpPr bwMode="auto">
                <a:xfrm>
                  <a:off x="709" y="1682"/>
                  <a:ext cx="97" cy="319"/>
                  <a:chOff x="2601" y="2777"/>
                  <a:chExt cx="97" cy="319"/>
                </a:xfrm>
              </p:grpSpPr>
              <p:sp>
                <p:nvSpPr>
                  <p:cNvPr id="10269" name="Line 1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45" y="2848"/>
                    <a:ext cx="1" cy="248"/>
                  </a:xfrm>
                  <a:prstGeom prst="line">
                    <a:avLst/>
                  </a:prstGeom>
                  <a:noFill/>
                  <a:ln w="1428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>
                      <a:latin typeface="+mn-lt"/>
                    </a:endParaRPr>
                  </a:p>
                </p:txBody>
              </p:sp>
              <p:sp>
                <p:nvSpPr>
                  <p:cNvPr id="10270" name="Freeform 171"/>
                  <p:cNvSpPr>
                    <a:spLocks/>
                  </p:cNvSpPr>
                  <p:nvPr/>
                </p:nvSpPr>
                <p:spPr bwMode="auto">
                  <a:xfrm>
                    <a:off x="2601" y="2777"/>
                    <a:ext cx="97" cy="97"/>
                  </a:xfrm>
                  <a:custGeom>
                    <a:avLst/>
                    <a:gdLst>
                      <a:gd name="T0" fmla="*/ 97 w 97"/>
                      <a:gd name="T1" fmla="*/ 97 h 97"/>
                      <a:gd name="T2" fmla="*/ 53 w 97"/>
                      <a:gd name="T3" fmla="*/ 0 h 97"/>
                      <a:gd name="T4" fmla="*/ 0 w 97"/>
                      <a:gd name="T5" fmla="*/ 97 h 97"/>
                      <a:gd name="T6" fmla="*/ 97 w 97"/>
                      <a:gd name="T7" fmla="*/ 97 h 9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97"/>
                      <a:gd name="T13" fmla="*/ 0 h 97"/>
                      <a:gd name="T14" fmla="*/ 97 w 97"/>
                      <a:gd name="T15" fmla="*/ 97 h 9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97" h="97">
                        <a:moveTo>
                          <a:pt x="97" y="97"/>
                        </a:moveTo>
                        <a:lnTo>
                          <a:pt x="53" y="0"/>
                        </a:lnTo>
                        <a:lnTo>
                          <a:pt x="0" y="97"/>
                        </a:lnTo>
                        <a:lnTo>
                          <a:pt x="97" y="9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>
                      <a:latin typeface="+mn-lt"/>
                    </a:endParaRPr>
                  </a:p>
                </p:txBody>
              </p:sp>
            </p:grpSp>
          </p:grpSp>
          <p:sp>
            <p:nvSpPr>
              <p:cNvPr id="10256" name="Text Box 172"/>
              <p:cNvSpPr txBox="1">
                <a:spLocks noChangeArrowheads="1"/>
              </p:cNvSpPr>
              <p:nvPr/>
            </p:nvSpPr>
            <p:spPr bwMode="auto">
              <a:xfrm>
                <a:off x="240" y="1728"/>
                <a:ext cx="28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400" b="0">
                    <a:solidFill>
                      <a:srgbClr val="000000"/>
                    </a:solidFill>
                    <a:latin typeface="+mn-lt"/>
                    <a:sym typeface="Symbol" pitchFamily="18" charset="2"/>
                  </a:rPr>
                  <a:t></a:t>
                </a:r>
                <a:r>
                  <a:rPr lang="pt-BR" sz="1400" b="0">
                    <a:solidFill>
                      <a:srgbClr val="000000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0257" name="Text Box 173"/>
              <p:cNvSpPr txBox="1">
                <a:spLocks noChangeArrowheads="1"/>
              </p:cNvSpPr>
              <p:nvPr/>
            </p:nvSpPr>
            <p:spPr bwMode="auto">
              <a:xfrm>
                <a:off x="1824" y="2400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400" b="0">
                    <a:solidFill>
                      <a:srgbClr val="000000"/>
                    </a:solidFill>
                    <a:latin typeface="+mn-lt"/>
                    <a:sym typeface="Symbol" pitchFamily="18" charset="2"/>
                  </a:rPr>
                  <a:t></a:t>
                </a:r>
                <a:r>
                  <a:rPr lang="pt-BR" sz="1400" b="0">
                    <a:solidFill>
                      <a:srgbClr val="000000"/>
                    </a:solidFill>
                    <a:latin typeface="+mn-lt"/>
                  </a:rPr>
                  <a:t>2</a:t>
                </a:r>
              </a:p>
            </p:txBody>
          </p:sp>
        </p:grpSp>
      </p:grpSp>
      <p:sp>
        <p:nvSpPr>
          <p:cNvPr id="542894" name="Text Box 174"/>
          <p:cNvSpPr txBox="1">
            <a:spLocks noChangeArrowheads="1"/>
          </p:cNvSpPr>
          <p:nvPr/>
        </p:nvSpPr>
        <p:spPr bwMode="auto">
          <a:xfrm>
            <a:off x="7620000" y="24384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>
                <a:solidFill>
                  <a:srgbClr val="FF0000"/>
                </a:solidFill>
                <a:latin typeface="+mn-lt"/>
              </a:rPr>
              <a:t>no limite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138238" y="4800600"/>
            <a:ext cx="1857375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800" dirty="0">
                <a:latin typeface="+mn-lt"/>
                <a:sym typeface="Symbol" pitchFamily="18" charset="2"/>
              </a:rPr>
              <a:t>  Q      </a:t>
            </a:r>
            <a:r>
              <a:rPr lang="pt-BR" sz="1800" dirty="0">
                <a:latin typeface="+mn-lt"/>
              </a:rPr>
              <a:t>1     A</a:t>
            </a:r>
          </a:p>
          <a:p>
            <a:pPr algn="l">
              <a:spcBef>
                <a:spcPct val="50000"/>
              </a:spcBef>
            </a:pPr>
            <a:r>
              <a:rPr lang="pt-BR" sz="1800" b="0" dirty="0">
                <a:solidFill>
                  <a:srgbClr val="000000"/>
                </a:solidFill>
                <a:latin typeface="+mn-lt"/>
              </a:rPr>
              <a:t>100     26     4,8 150     18     9,4</a:t>
            </a:r>
            <a:br>
              <a:rPr lang="pt-BR" sz="1800" b="0" dirty="0">
                <a:solidFill>
                  <a:srgbClr val="000000"/>
                </a:solidFill>
                <a:latin typeface="+mn-lt"/>
              </a:rPr>
            </a:br>
            <a:r>
              <a:rPr lang="pt-BR" sz="1800" b="0" dirty="0">
                <a:solidFill>
                  <a:srgbClr val="000000"/>
                </a:solidFill>
                <a:latin typeface="+mn-lt"/>
              </a:rPr>
              <a:t>200     15    17,7</a:t>
            </a:r>
            <a:br>
              <a:rPr lang="pt-BR" sz="1800" b="0" dirty="0">
                <a:solidFill>
                  <a:srgbClr val="000000"/>
                </a:solidFill>
                <a:latin typeface="+mn-lt"/>
              </a:rPr>
            </a:br>
            <a:r>
              <a:rPr lang="pt-BR" sz="1800" b="0" dirty="0">
                <a:solidFill>
                  <a:srgbClr val="000000"/>
                </a:solidFill>
                <a:latin typeface="+mn-lt"/>
              </a:rPr>
              <a:t>250       4    40,2</a:t>
            </a:r>
            <a:br>
              <a:rPr lang="pt-BR" sz="1800" b="0" dirty="0">
                <a:solidFill>
                  <a:srgbClr val="000000"/>
                </a:solidFill>
                <a:latin typeface="+mn-lt"/>
              </a:rPr>
            </a:br>
            <a:r>
              <a:rPr lang="pt-BR" sz="1800" b="0" dirty="0">
                <a:solidFill>
                  <a:srgbClr val="000000"/>
                </a:solidFill>
                <a:latin typeface="+mn-lt"/>
              </a:rPr>
              <a:t>279    0,1    95,4</a:t>
            </a:r>
          </a:p>
        </p:txBody>
      </p:sp>
      <p:sp>
        <p:nvSpPr>
          <p:cNvPr id="542866" name="Rectangle 146"/>
          <p:cNvSpPr>
            <a:spLocks noChangeArrowheads="1"/>
          </p:cNvSpPr>
          <p:nvPr/>
        </p:nvSpPr>
        <p:spPr bwMode="auto">
          <a:xfrm>
            <a:off x="3043238" y="5105400"/>
            <a:ext cx="1600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 b="0">
                <a:solidFill>
                  <a:schemeClr val="tx1"/>
                </a:solidFill>
                <a:latin typeface="+mn-lt"/>
              </a:rPr>
              <a:t>No limite  </a:t>
            </a:r>
            <a:br>
              <a:rPr lang="pt-BR" sz="1800" b="0">
                <a:solidFill>
                  <a:schemeClr val="tx1"/>
                </a:solidFill>
                <a:latin typeface="+mn-lt"/>
              </a:rPr>
            </a:br>
            <a:r>
              <a:rPr lang="pt-BR" sz="18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800" b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800" b="0" baseline="-25000">
                <a:solidFill>
                  <a:schemeClr val="tx1"/>
                </a:solidFill>
                <a:latin typeface="+mn-lt"/>
              </a:rPr>
              <a:t>1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800" b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800" b="0" baseline="-25000">
                <a:solidFill>
                  <a:schemeClr val="tx1"/>
                </a:solidFill>
                <a:latin typeface="+mn-lt"/>
              </a:rPr>
              <a:t>2</a:t>
            </a:r>
            <a:r>
              <a:rPr lang="pt-BR" sz="1800">
                <a:solidFill>
                  <a:schemeClr val="tx1"/>
                </a:solidFill>
                <a:latin typeface="+mn-lt"/>
              </a:rPr>
              <a:t>  </a:t>
            </a:r>
            <a:r>
              <a:rPr lang="pt-BR" sz="1800">
                <a:solidFill>
                  <a:schemeClr val="tx1"/>
                </a:solidFill>
                <a:latin typeface="+mn-lt"/>
                <a:sym typeface="Wingdings" pitchFamily="2" charset="2"/>
              </a:rPr>
              <a:t></a:t>
            </a:r>
            <a:r>
              <a:rPr lang="pt-BR" sz="1800">
                <a:solidFill>
                  <a:schemeClr val="tx1"/>
                </a:solidFill>
                <a:latin typeface="+mn-lt"/>
              </a:rPr>
              <a:t> 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0</a:t>
            </a:r>
          </a:p>
          <a:p>
            <a:r>
              <a:rPr lang="pt-BR" sz="1800" b="0">
                <a:solidFill>
                  <a:schemeClr val="tx1"/>
                </a:solidFill>
                <a:latin typeface="+mn-lt"/>
              </a:rPr>
              <a:t>A </a:t>
            </a:r>
            <a:r>
              <a:rPr lang="pt-BR" sz="1800" b="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r>
              <a:rPr lang="pt-BR" sz="1800" b="0">
                <a:solidFill>
                  <a:schemeClr val="tx1"/>
                </a:solidFill>
                <a:latin typeface="+mn-lt"/>
                <a:sym typeface="Symbol" pitchFamily="18" charset="2"/>
              </a:rPr>
              <a:t></a:t>
            </a:r>
            <a:endParaRPr lang="pt-BR" sz="1800" b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2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2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42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2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97696" grpId="0"/>
      <p:bldOleChart spid="797697" grpId="0"/>
      <p:bldP spid="542825" grpId="0" autoUpdateAnimBg="0"/>
      <p:bldP spid="542826" grpId="0" autoUpdateAnimBg="0"/>
      <p:bldP spid="542865" grpId="0" animBg="1"/>
      <p:bldP spid="542894" grpId="0" autoUpdateAnimBg="0"/>
      <p:bldP spid="8231" grpId="0" autoUpdateAnimBg="0"/>
      <p:bldP spid="54286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90" name="Rectangle 18"/>
          <p:cNvSpPr>
            <a:spLocks noChangeArrowheads="1"/>
          </p:cNvSpPr>
          <p:nvPr/>
        </p:nvSpPr>
        <p:spPr bwMode="auto">
          <a:xfrm>
            <a:off x="1928795" y="4257684"/>
            <a:ext cx="610819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BR" sz="2400" dirty="0">
                <a:latin typeface="+mn-lt"/>
                <a:sym typeface="Symbol" pitchFamily="18" charset="2"/>
              </a:rPr>
              <a:t></a:t>
            </a:r>
            <a:r>
              <a:rPr lang="pt-BR" sz="2400" dirty="0" err="1">
                <a:latin typeface="+mn-lt"/>
              </a:rPr>
              <a:t>T</a:t>
            </a:r>
            <a:r>
              <a:rPr lang="pt-BR" sz="2400" baseline="-25000" dirty="0" err="1">
                <a:latin typeface="+mn-lt"/>
              </a:rPr>
              <a:t>min</a:t>
            </a:r>
            <a:r>
              <a:rPr lang="pt-BR" sz="2400" dirty="0">
                <a:latin typeface="+mn-lt"/>
              </a:rPr>
              <a:t> = 10 </a:t>
            </a:r>
            <a:r>
              <a:rPr lang="pt-BR" sz="2400" baseline="30000" dirty="0" err="1">
                <a:latin typeface="+mn-lt"/>
              </a:rPr>
              <a:t>o</a:t>
            </a:r>
            <a:r>
              <a:rPr lang="pt-BR" sz="2400" dirty="0" err="1">
                <a:latin typeface="+mn-lt"/>
              </a:rPr>
              <a:t>C</a:t>
            </a:r>
            <a:r>
              <a:rPr lang="pt-BR" sz="2400" dirty="0">
                <a:latin typeface="+mn-lt"/>
              </a:rPr>
              <a:t> (heurístico)</a:t>
            </a:r>
          </a:p>
        </p:txBody>
      </p:sp>
      <p:sp>
        <p:nvSpPr>
          <p:cNvPr id="540691" name="Text Box 19"/>
          <p:cNvSpPr txBox="1">
            <a:spLocks noChangeArrowheads="1"/>
          </p:cNvSpPr>
          <p:nvPr/>
        </p:nvSpPr>
        <p:spPr bwMode="auto">
          <a:xfrm>
            <a:off x="1428728" y="1757354"/>
            <a:ext cx="72866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dirty="0" smtClean="0">
                <a:latin typeface="+mn-lt"/>
              </a:rPr>
              <a:t>P</a:t>
            </a:r>
            <a:r>
              <a:rPr lang="pt-BR" sz="2400" b="0" dirty="0" smtClean="0">
                <a:solidFill>
                  <a:schemeClr val="tx1"/>
                </a:solidFill>
                <a:latin typeface="+mn-lt"/>
              </a:rPr>
              <a:t>ara </a:t>
            </a:r>
            <a:r>
              <a:rPr lang="pt-BR" sz="2400" dirty="0" smtClean="0">
                <a:latin typeface="+mn-lt"/>
              </a:rPr>
              <a:t>prevenir</a:t>
            </a:r>
            <a:r>
              <a:rPr lang="pt-BR" sz="24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dirty="0">
                <a:latin typeface="+mn-lt"/>
              </a:rPr>
              <a:t>áreas "excessivamente grandes"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, </a:t>
            </a:r>
            <a:br>
              <a:rPr lang="pt-BR" sz="2400" b="0" dirty="0">
                <a:solidFill>
                  <a:schemeClr val="tx1"/>
                </a:solidFill>
                <a:latin typeface="+mn-lt"/>
              </a:rPr>
            </a:br>
            <a:r>
              <a:rPr lang="pt-BR" sz="2400" b="0" dirty="0">
                <a:solidFill>
                  <a:schemeClr val="tx1"/>
                </a:solidFill>
                <a:latin typeface="+mn-lt"/>
              </a:rPr>
              <a:t>pode-se adotar, para todas as trocas, um valor mínimo para os </a:t>
            </a:r>
            <a:br>
              <a:rPr lang="pt-BR" sz="2400" b="0" dirty="0">
                <a:solidFill>
                  <a:schemeClr val="tx1"/>
                </a:solidFill>
                <a:latin typeface="+mn-lt"/>
              </a:rPr>
            </a:br>
            <a: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T's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: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28662" y="714356"/>
            <a:ext cx="514350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b="1" u="sng" dirty="0" smtClean="0">
                <a:latin typeface="+mn-lt"/>
              </a:rPr>
              <a:t>Restrições </a:t>
            </a:r>
            <a:r>
              <a:rPr lang="pt-BR" sz="2400" b="1" u="sng" dirty="0">
                <a:latin typeface="+mn-lt"/>
              </a:rPr>
              <a:t>no Problema de Síntese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40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0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90" grpId="0" autoUpdateAnimBg="0"/>
      <p:bldP spid="54069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7"/>
          <p:cNvGrpSpPr>
            <a:grpSpLocks/>
          </p:cNvGrpSpPr>
          <p:nvPr/>
        </p:nvGrpSpPr>
        <p:grpSpPr bwMode="auto">
          <a:xfrm>
            <a:off x="2000701" y="2143118"/>
            <a:ext cx="4587135" cy="1477922"/>
            <a:chOff x="2895" y="2352"/>
            <a:chExt cx="2133" cy="481"/>
          </a:xfrm>
        </p:grpSpPr>
        <p:sp>
          <p:nvSpPr>
            <p:cNvPr id="11305" name="Rectangle 108"/>
            <p:cNvSpPr>
              <a:spLocks noChangeArrowheads="1"/>
            </p:cNvSpPr>
            <p:nvPr/>
          </p:nvSpPr>
          <p:spPr bwMode="auto">
            <a:xfrm>
              <a:off x="3459" y="2678"/>
              <a:ext cx="9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/>
              <a:r>
                <a:rPr lang="pt-BR" sz="2400" dirty="0" err="1">
                  <a:solidFill>
                    <a:srgbClr val="000000"/>
                  </a:solidFill>
                  <a:latin typeface="+mn-lt"/>
                </a:rPr>
                <a:t>Q</a:t>
              </a:r>
              <a:r>
                <a:rPr lang="pt-BR" sz="2400" baseline="-25000" dirty="0" err="1">
                  <a:solidFill>
                    <a:srgbClr val="000000"/>
                  </a:solidFill>
                  <a:latin typeface="+mn-lt"/>
                </a:rPr>
                <a:t>Max</a:t>
              </a:r>
              <a:r>
                <a:rPr lang="pt-BR" sz="2400" dirty="0">
                  <a:solidFill>
                    <a:srgbClr val="000000"/>
                  </a:solidFill>
                  <a:latin typeface="+mn-lt"/>
                </a:rPr>
                <a:t> = 210 kW</a:t>
              </a:r>
              <a:endParaRPr lang="pt-BR" sz="24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306" name="Rectangle 109"/>
            <p:cNvSpPr>
              <a:spLocks noChangeArrowheads="1"/>
            </p:cNvSpPr>
            <p:nvPr/>
          </p:nvSpPr>
          <p:spPr bwMode="auto">
            <a:xfrm>
              <a:off x="2895" y="2352"/>
              <a:ext cx="212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just"/>
              <a:r>
                <a:rPr lang="pt-BR" sz="2400" dirty="0">
                  <a:solidFill>
                    <a:srgbClr val="FF0000"/>
                  </a:solidFill>
                  <a:latin typeface="+mn-lt"/>
                </a:rPr>
                <a:t>Oferta = 10 (140 – 110) = 300 </a:t>
              </a:r>
              <a:r>
                <a:rPr lang="pt-BR" sz="2400" dirty="0" err="1">
                  <a:solidFill>
                    <a:srgbClr val="FF0000"/>
                  </a:solidFill>
                  <a:latin typeface="+mn-lt"/>
                </a:rPr>
                <a:t>kw</a:t>
              </a:r>
              <a:endParaRPr lang="pt-BR" sz="24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307" name="Rectangle 110"/>
            <p:cNvSpPr>
              <a:spLocks noChangeArrowheads="1"/>
            </p:cNvSpPr>
            <p:nvPr/>
          </p:nvSpPr>
          <p:spPr bwMode="auto">
            <a:xfrm>
              <a:off x="2895" y="2532"/>
              <a:ext cx="21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/>
              <a:r>
                <a:rPr lang="pt-BR" sz="2400" dirty="0">
                  <a:latin typeface="+mn-lt"/>
                </a:rPr>
                <a:t>Demanda = 7 (130 – 100) = 210 kW</a:t>
              </a:r>
              <a:endParaRPr lang="pt-BR" sz="24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569448" name="Rectangle 104"/>
          <p:cNvSpPr>
            <a:spLocks noChangeArrowheads="1"/>
          </p:cNvSpPr>
          <p:nvPr/>
        </p:nvSpPr>
        <p:spPr bwMode="auto">
          <a:xfrm>
            <a:off x="3988746" y="3643314"/>
            <a:ext cx="11547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pt-BR" sz="2400" b="0" dirty="0">
                <a:latin typeface="+mn-lt"/>
              </a:rPr>
              <a:t>130,0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9449" name="Rectangle 105"/>
          <p:cNvSpPr>
            <a:spLocks noChangeArrowheads="1"/>
          </p:cNvSpPr>
          <p:nvPr/>
        </p:nvSpPr>
        <p:spPr bwMode="auto">
          <a:xfrm>
            <a:off x="6774828" y="5072074"/>
            <a:ext cx="11547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pt-BR" sz="2400" b="0" dirty="0">
                <a:solidFill>
                  <a:srgbClr val="FF0000"/>
                </a:solidFill>
                <a:latin typeface="+mn-lt"/>
              </a:rPr>
              <a:t>119,0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9450" name="Rectangle 106"/>
          <p:cNvSpPr>
            <a:spLocks noChangeArrowheads="1"/>
          </p:cNvSpPr>
          <p:nvPr/>
        </p:nvSpPr>
        <p:spPr bwMode="auto">
          <a:xfrm>
            <a:off x="6429388" y="5786454"/>
            <a:ext cx="1119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pt-BR" sz="2400" b="0" dirty="0">
                <a:solidFill>
                  <a:srgbClr val="000000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 b="0" dirty="0">
                <a:solidFill>
                  <a:srgbClr val="000000"/>
                </a:solidFill>
                <a:latin typeface="+mn-lt"/>
              </a:rPr>
              <a:t>2 = 19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9459" name="Rectangle 115"/>
          <p:cNvSpPr>
            <a:spLocks noChangeArrowheads="1"/>
          </p:cNvSpPr>
          <p:nvPr/>
        </p:nvSpPr>
        <p:spPr bwMode="auto">
          <a:xfrm>
            <a:off x="4929190" y="4572008"/>
            <a:ext cx="7806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pt-BR" sz="2400" b="0" dirty="0">
                <a:solidFill>
                  <a:srgbClr val="000000"/>
                </a:solidFill>
                <a:latin typeface="+mn-lt"/>
              </a:rPr>
              <a:t>210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3" name="Group 140"/>
          <p:cNvGrpSpPr>
            <a:grpSpLocks/>
          </p:cNvGrpSpPr>
          <p:nvPr/>
        </p:nvGrpSpPr>
        <p:grpSpPr bwMode="auto">
          <a:xfrm>
            <a:off x="1785918" y="3786190"/>
            <a:ext cx="6177002" cy="2786082"/>
            <a:chOff x="0" y="1682"/>
            <a:chExt cx="2301" cy="1341"/>
          </a:xfrm>
        </p:grpSpPr>
        <p:grpSp>
          <p:nvGrpSpPr>
            <p:cNvPr id="4" name="Group 124"/>
            <p:cNvGrpSpPr>
              <a:grpSpLocks/>
            </p:cNvGrpSpPr>
            <p:nvPr/>
          </p:nvGrpSpPr>
          <p:grpSpPr bwMode="auto">
            <a:xfrm>
              <a:off x="0" y="2195"/>
              <a:ext cx="566" cy="98"/>
              <a:chOff x="1893" y="3290"/>
              <a:chExt cx="566" cy="98"/>
            </a:xfrm>
          </p:grpSpPr>
          <p:sp>
            <p:nvSpPr>
              <p:cNvPr id="11303" name="Line 125"/>
              <p:cNvSpPr>
                <a:spLocks noChangeShapeType="1"/>
              </p:cNvSpPr>
              <p:nvPr/>
            </p:nvSpPr>
            <p:spPr bwMode="auto">
              <a:xfrm>
                <a:off x="1893" y="3334"/>
                <a:ext cx="496" cy="1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11304" name="Freeform 126"/>
              <p:cNvSpPr>
                <a:spLocks/>
              </p:cNvSpPr>
              <p:nvPr/>
            </p:nvSpPr>
            <p:spPr bwMode="auto">
              <a:xfrm>
                <a:off x="2371" y="3290"/>
                <a:ext cx="88" cy="98"/>
              </a:xfrm>
              <a:custGeom>
                <a:avLst/>
                <a:gdLst>
                  <a:gd name="T0" fmla="*/ 0 w 88"/>
                  <a:gd name="T1" fmla="*/ 98 h 98"/>
                  <a:gd name="T2" fmla="*/ 88 w 88"/>
                  <a:gd name="T3" fmla="*/ 53 h 98"/>
                  <a:gd name="T4" fmla="*/ 0 w 88"/>
                  <a:gd name="T5" fmla="*/ 0 h 98"/>
                  <a:gd name="T6" fmla="*/ 0 w 88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"/>
                  <a:gd name="T13" fmla="*/ 0 h 98"/>
                  <a:gd name="T14" fmla="*/ 88 w 88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" h="98">
                    <a:moveTo>
                      <a:pt x="0" y="98"/>
                    </a:moveTo>
                    <a:lnTo>
                      <a:pt x="88" y="53"/>
                    </a:lnTo>
                    <a:lnTo>
                      <a:pt x="0" y="0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</p:grpSp>
        <p:sp>
          <p:nvSpPr>
            <p:cNvPr id="11282" name="Rectangle 111"/>
            <p:cNvSpPr>
              <a:spLocks noChangeArrowheads="1"/>
            </p:cNvSpPr>
            <p:nvPr/>
          </p:nvSpPr>
          <p:spPr bwMode="auto">
            <a:xfrm>
              <a:off x="795" y="1833"/>
              <a:ext cx="3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400" b="0">
                  <a:latin typeface="+mn-lt"/>
                  <a:sym typeface="Symbol" pitchFamily="18" charset="2"/>
                </a:rPr>
                <a:t></a:t>
              </a:r>
              <a:r>
                <a:rPr lang="pt-BR" sz="2400" b="0">
                  <a:latin typeface="+mn-lt"/>
                </a:rPr>
                <a:t>130</a:t>
              </a:r>
              <a:endParaRPr lang="pt-BR" sz="2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283" name="Rectangle 112"/>
            <p:cNvSpPr>
              <a:spLocks noChangeArrowheads="1"/>
            </p:cNvSpPr>
            <p:nvPr/>
          </p:nvSpPr>
          <p:spPr bwMode="auto">
            <a:xfrm>
              <a:off x="80" y="2018"/>
              <a:ext cx="2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400" b="0">
                  <a:solidFill>
                    <a:srgbClr val="FF0000"/>
                  </a:solidFill>
                  <a:latin typeface="+mn-lt"/>
                </a:rPr>
                <a:t>Q1</a:t>
              </a:r>
              <a:endParaRPr lang="pt-BR" sz="2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284" name="Rectangle 113"/>
            <p:cNvSpPr>
              <a:spLocks noChangeArrowheads="1"/>
            </p:cNvSpPr>
            <p:nvPr/>
          </p:nvSpPr>
          <p:spPr bwMode="auto">
            <a:xfrm>
              <a:off x="1872" y="2064"/>
              <a:ext cx="3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400" b="0">
                  <a:solidFill>
                    <a:srgbClr val="FF0000"/>
                  </a:solidFill>
                  <a:latin typeface="+mn-lt"/>
                  <a:sym typeface="Symbol" pitchFamily="18" charset="2"/>
                </a:rPr>
                <a:t></a:t>
              </a:r>
              <a:r>
                <a:rPr lang="pt-BR" sz="2400" b="0">
                  <a:solidFill>
                    <a:srgbClr val="FF0000"/>
                  </a:solidFill>
                  <a:latin typeface="+mn-lt"/>
                </a:rPr>
                <a:t>110</a:t>
              </a:r>
              <a:endParaRPr lang="pt-BR" sz="2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285" name="Rectangle 114"/>
            <p:cNvSpPr>
              <a:spLocks noChangeArrowheads="1"/>
            </p:cNvSpPr>
            <p:nvPr/>
          </p:nvSpPr>
          <p:spPr bwMode="auto">
            <a:xfrm>
              <a:off x="639" y="2068"/>
              <a:ext cx="8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400" b="0" dirty="0">
                  <a:solidFill>
                    <a:srgbClr val="000000"/>
                  </a:solidFill>
                  <a:latin typeface="+mn-lt"/>
                </a:rPr>
                <a:t>Q (kW) =</a:t>
              </a:r>
              <a:endParaRPr lang="pt-BR" sz="24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286" name="Rectangle 116"/>
            <p:cNvSpPr>
              <a:spLocks noChangeArrowheads="1"/>
            </p:cNvSpPr>
            <p:nvPr/>
          </p:nvSpPr>
          <p:spPr bwMode="auto">
            <a:xfrm>
              <a:off x="79" y="2337"/>
              <a:ext cx="29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400" b="0">
                  <a:solidFill>
                    <a:srgbClr val="FF0000"/>
                  </a:solidFill>
                  <a:latin typeface="+mn-lt"/>
                </a:rPr>
                <a:t>140</a:t>
              </a:r>
              <a:endParaRPr lang="pt-BR" sz="2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287" name="Rectangle 117"/>
            <p:cNvSpPr>
              <a:spLocks noChangeArrowheads="1"/>
            </p:cNvSpPr>
            <p:nvPr/>
          </p:nvSpPr>
          <p:spPr bwMode="auto">
            <a:xfrm>
              <a:off x="639" y="2267"/>
              <a:ext cx="592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400" b="0" dirty="0">
                  <a:solidFill>
                    <a:srgbClr val="000000"/>
                  </a:solidFill>
                  <a:latin typeface="+mn-lt"/>
                </a:rPr>
                <a:t>A (</a:t>
              </a:r>
              <a:r>
                <a:rPr lang="pt-BR" sz="2400" b="0" dirty="0" smtClean="0">
                  <a:solidFill>
                    <a:srgbClr val="000000"/>
                  </a:solidFill>
                  <a:latin typeface="+mn-lt"/>
                </a:rPr>
                <a:t>m</a:t>
              </a:r>
              <a:r>
                <a:rPr lang="pt-BR" sz="2400" b="0" baseline="30000" dirty="0" smtClean="0">
                  <a:solidFill>
                    <a:srgbClr val="000000"/>
                  </a:solidFill>
                  <a:latin typeface="+mn-lt"/>
                </a:rPr>
                <a:t>2</a:t>
              </a:r>
              <a:r>
                <a:rPr lang="pt-BR" sz="2400" b="0" dirty="0" smtClean="0">
                  <a:solidFill>
                    <a:srgbClr val="000000"/>
                  </a:solidFill>
                  <a:latin typeface="+mn-lt"/>
                </a:rPr>
                <a:t>)=20,0</a:t>
              </a:r>
              <a:endParaRPr lang="pt-BR" sz="2400" b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5" name="Group 137"/>
            <p:cNvGrpSpPr>
              <a:grpSpLocks/>
            </p:cNvGrpSpPr>
            <p:nvPr/>
          </p:nvGrpSpPr>
          <p:grpSpPr bwMode="auto">
            <a:xfrm>
              <a:off x="1296" y="2640"/>
              <a:ext cx="291" cy="383"/>
              <a:chOff x="1380" y="2638"/>
              <a:chExt cx="291" cy="383"/>
            </a:xfrm>
          </p:grpSpPr>
          <p:sp>
            <p:nvSpPr>
              <p:cNvPr id="11301" name="Rectangle 121"/>
              <p:cNvSpPr>
                <a:spLocks noChangeArrowheads="1"/>
              </p:cNvSpPr>
              <p:nvPr/>
            </p:nvSpPr>
            <p:spPr bwMode="auto">
              <a:xfrm>
                <a:off x="1404" y="2638"/>
                <a:ext cx="1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400" b="0">
                    <a:latin typeface="+mn-lt"/>
                  </a:rPr>
                  <a:t>F2</a:t>
                </a:r>
                <a:endParaRPr lang="pt-BR" sz="24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1302" name="Rectangle 122"/>
              <p:cNvSpPr>
                <a:spLocks noChangeArrowheads="1"/>
              </p:cNvSpPr>
              <p:nvPr/>
            </p:nvSpPr>
            <p:spPr bwMode="auto">
              <a:xfrm>
                <a:off x="1380" y="2788"/>
                <a:ext cx="29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400" b="0">
                    <a:latin typeface="+mn-lt"/>
                  </a:rPr>
                  <a:t>100</a:t>
                </a:r>
                <a:endParaRPr lang="pt-BR" sz="2400" b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1291" name="Rectangle 123"/>
            <p:cNvSpPr>
              <a:spLocks noChangeArrowheads="1"/>
            </p:cNvSpPr>
            <p:nvPr/>
          </p:nvSpPr>
          <p:spPr bwMode="auto">
            <a:xfrm>
              <a:off x="575" y="2009"/>
              <a:ext cx="1142" cy="469"/>
            </a:xfrm>
            <a:prstGeom prst="rect">
              <a:avLst/>
            </a:prstGeom>
            <a:noFill/>
            <a:ln w="42863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sz="2400">
                <a:latin typeface="+mn-lt"/>
              </a:endParaRPr>
            </a:p>
          </p:txBody>
        </p:sp>
        <p:grpSp>
          <p:nvGrpSpPr>
            <p:cNvPr id="6" name="Group 127"/>
            <p:cNvGrpSpPr>
              <a:grpSpLocks/>
            </p:cNvGrpSpPr>
            <p:nvPr/>
          </p:nvGrpSpPr>
          <p:grpSpPr bwMode="auto">
            <a:xfrm>
              <a:off x="1735" y="2195"/>
              <a:ext cx="566" cy="98"/>
              <a:chOff x="3628" y="3290"/>
              <a:chExt cx="566" cy="98"/>
            </a:xfrm>
          </p:grpSpPr>
          <p:sp>
            <p:nvSpPr>
              <p:cNvPr id="11299" name="Line 128"/>
              <p:cNvSpPr>
                <a:spLocks noChangeShapeType="1"/>
              </p:cNvSpPr>
              <p:nvPr/>
            </p:nvSpPr>
            <p:spPr bwMode="auto">
              <a:xfrm>
                <a:off x="3628" y="3334"/>
                <a:ext cx="496" cy="1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11300" name="Freeform 129"/>
              <p:cNvSpPr>
                <a:spLocks/>
              </p:cNvSpPr>
              <p:nvPr/>
            </p:nvSpPr>
            <p:spPr bwMode="auto">
              <a:xfrm>
                <a:off x="4106" y="3290"/>
                <a:ext cx="88" cy="98"/>
              </a:xfrm>
              <a:custGeom>
                <a:avLst/>
                <a:gdLst>
                  <a:gd name="T0" fmla="*/ 0 w 88"/>
                  <a:gd name="T1" fmla="*/ 98 h 98"/>
                  <a:gd name="T2" fmla="*/ 88 w 88"/>
                  <a:gd name="T3" fmla="*/ 53 h 98"/>
                  <a:gd name="T4" fmla="*/ 0 w 88"/>
                  <a:gd name="T5" fmla="*/ 0 h 98"/>
                  <a:gd name="T6" fmla="*/ 0 w 88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"/>
                  <a:gd name="T13" fmla="*/ 0 h 98"/>
                  <a:gd name="T14" fmla="*/ 88 w 88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" h="98">
                    <a:moveTo>
                      <a:pt x="0" y="98"/>
                    </a:moveTo>
                    <a:lnTo>
                      <a:pt x="88" y="53"/>
                    </a:lnTo>
                    <a:lnTo>
                      <a:pt x="0" y="0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</p:grpSp>
        <p:grpSp>
          <p:nvGrpSpPr>
            <p:cNvPr id="7" name="Group 130"/>
            <p:cNvGrpSpPr>
              <a:grpSpLocks/>
            </p:cNvGrpSpPr>
            <p:nvPr/>
          </p:nvGrpSpPr>
          <p:grpSpPr bwMode="auto">
            <a:xfrm>
              <a:off x="1487" y="2443"/>
              <a:ext cx="97" cy="336"/>
              <a:chOff x="3380" y="3538"/>
              <a:chExt cx="97" cy="336"/>
            </a:xfrm>
          </p:grpSpPr>
          <p:sp>
            <p:nvSpPr>
              <p:cNvPr id="11297" name="Line 131"/>
              <p:cNvSpPr>
                <a:spLocks noChangeShapeType="1"/>
              </p:cNvSpPr>
              <p:nvPr/>
            </p:nvSpPr>
            <p:spPr bwMode="auto">
              <a:xfrm flipV="1">
                <a:off x="3424" y="3609"/>
                <a:ext cx="1" cy="265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11298" name="Freeform 132"/>
              <p:cNvSpPr>
                <a:spLocks/>
              </p:cNvSpPr>
              <p:nvPr/>
            </p:nvSpPr>
            <p:spPr bwMode="auto">
              <a:xfrm>
                <a:off x="3380" y="3538"/>
                <a:ext cx="97" cy="97"/>
              </a:xfrm>
              <a:custGeom>
                <a:avLst/>
                <a:gdLst>
                  <a:gd name="T0" fmla="*/ 97 w 97"/>
                  <a:gd name="T1" fmla="*/ 97 h 97"/>
                  <a:gd name="T2" fmla="*/ 53 w 97"/>
                  <a:gd name="T3" fmla="*/ 0 h 97"/>
                  <a:gd name="T4" fmla="*/ 0 w 97"/>
                  <a:gd name="T5" fmla="*/ 97 h 97"/>
                  <a:gd name="T6" fmla="*/ 97 w 97"/>
                  <a:gd name="T7" fmla="*/ 97 h 9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7"/>
                  <a:gd name="T13" fmla="*/ 0 h 97"/>
                  <a:gd name="T14" fmla="*/ 97 w 97"/>
                  <a:gd name="T15" fmla="*/ 97 h 9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7" h="97">
                    <a:moveTo>
                      <a:pt x="97" y="97"/>
                    </a:moveTo>
                    <a:lnTo>
                      <a:pt x="53" y="0"/>
                    </a:lnTo>
                    <a:lnTo>
                      <a:pt x="0" y="97"/>
                    </a:lnTo>
                    <a:lnTo>
                      <a:pt x="97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</p:grpSp>
        <p:grpSp>
          <p:nvGrpSpPr>
            <p:cNvPr id="8" name="Group 133"/>
            <p:cNvGrpSpPr>
              <a:grpSpLocks/>
            </p:cNvGrpSpPr>
            <p:nvPr/>
          </p:nvGrpSpPr>
          <p:grpSpPr bwMode="auto">
            <a:xfrm>
              <a:off x="708" y="1682"/>
              <a:ext cx="97" cy="319"/>
              <a:chOff x="2601" y="2777"/>
              <a:chExt cx="97" cy="319"/>
            </a:xfrm>
          </p:grpSpPr>
          <p:sp>
            <p:nvSpPr>
              <p:cNvPr id="11295" name="Line 134"/>
              <p:cNvSpPr>
                <a:spLocks noChangeShapeType="1"/>
              </p:cNvSpPr>
              <p:nvPr/>
            </p:nvSpPr>
            <p:spPr bwMode="auto">
              <a:xfrm flipV="1">
                <a:off x="2645" y="2848"/>
                <a:ext cx="1" cy="248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11296" name="Freeform 135"/>
              <p:cNvSpPr>
                <a:spLocks/>
              </p:cNvSpPr>
              <p:nvPr/>
            </p:nvSpPr>
            <p:spPr bwMode="auto">
              <a:xfrm>
                <a:off x="2601" y="2777"/>
                <a:ext cx="97" cy="97"/>
              </a:xfrm>
              <a:custGeom>
                <a:avLst/>
                <a:gdLst>
                  <a:gd name="T0" fmla="*/ 97 w 97"/>
                  <a:gd name="T1" fmla="*/ 97 h 97"/>
                  <a:gd name="T2" fmla="*/ 53 w 97"/>
                  <a:gd name="T3" fmla="*/ 0 h 97"/>
                  <a:gd name="T4" fmla="*/ 0 w 97"/>
                  <a:gd name="T5" fmla="*/ 97 h 97"/>
                  <a:gd name="T6" fmla="*/ 97 w 97"/>
                  <a:gd name="T7" fmla="*/ 97 h 9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7"/>
                  <a:gd name="T13" fmla="*/ 0 h 97"/>
                  <a:gd name="T14" fmla="*/ 97 w 97"/>
                  <a:gd name="T15" fmla="*/ 97 h 9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7" h="97">
                    <a:moveTo>
                      <a:pt x="97" y="97"/>
                    </a:moveTo>
                    <a:lnTo>
                      <a:pt x="53" y="0"/>
                    </a:lnTo>
                    <a:lnTo>
                      <a:pt x="0" y="97"/>
                    </a:lnTo>
                    <a:lnTo>
                      <a:pt x="97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</p:grpSp>
      </p:grpSp>
      <p:sp>
        <p:nvSpPr>
          <p:cNvPr id="569480" name="Text Box 136"/>
          <p:cNvSpPr txBox="1">
            <a:spLocks noChangeArrowheads="1"/>
          </p:cNvSpPr>
          <p:nvPr/>
        </p:nvSpPr>
        <p:spPr bwMode="auto">
          <a:xfrm>
            <a:off x="2071670" y="3786190"/>
            <a:ext cx="1417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rgbClr val="000000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 b="0" dirty="0">
                <a:solidFill>
                  <a:srgbClr val="000000"/>
                </a:solidFill>
                <a:latin typeface="+mn-lt"/>
              </a:rPr>
              <a:t>1 = 10</a:t>
            </a:r>
          </a:p>
        </p:txBody>
      </p:sp>
      <p:sp>
        <p:nvSpPr>
          <p:cNvPr id="44" name="CaixaDeTexto 43"/>
          <p:cNvSpPr txBox="1">
            <a:spLocks noChangeArrowheads="1"/>
          </p:cNvSpPr>
          <p:nvPr/>
        </p:nvSpPr>
        <p:spPr bwMode="auto">
          <a:xfrm>
            <a:off x="2000232" y="1324261"/>
            <a:ext cx="3857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>
                <a:latin typeface="+mn-lt"/>
              </a:rPr>
              <a:t>Adotando </a:t>
            </a:r>
            <a:r>
              <a:rPr lang="pt-BR" sz="2400" dirty="0">
                <a:latin typeface="+mn-lt"/>
                <a:sym typeface="Symbol" pitchFamily="18" charset="2"/>
              </a:rPr>
              <a:t></a:t>
            </a:r>
            <a:r>
              <a:rPr lang="pt-BR" sz="2400" dirty="0" err="1">
                <a:latin typeface="+mn-lt"/>
              </a:rPr>
              <a:t>T</a:t>
            </a:r>
            <a:r>
              <a:rPr lang="pt-BR" sz="2400" baseline="-25000" dirty="0" err="1">
                <a:latin typeface="+mn-lt"/>
              </a:rPr>
              <a:t>min</a:t>
            </a:r>
            <a:r>
              <a:rPr lang="pt-BR" sz="2400" dirty="0">
                <a:latin typeface="+mn-lt"/>
              </a:rPr>
              <a:t> = 10 </a:t>
            </a:r>
            <a:r>
              <a:rPr lang="pt-BR" sz="2400" baseline="30000" dirty="0" err="1">
                <a:latin typeface="+mn-lt"/>
              </a:rPr>
              <a:t>o</a:t>
            </a:r>
            <a:r>
              <a:rPr lang="pt-BR" sz="2400" dirty="0" err="1">
                <a:latin typeface="+mn-lt"/>
              </a:rPr>
              <a:t>C</a:t>
            </a:r>
            <a:r>
              <a:rPr lang="pt-BR" sz="2400" dirty="0">
                <a:latin typeface="+mn-lt"/>
              </a:rPr>
              <a:t> </a:t>
            </a: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928662" y="714356"/>
            <a:ext cx="514350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b="1" u="sng" dirty="0" smtClean="0">
                <a:latin typeface="+mn-lt"/>
              </a:rPr>
              <a:t>Restrições </a:t>
            </a:r>
            <a:r>
              <a:rPr lang="pt-BR" sz="2400" b="1" u="sng" dirty="0">
                <a:latin typeface="+mn-lt"/>
              </a:rPr>
              <a:t>no Problema de Síntese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9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9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9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9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448" grpId="0" autoUpdateAnimBg="0"/>
      <p:bldP spid="569449" grpId="0" autoUpdateAnimBg="0"/>
      <p:bldP spid="569450" grpId="0" autoUpdateAnimBg="0"/>
      <p:bldP spid="569459" grpId="0" autoUpdateAnimBg="0"/>
      <p:bldP spid="569480" grpId="0" autoUpdateAnimBg="0"/>
      <p:bldP spid="4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aixaDeTexto 1"/>
          <p:cNvSpPr txBox="1">
            <a:spLocks noChangeArrowheads="1"/>
          </p:cNvSpPr>
          <p:nvPr/>
        </p:nvSpPr>
        <p:spPr bwMode="auto">
          <a:xfrm>
            <a:off x="1142976" y="1455020"/>
            <a:ext cx="778671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>
                <a:latin typeface="+mn-lt"/>
              </a:rPr>
              <a:t>EM RESUMO...</a:t>
            </a:r>
          </a:p>
        </p:txBody>
      </p:sp>
      <p:grpSp>
        <p:nvGrpSpPr>
          <p:cNvPr id="2" name="Grupo 6"/>
          <p:cNvGrpSpPr>
            <a:grpSpLocks/>
          </p:cNvGrpSpPr>
          <p:nvPr/>
        </p:nvGrpSpPr>
        <p:grpSpPr bwMode="auto">
          <a:xfrm>
            <a:off x="1142976" y="2526583"/>
            <a:ext cx="7786710" cy="4045689"/>
            <a:chOff x="0" y="1071546"/>
            <a:chExt cx="9144000" cy="4045712"/>
          </a:xfrm>
        </p:grpSpPr>
        <p:sp>
          <p:nvSpPr>
            <p:cNvPr id="83972" name="CaixaDeTexto 2"/>
            <p:cNvSpPr txBox="1">
              <a:spLocks noChangeArrowheads="1"/>
            </p:cNvSpPr>
            <p:nvPr/>
          </p:nvSpPr>
          <p:spPr bwMode="auto">
            <a:xfrm>
              <a:off x="0" y="1071546"/>
              <a:ext cx="9144000" cy="457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sz="2400">
                  <a:solidFill>
                    <a:schemeClr val="tx1"/>
                  </a:solidFill>
                  <a:latin typeface="+mn-lt"/>
                </a:rPr>
                <a:t>RESTRIÇÕES</a:t>
              </a:r>
            </a:p>
          </p:txBody>
        </p:sp>
        <p:sp>
          <p:nvSpPr>
            <p:cNvPr id="83973" name="Text Box 15"/>
            <p:cNvSpPr txBox="1">
              <a:spLocks noChangeArrowheads="1"/>
            </p:cNvSpPr>
            <p:nvPr/>
          </p:nvSpPr>
          <p:spPr bwMode="auto">
            <a:xfrm>
              <a:off x="0" y="2000240"/>
              <a:ext cx="9144000" cy="461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tx1"/>
                  </a:solidFill>
                  <a:latin typeface="+mn-lt"/>
                </a:rPr>
                <a:t>(a)</a:t>
              </a:r>
              <a:r>
                <a:rPr lang="pt-BR" sz="2400" b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2400">
                  <a:solidFill>
                    <a:schemeClr val="tx1"/>
                  </a:solidFill>
                  <a:latin typeface="+mn-lt"/>
                </a:rPr>
                <a:t>Quanto à seleção dos pares de correntes</a:t>
              </a:r>
            </a:p>
          </p:txBody>
        </p:sp>
        <p:sp>
          <p:nvSpPr>
            <p:cNvPr id="83974" name="Text Box 3"/>
            <p:cNvSpPr txBox="1">
              <a:spLocks noChangeArrowheads="1"/>
            </p:cNvSpPr>
            <p:nvPr/>
          </p:nvSpPr>
          <p:spPr bwMode="auto">
            <a:xfrm>
              <a:off x="0" y="3071810"/>
              <a:ext cx="9144000" cy="4616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pt-BR" sz="2400">
                  <a:solidFill>
                    <a:schemeClr val="tx1"/>
                  </a:solidFill>
                  <a:latin typeface="+mn-lt"/>
                </a:rPr>
                <a:t>(b)</a:t>
              </a:r>
              <a:r>
                <a:rPr lang="pt-BR" sz="2400" b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2400">
                  <a:solidFill>
                    <a:schemeClr val="tx1"/>
                  </a:solidFill>
                  <a:latin typeface="+mn-lt"/>
                </a:rPr>
                <a:t>Quanto à carga térmica de cada trocador</a:t>
              </a:r>
            </a:p>
          </p:txBody>
        </p:sp>
        <p:sp>
          <p:nvSpPr>
            <p:cNvPr id="83975" name="Text Box 1028"/>
            <p:cNvSpPr txBox="1">
              <a:spLocks noChangeArrowheads="1"/>
            </p:cNvSpPr>
            <p:nvPr/>
          </p:nvSpPr>
          <p:spPr bwMode="auto">
            <a:xfrm>
              <a:off x="0" y="4286256"/>
              <a:ext cx="9144000" cy="83100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pt-BR" sz="2400">
                  <a:solidFill>
                    <a:schemeClr val="tx1"/>
                  </a:solidFill>
                  <a:latin typeface="+mn-lt"/>
                </a:rPr>
                <a:t>(c) Quanto à diferença de temperatura nas extremidades dos       </a:t>
              </a:r>
              <a:br>
                <a:rPr lang="pt-BR" sz="2400">
                  <a:solidFill>
                    <a:schemeClr val="tx1"/>
                  </a:solidFill>
                  <a:latin typeface="+mn-lt"/>
                </a:rPr>
              </a:br>
              <a:r>
                <a:rPr lang="pt-BR" sz="2400">
                  <a:solidFill>
                    <a:schemeClr val="tx1"/>
                  </a:solidFill>
                  <a:latin typeface="+mn-lt"/>
                </a:rPr>
                <a:t>     trocadores (</a:t>
              </a:r>
              <a:r>
                <a:rPr lang="pt-BR" sz="2400">
                  <a:solidFill>
                    <a:schemeClr val="tx1"/>
                  </a:solidFill>
                  <a:latin typeface="+mn-lt"/>
                  <a:sym typeface="Symbol" pitchFamily="18" charset="2"/>
                </a:rPr>
                <a:t></a:t>
              </a:r>
              <a:r>
                <a:rPr lang="pt-BR" sz="2400">
                  <a:solidFill>
                    <a:schemeClr val="tx1"/>
                  </a:solidFill>
                  <a:latin typeface="+mn-lt"/>
                </a:rPr>
                <a:t>T de</a:t>
              </a:r>
              <a:r>
                <a:rPr lang="pt-BR" sz="2400" b="0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2400">
                  <a:solidFill>
                    <a:schemeClr val="tx1"/>
                  </a:solidFill>
                  <a:latin typeface="+mn-lt"/>
                </a:rPr>
                <a:t>“approach”)</a:t>
              </a:r>
            </a:p>
          </p:txBody>
        </p:sp>
      </p:grp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28662" y="714356"/>
            <a:ext cx="514350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b="1" u="sng" dirty="0" smtClean="0">
                <a:latin typeface="+mn-lt"/>
              </a:rPr>
              <a:t>Restrições </a:t>
            </a:r>
            <a:r>
              <a:rPr lang="pt-BR" sz="2400" b="1" u="sng" dirty="0">
                <a:latin typeface="+mn-lt"/>
              </a:rPr>
              <a:t>no Problema de Síntese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32770" y="109815"/>
            <a:ext cx="59825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O </a:t>
            </a:r>
            <a:r>
              <a:rPr lang="pt-BR" sz="2400" b="1" u="sng" dirty="0">
                <a:latin typeface="+mn-lt"/>
              </a:rPr>
              <a:t>PROBLEMA DE SÍNTESE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24" name="Text Box 1032"/>
          <p:cNvSpPr txBox="1">
            <a:spLocks noChangeArrowheads="1"/>
          </p:cNvSpPr>
          <p:nvPr/>
        </p:nvSpPr>
        <p:spPr bwMode="auto">
          <a:xfrm>
            <a:off x="1071570" y="1500174"/>
            <a:ext cx="80010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Para todo Sistema de Correntes existe</a:t>
            </a:r>
            <a:br>
              <a:rPr lang="pt-BR" sz="22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</a:br>
            <a:r>
              <a:rPr lang="pt-BR" sz="22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uma </a:t>
            </a:r>
            <a:r>
              <a:rPr lang="pt-BR" sz="2200" dirty="0">
                <a:latin typeface="+mn-lt"/>
                <a:ea typeface="Calibri" pitchFamily="34" charset="0"/>
                <a:cs typeface="Calibri" pitchFamily="34" charset="0"/>
              </a:rPr>
              <a:t>Demanda Máxima</a:t>
            </a:r>
            <a:r>
              <a:rPr lang="pt-BR" sz="22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 e uma </a:t>
            </a:r>
            <a:r>
              <a:rPr lang="pt-BR" sz="2200" dirty="0">
                <a:latin typeface="+mn-lt"/>
                <a:ea typeface="Calibri" pitchFamily="34" charset="0"/>
                <a:cs typeface="Calibri" pitchFamily="34" charset="0"/>
              </a:rPr>
              <a:t>Demanda Mínima</a:t>
            </a:r>
            <a:r>
              <a:rPr lang="pt-BR" sz="22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 de utilidades.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495625" name="Text Box 1033"/>
          <p:cNvSpPr txBox="1">
            <a:spLocks noChangeArrowheads="1"/>
          </p:cNvSpPr>
          <p:nvPr/>
        </p:nvSpPr>
        <p:spPr bwMode="auto">
          <a:xfrm>
            <a:off x="1071570" y="2566974"/>
            <a:ext cx="80010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200" b="0">
                <a:solidFill>
                  <a:schemeClr val="tx1"/>
                </a:solidFill>
                <a:latin typeface="+mn-lt"/>
                <a:cs typeface="Arial" pitchFamily="34" charset="0"/>
              </a:rPr>
              <a:t>A </a:t>
            </a:r>
            <a:r>
              <a:rPr lang="pt-BR" sz="2200">
                <a:latin typeface="+mn-lt"/>
                <a:cs typeface="Arial" pitchFamily="34" charset="0"/>
              </a:rPr>
              <a:t>Demanda Máxima</a:t>
            </a:r>
            <a:r>
              <a:rPr lang="pt-BR" sz="2200" b="0">
                <a:solidFill>
                  <a:schemeClr val="tx1"/>
                </a:solidFill>
                <a:latin typeface="+mn-lt"/>
                <a:cs typeface="Arial" pitchFamily="34" charset="0"/>
              </a:rPr>
              <a:t> corresponde à </a:t>
            </a:r>
            <a:r>
              <a:rPr lang="pt-BR" sz="2200">
                <a:latin typeface="+mn-lt"/>
                <a:cs typeface="Arial" pitchFamily="34" charset="0"/>
              </a:rPr>
              <a:t>ausência total de integração</a:t>
            </a:r>
            <a:r>
              <a:rPr lang="pt-BR" sz="2200" b="0">
                <a:solidFill>
                  <a:schemeClr val="tx1"/>
                </a:solidFill>
                <a:latin typeface="+mn-lt"/>
                <a:cs typeface="Arial" pitchFamily="34" charset="0"/>
              </a:rPr>
              <a:t> das correntes, que são levadas às suas Td’s apenas através de utilidades.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071570" y="4529990"/>
            <a:ext cx="80010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200" b="0">
                <a:solidFill>
                  <a:schemeClr val="tx1"/>
                </a:solidFill>
                <a:latin typeface="+mn-lt"/>
              </a:rPr>
              <a:t>Esses limites dependem apenas das características das correntes (WCp, To, Td) e não da forma como trocam calor (rede).</a:t>
            </a:r>
          </a:p>
        </p:txBody>
      </p:sp>
      <p:sp>
        <p:nvSpPr>
          <p:cNvPr id="355334" name="Text Box 6"/>
          <p:cNvSpPr txBox="1">
            <a:spLocks noChangeArrowheads="1"/>
          </p:cNvSpPr>
          <p:nvPr/>
        </p:nvSpPr>
        <p:spPr bwMode="auto">
          <a:xfrm>
            <a:off x="1071570" y="3548486"/>
            <a:ext cx="80010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200" b="0">
                <a:solidFill>
                  <a:schemeClr val="tx1"/>
                </a:solidFill>
                <a:latin typeface="+mn-lt"/>
                <a:cs typeface="Arial" pitchFamily="34" charset="0"/>
              </a:rPr>
              <a:t>A </a:t>
            </a:r>
            <a:r>
              <a:rPr lang="pt-BR" sz="2200">
                <a:latin typeface="+mn-lt"/>
                <a:cs typeface="Arial" pitchFamily="34" charset="0"/>
              </a:rPr>
              <a:t>Demanda Mínima</a:t>
            </a:r>
            <a:r>
              <a:rPr lang="pt-BR" sz="2200" b="0">
                <a:solidFill>
                  <a:schemeClr val="tx1"/>
                </a:solidFill>
                <a:latin typeface="+mn-lt"/>
                <a:cs typeface="Arial" pitchFamily="34" charset="0"/>
              </a:rPr>
              <a:t> decorre da </a:t>
            </a:r>
            <a:r>
              <a:rPr lang="pt-BR" sz="2200">
                <a:latin typeface="+mn-lt"/>
                <a:cs typeface="Arial" pitchFamily="34" charset="0"/>
              </a:rPr>
              <a:t>integração máxima</a:t>
            </a:r>
            <a:r>
              <a:rPr lang="pt-BR" sz="2200" b="0">
                <a:solidFill>
                  <a:schemeClr val="tx1"/>
                </a:solidFill>
                <a:latin typeface="+mn-lt"/>
                <a:cs typeface="Arial" pitchFamily="34" charset="0"/>
              </a:rPr>
              <a:t> das correntes usando as utilidades apenas como complemento. </a:t>
            </a:r>
            <a:endParaRPr lang="pt-BR" sz="22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1071570" y="5532373"/>
            <a:ext cx="800102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200" b="0" dirty="0">
                <a:solidFill>
                  <a:schemeClr val="tx1"/>
                </a:solidFill>
                <a:latin typeface="+mn-lt"/>
              </a:rPr>
              <a:t>Logo, eles </a:t>
            </a:r>
            <a:r>
              <a:rPr lang="pt-BR" sz="2200" dirty="0">
                <a:latin typeface="+mn-lt"/>
              </a:rPr>
              <a:t>podem ser calculados antes de se gerar qualquer rede.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42976" y="181253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4" grpId="0" autoUpdateAnimBg="0"/>
      <p:bldP spid="495625" grpId="0" autoUpdateAnimBg="0"/>
      <p:bldP spid="5" grpId="0"/>
      <p:bldP spid="355334" grpId="0" autoUpdateAnimBg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1142976" y="1514301"/>
            <a:ext cx="8001024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1" dirty="0">
                <a:latin typeface="+mn-lt"/>
              </a:rPr>
              <a:t>DEMANDA MÁXIMA</a:t>
            </a:r>
            <a:r>
              <a:rPr lang="pt-BR" sz="2400" dirty="0">
                <a:latin typeface="+mn-lt"/>
              </a:rPr>
              <a:t/>
            </a:r>
            <a:br>
              <a:rPr lang="pt-BR" sz="2400" dirty="0">
                <a:latin typeface="+mn-lt"/>
              </a:rPr>
            </a:br>
            <a:r>
              <a:rPr lang="pt-BR" sz="2400" dirty="0">
                <a:latin typeface="+mn-lt"/>
              </a:rPr>
              <a:t>Consumo (kg/h) e Custo ($/a) máximos</a:t>
            </a:r>
            <a:endParaRPr lang="pt-BR" sz="2400" dirty="0">
              <a:solidFill>
                <a:srgbClr val="3333CC"/>
              </a:solidFill>
              <a:latin typeface="+mn-lt"/>
            </a:endParaRPr>
          </a:p>
        </p:txBody>
      </p:sp>
      <p:sp>
        <p:nvSpPr>
          <p:cNvPr id="495625" name="Text Box 1033"/>
          <p:cNvSpPr txBox="1">
            <a:spLocks noChangeArrowheads="1"/>
          </p:cNvSpPr>
          <p:nvPr/>
        </p:nvSpPr>
        <p:spPr bwMode="auto">
          <a:xfrm>
            <a:off x="1071538" y="3014489"/>
            <a:ext cx="80010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  <a:cs typeface="Arial" pitchFamily="34" charset="0"/>
              </a:rPr>
              <a:t>A </a:t>
            </a:r>
            <a:r>
              <a:rPr lang="pt-BR" sz="2400" dirty="0">
                <a:latin typeface="+mn-lt"/>
                <a:cs typeface="Arial" pitchFamily="34" charset="0"/>
              </a:rPr>
              <a:t>Demanda Máxima</a:t>
            </a:r>
            <a:r>
              <a:rPr lang="pt-BR" sz="2400" b="0" dirty="0">
                <a:solidFill>
                  <a:schemeClr val="tx1"/>
                </a:solidFill>
                <a:latin typeface="+mn-lt"/>
                <a:cs typeface="Arial" pitchFamily="34" charset="0"/>
              </a:rPr>
              <a:t> corresponde à </a:t>
            </a:r>
            <a:r>
              <a:rPr lang="pt-BR" sz="2400" dirty="0">
                <a:latin typeface="+mn-lt"/>
                <a:cs typeface="Arial" pitchFamily="34" charset="0"/>
              </a:rPr>
              <a:t>ausência total de integração</a:t>
            </a:r>
            <a:r>
              <a:rPr lang="pt-BR" sz="2400" b="0" dirty="0">
                <a:solidFill>
                  <a:schemeClr val="tx1"/>
                </a:solidFill>
                <a:latin typeface="+mn-lt"/>
                <a:cs typeface="Arial" pitchFamily="34" charset="0"/>
              </a:rPr>
              <a:t> das correntes, que são levadas às suas </a:t>
            </a:r>
            <a:r>
              <a:rPr lang="pt-BR" sz="2400" b="0" dirty="0" err="1">
                <a:solidFill>
                  <a:schemeClr val="tx1"/>
                </a:solidFill>
                <a:latin typeface="+mn-lt"/>
                <a:cs typeface="Arial" pitchFamily="34" charset="0"/>
              </a:rPr>
              <a:t>Td’s</a:t>
            </a:r>
            <a:r>
              <a:rPr lang="pt-BR" sz="2400" b="0" dirty="0">
                <a:solidFill>
                  <a:schemeClr val="tx1"/>
                </a:solidFill>
                <a:latin typeface="+mn-lt"/>
                <a:cs typeface="Arial" pitchFamily="34" charset="0"/>
              </a:rPr>
              <a:t> apenas através de utilidades.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971600" y="908720"/>
            <a:ext cx="341987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latin typeface="+mn-lt"/>
              </a:rPr>
              <a:t>No problema ilustrativo</a:t>
            </a:r>
            <a:endParaRPr lang="pt-BR" sz="2400" dirty="0">
              <a:solidFill>
                <a:srgbClr val="3333CC"/>
              </a:solidFill>
              <a:latin typeface="+mn-lt"/>
            </a:endParaRPr>
          </a:p>
        </p:txBody>
      </p:sp>
      <p:sp>
        <p:nvSpPr>
          <p:cNvPr id="598020" name="Text Box 4"/>
          <p:cNvSpPr txBox="1">
            <a:spLocks noChangeArrowheads="1"/>
          </p:cNvSpPr>
          <p:nvPr/>
        </p:nvSpPr>
        <p:spPr bwMode="auto">
          <a:xfrm>
            <a:off x="1043608" y="1325086"/>
            <a:ext cx="5190728" cy="181588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1600" dirty="0" smtClean="0">
                <a:solidFill>
                  <a:schemeClr val="tx1"/>
                </a:solidFill>
                <a:latin typeface="+mn-lt"/>
              </a:rPr>
              <a:t>Corrente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sz="1600" dirty="0" err="1" smtClean="0">
                <a:solidFill>
                  <a:schemeClr val="tx1"/>
                </a:solidFill>
                <a:latin typeface="+mn-lt"/>
              </a:rPr>
              <a:t>WC</a:t>
            </a:r>
            <a:r>
              <a:rPr lang="pt-BR" sz="1600" baseline="-25000" dirty="0" err="1" smtClean="0">
                <a:solidFill>
                  <a:schemeClr val="tx1"/>
                </a:solidFill>
                <a:latin typeface="+mn-lt"/>
              </a:rPr>
              <a:t>p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	T</a:t>
            </a:r>
            <a:r>
              <a:rPr lang="pt-BR" sz="1600" baseline="-25000" dirty="0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1600" dirty="0" err="1" smtClean="0">
                <a:solidFill>
                  <a:schemeClr val="tx1"/>
                </a:solidFill>
                <a:latin typeface="+mn-lt"/>
              </a:rPr>
              <a:t>T</a:t>
            </a:r>
            <a:r>
              <a:rPr lang="pt-BR" sz="1600" baseline="-25000" dirty="0" err="1" smtClean="0">
                <a:solidFill>
                  <a:schemeClr val="tx1"/>
                </a:solidFill>
                <a:latin typeface="+mn-lt"/>
              </a:rPr>
              <a:t>d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160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/</a:t>
            </a:r>
            <a:r>
              <a:rPr lang="pt-BR" sz="1600" dirty="0">
                <a:latin typeface="+mn-lt"/>
              </a:rPr>
              <a:t>Demanda</a:t>
            </a:r>
          </a:p>
          <a:p>
            <a:pPr algn="l"/>
            <a:r>
              <a:rPr lang="pt-BR" sz="1600" dirty="0">
                <a:latin typeface="+mn-lt"/>
              </a:rPr>
              <a:t> </a:t>
            </a:r>
            <a:r>
              <a:rPr lang="pt-BR" sz="1600" dirty="0" smtClean="0">
                <a:latin typeface="+mn-lt"/>
              </a:rPr>
              <a:t>    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         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kW/ </a:t>
            </a:r>
            <a:r>
              <a:rPr lang="pt-BR" sz="1600" baseline="30000" dirty="0" err="1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1600" dirty="0" err="1" smtClean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     </a:t>
            </a:r>
            <a:r>
              <a:rPr lang="pt-BR" sz="1600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sz="16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       </a:t>
            </a:r>
            <a:r>
              <a:rPr lang="pt-BR" sz="1600" baseline="30000" dirty="0" err="1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1600" dirty="0" err="1" smtClean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              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kW</a:t>
            </a:r>
            <a:endParaRPr lang="pt-BR" sz="1600" b="0" dirty="0">
              <a:solidFill>
                <a:schemeClr val="tx1"/>
              </a:solidFill>
              <a:latin typeface="+mn-lt"/>
            </a:endParaRPr>
          </a:p>
          <a:p>
            <a:pPr algn="l"/>
            <a:endParaRPr lang="pt-BR" sz="1600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1600" b="0" dirty="0">
                <a:solidFill>
                  <a:srgbClr val="3333CC"/>
                </a:solidFill>
                <a:latin typeface="+mn-lt"/>
              </a:rPr>
              <a:t>   </a:t>
            </a:r>
            <a:r>
              <a:rPr lang="pt-BR" sz="1600" b="0" dirty="0" smtClean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600" b="0" dirty="0">
                <a:latin typeface="+mn-lt"/>
              </a:rPr>
              <a:t>F</a:t>
            </a:r>
            <a:r>
              <a:rPr lang="pt-BR" sz="1600" b="0" baseline="-25000" dirty="0">
                <a:latin typeface="+mn-lt"/>
              </a:rPr>
              <a:t>1</a:t>
            </a:r>
            <a:r>
              <a:rPr lang="pt-BR" sz="1600" b="0" dirty="0">
                <a:latin typeface="+mn-lt"/>
              </a:rPr>
              <a:t>	</a:t>
            </a:r>
            <a:r>
              <a:rPr lang="pt-BR" sz="1600" b="0" dirty="0" smtClean="0">
                <a:latin typeface="+mn-lt"/>
              </a:rPr>
              <a:t>   </a:t>
            </a:r>
            <a:r>
              <a:rPr lang="pt-BR" sz="1600" b="0" dirty="0">
                <a:latin typeface="+mn-lt"/>
              </a:rPr>
              <a:t>5 </a:t>
            </a:r>
            <a:r>
              <a:rPr lang="pt-BR" sz="1600" b="0" dirty="0" smtClean="0">
                <a:latin typeface="+mn-lt"/>
              </a:rPr>
              <a:t>          60       150              </a:t>
            </a:r>
            <a:r>
              <a:rPr lang="pt-BR" sz="1600" b="0" dirty="0">
                <a:latin typeface="+mn-lt"/>
              </a:rPr>
              <a:t>450</a:t>
            </a:r>
          </a:p>
          <a:p>
            <a:pPr algn="l"/>
            <a:r>
              <a:rPr lang="pt-BR" sz="1600" b="0" dirty="0">
                <a:latin typeface="+mn-lt"/>
              </a:rPr>
              <a:t>   </a:t>
            </a:r>
            <a:r>
              <a:rPr lang="pt-BR" sz="1600" b="0" dirty="0" smtClean="0">
                <a:latin typeface="+mn-lt"/>
              </a:rPr>
              <a:t> </a:t>
            </a:r>
            <a:r>
              <a:rPr lang="pt-BR" sz="1600" b="0" dirty="0">
                <a:latin typeface="+mn-lt"/>
              </a:rPr>
              <a:t>F</a:t>
            </a:r>
            <a:r>
              <a:rPr lang="pt-BR" sz="1600" b="0" baseline="-25000" dirty="0">
                <a:latin typeface="+mn-lt"/>
              </a:rPr>
              <a:t>2</a:t>
            </a:r>
            <a:r>
              <a:rPr lang="pt-BR" sz="1600" b="0" dirty="0">
                <a:latin typeface="+mn-lt"/>
              </a:rPr>
              <a:t>	</a:t>
            </a:r>
            <a:r>
              <a:rPr lang="pt-BR" sz="1600" b="0" dirty="0" smtClean="0">
                <a:latin typeface="+mn-lt"/>
              </a:rPr>
              <a:t>   7</a:t>
            </a:r>
            <a:r>
              <a:rPr lang="pt-BR" sz="1600" dirty="0">
                <a:latin typeface="+mn-lt"/>
              </a:rPr>
              <a:t> </a:t>
            </a:r>
            <a:r>
              <a:rPr lang="pt-BR" sz="1600" dirty="0" smtClean="0">
                <a:latin typeface="+mn-lt"/>
              </a:rPr>
              <a:t>         1</a:t>
            </a:r>
            <a:r>
              <a:rPr lang="pt-BR" sz="1600" b="0" dirty="0" smtClean="0">
                <a:latin typeface="+mn-lt"/>
              </a:rPr>
              <a:t>00      220              </a:t>
            </a:r>
            <a:r>
              <a:rPr lang="pt-BR" sz="1600" b="0" dirty="0">
                <a:latin typeface="+mn-lt"/>
              </a:rPr>
              <a:t>840</a:t>
            </a:r>
          </a:p>
          <a:p>
            <a:pPr algn="l"/>
            <a:r>
              <a:rPr lang="pt-BR" sz="1600" b="0" dirty="0">
                <a:solidFill>
                  <a:srgbClr val="FF0000"/>
                </a:solidFill>
                <a:latin typeface="+mn-lt"/>
              </a:rPr>
              <a:t>    </a:t>
            </a:r>
            <a:r>
              <a:rPr lang="pt-BR" sz="1600" b="0" dirty="0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1600" b="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	</a:t>
            </a:r>
            <a:r>
              <a:rPr lang="pt-BR" sz="1600" b="0" dirty="0" smtClean="0">
                <a:solidFill>
                  <a:srgbClr val="FF0000"/>
                </a:solidFill>
                <a:latin typeface="+mn-lt"/>
              </a:rPr>
              <a:t>  10         180       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90              900</a:t>
            </a:r>
          </a:p>
          <a:p>
            <a:pPr algn="l"/>
            <a:r>
              <a:rPr lang="pt-BR" sz="1600" b="0" dirty="0">
                <a:solidFill>
                  <a:srgbClr val="FF0000"/>
                </a:solidFill>
                <a:latin typeface="+mn-lt"/>
              </a:rPr>
              <a:t>    </a:t>
            </a:r>
            <a:r>
              <a:rPr lang="pt-BR" sz="1600" b="0" dirty="0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1600" b="0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	</a:t>
            </a:r>
            <a:r>
              <a:rPr lang="pt-BR" sz="1600" b="0" dirty="0" smtClean="0">
                <a:solidFill>
                  <a:srgbClr val="FF0000"/>
                </a:solidFill>
                <a:latin typeface="+mn-lt"/>
              </a:rPr>
              <a:t>   2</a:t>
            </a:r>
            <a:r>
              <a:rPr lang="pt-BR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1600" dirty="0" smtClean="0">
                <a:solidFill>
                  <a:srgbClr val="FF0000"/>
                </a:solidFill>
                <a:latin typeface="+mn-lt"/>
              </a:rPr>
              <a:t>         </a:t>
            </a:r>
            <a:r>
              <a:rPr lang="pt-BR" sz="1600" b="0" dirty="0" smtClean="0">
                <a:solidFill>
                  <a:srgbClr val="FF0000"/>
                </a:solidFill>
                <a:latin typeface="+mn-lt"/>
              </a:rPr>
              <a:t>250      140             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220</a:t>
            </a:r>
            <a:endParaRPr lang="pt-BR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98039" name="Text Box 23"/>
          <p:cNvSpPr txBox="1">
            <a:spLocks noChangeArrowheads="1"/>
          </p:cNvSpPr>
          <p:nvPr/>
        </p:nvSpPr>
        <p:spPr bwMode="auto">
          <a:xfrm>
            <a:off x="7391597" y="4725144"/>
            <a:ext cx="1752403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16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1600" baseline="-25000" dirty="0" err="1">
                <a:solidFill>
                  <a:schemeClr val="tx1"/>
                </a:solidFill>
                <a:latin typeface="+mn-lt"/>
              </a:rPr>
              <a:t>cap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 =   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1.776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$/a</a:t>
            </a:r>
          </a:p>
          <a:p>
            <a:pPr algn="l"/>
            <a:r>
              <a:rPr lang="pt-BR" sz="1600" dirty="0" err="1">
                <a:solidFill>
                  <a:srgbClr val="FF0000"/>
                </a:solidFill>
                <a:latin typeface="+mn-lt"/>
              </a:rPr>
              <a:t>C</a:t>
            </a:r>
            <a:r>
              <a:rPr lang="pt-BR" sz="1600" baseline="-25000" dirty="0" err="1">
                <a:solidFill>
                  <a:srgbClr val="FF0000"/>
                </a:solidFill>
                <a:latin typeface="+mn-lt"/>
              </a:rPr>
              <a:t>util</a:t>
            </a:r>
            <a:r>
              <a:rPr lang="pt-BR" sz="1600" dirty="0">
                <a:solidFill>
                  <a:srgbClr val="FF0000"/>
                </a:solidFill>
                <a:latin typeface="+mn-lt"/>
              </a:rPr>
              <a:t> = </a:t>
            </a:r>
            <a:r>
              <a:rPr lang="pt-BR" sz="1600" dirty="0" smtClean="0">
                <a:solidFill>
                  <a:srgbClr val="FF0000"/>
                </a:solidFill>
                <a:latin typeface="+mn-lt"/>
              </a:rPr>
              <a:t>54.789 </a:t>
            </a:r>
            <a:r>
              <a:rPr lang="pt-BR" sz="1600" dirty="0">
                <a:solidFill>
                  <a:srgbClr val="FF0000"/>
                </a:solidFill>
                <a:latin typeface="+mn-lt"/>
              </a:rPr>
              <a:t>$/a</a:t>
            </a:r>
            <a:endParaRPr lang="pt-BR" sz="160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1600" baseline="-25000" dirty="0">
                <a:solidFill>
                  <a:schemeClr val="tx1"/>
                </a:solidFill>
                <a:latin typeface="+mn-lt"/>
              </a:rPr>
              <a:t>T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    = 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56.565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$/a </a:t>
            </a:r>
          </a:p>
        </p:txBody>
      </p:sp>
      <p:sp>
        <p:nvSpPr>
          <p:cNvPr id="598049" name="Text Box 33"/>
          <p:cNvSpPr txBox="1">
            <a:spLocks noChangeArrowheads="1"/>
          </p:cNvSpPr>
          <p:nvPr/>
        </p:nvSpPr>
        <p:spPr bwMode="auto">
          <a:xfrm>
            <a:off x="7470972" y="3429744"/>
            <a:ext cx="1667444" cy="584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W</a:t>
            </a:r>
            <a:r>
              <a:rPr lang="pt-BR" sz="1600" baseline="-25000">
                <a:solidFill>
                  <a:schemeClr val="tx1"/>
                </a:solidFill>
                <a:latin typeface="+mn-lt"/>
              </a:rPr>
              <a:t>a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= 48.276 kg/h</a:t>
            </a:r>
          </a:p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W</a:t>
            </a:r>
            <a:r>
              <a:rPr lang="pt-BR" sz="1600" baseline="-25000">
                <a:solidFill>
                  <a:schemeClr val="tx1"/>
                </a:solidFill>
                <a:latin typeface="+mn-lt"/>
              </a:rPr>
              <a:t>v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=   2.688 kg/h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913009" y="3124943"/>
            <a:ext cx="3124200" cy="1778000"/>
            <a:chOff x="0" y="2064"/>
            <a:chExt cx="1968" cy="1120"/>
          </a:xfrm>
        </p:grpSpPr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0" y="2251"/>
              <a:ext cx="1632" cy="933"/>
              <a:chOff x="2352" y="2299"/>
              <a:chExt cx="1632" cy="933"/>
            </a:xfrm>
          </p:grpSpPr>
          <p:sp>
            <p:nvSpPr>
              <p:cNvPr id="89131" name="Text Box 15"/>
              <p:cNvSpPr txBox="1">
                <a:spLocks noChangeArrowheads="1"/>
              </p:cNvSpPr>
              <p:nvPr/>
            </p:nvSpPr>
            <p:spPr bwMode="auto">
              <a:xfrm>
                <a:off x="3456" y="2299"/>
                <a:ext cx="246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latin typeface="+mn-lt"/>
                  </a:rPr>
                  <a:t>30</a:t>
                </a:r>
              </a:p>
            </p:txBody>
          </p:sp>
          <p:sp>
            <p:nvSpPr>
              <p:cNvPr id="89132" name="Oval 16"/>
              <p:cNvSpPr>
                <a:spLocks noChangeArrowheads="1"/>
              </p:cNvSpPr>
              <p:nvPr/>
            </p:nvSpPr>
            <p:spPr bwMode="auto">
              <a:xfrm>
                <a:off x="2880" y="2544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33" name="Line 17"/>
              <p:cNvSpPr>
                <a:spLocks noChangeShapeType="1"/>
              </p:cNvSpPr>
              <p:nvPr/>
            </p:nvSpPr>
            <p:spPr bwMode="auto">
              <a:xfrm>
                <a:off x="2352" y="2832"/>
                <a:ext cx="528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34" name="Line 18"/>
              <p:cNvSpPr>
                <a:spLocks noChangeShapeType="1"/>
              </p:cNvSpPr>
              <p:nvPr/>
            </p:nvSpPr>
            <p:spPr bwMode="auto">
              <a:xfrm>
                <a:off x="3456" y="2832"/>
                <a:ext cx="528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35" name="Line 19"/>
              <p:cNvSpPr>
                <a:spLocks noChangeShapeType="1"/>
              </p:cNvSpPr>
              <p:nvPr/>
            </p:nvSpPr>
            <p:spPr bwMode="auto">
              <a:xfrm rot="10800000" flipV="1">
                <a:off x="2736" y="2448"/>
                <a:ext cx="768" cy="768"/>
              </a:xfrm>
              <a:prstGeom prst="line">
                <a:avLst/>
              </a:prstGeom>
              <a:noFill/>
              <a:ln w="12700">
                <a:solidFill>
                  <a:srgbClr val="3333CC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36" name="Text Box 20"/>
              <p:cNvSpPr txBox="1">
                <a:spLocks noChangeArrowheads="1"/>
              </p:cNvSpPr>
              <p:nvPr/>
            </p:nvSpPr>
            <p:spPr bwMode="auto">
              <a:xfrm>
                <a:off x="2352" y="2395"/>
                <a:ext cx="310" cy="36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60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</a:p>
              <a:p>
                <a:pPr algn="l"/>
                <a:r>
                  <a:rPr lang="pt-BR" sz="1600">
                    <a:solidFill>
                      <a:srgbClr val="FF0000"/>
                    </a:solidFill>
                    <a:latin typeface="+mn-lt"/>
                  </a:rPr>
                  <a:t>180</a:t>
                </a:r>
              </a:p>
            </p:txBody>
          </p:sp>
          <p:sp>
            <p:nvSpPr>
              <p:cNvPr id="89137" name="Text Box 21"/>
              <p:cNvSpPr txBox="1">
                <a:spLocks noChangeArrowheads="1"/>
              </p:cNvSpPr>
              <p:nvPr/>
            </p:nvSpPr>
            <p:spPr bwMode="auto">
              <a:xfrm>
                <a:off x="3552" y="2539"/>
                <a:ext cx="246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solidFill>
                      <a:srgbClr val="FF0000"/>
                    </a:solidFill>
                    <a:latin typeface="+mn-lt"/>
                  </a:rPr>
                  <a:t>90</a:t>
                </a:r>
                <a:endParaRPr lang="pt-BR" sz="16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9138" name="Text Box 22"/>
              <p:cNvSpPr txBox="1">
                <a:spLocks noChangeArrowheads="1"/>
              </p:cNvSpPr>
              <p:nvPr/>
            </p:nvSpPr>
            <p:spPr bwMode="auto">
              <a:xfrm>
                <a:off x="2448" y="3019"/>
                <a:ext cx="246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latin typeface="+mn-lt"/>
                  </a:rPr>
                  <a:t>50</a:t>
                </a:r>
              </a:p>
            </p:txBody>
          </p:sp>
        </p:grpSp>
        <p:sp>
          <p:nvSpPr>
            <p:cNvPr id="89130" name="Text Box 43"/>
            <p:cNvSpPr txBox="1">
              <a:spLocks noChangeArrowheads="1"/>
            </p:cNvSpPr>
            <p:nvPr/>
          </p:nvSpPr>
          <p:spPr bwMode="auto">
            <a:xfrm>
              <a:off x="0" y="2064"/>
              <a:ext cx="19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600">
                  <a:latin typeface="+mn-lt"/>
                </a:rPr>
                <a:t>Q = 900 kW</a:t>
              </a:r>
              <a:r>
                <a:rPr lang="pt-BR" sz="1600" b="0">
                  <a:solidFill>
                    <a:schemeClr val="tx1"/>
                  </a:solidFill>
                  <a:latin typeface="+mn-lt"/>
                </a:rPr>
                <a:t> : A = 13 m</a:t>
              </a:r>
              <a:r>
                <a:rPr lang="pt-BR" sz="1600" b="0" baseline="3000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913009" y="4953743"/>
            <a:ext cx="3124200" cy="1685925"/>
            <a:chOff x="0" y="3216"/>
            <a:chExt cx="1968" cy="1062"/>
          </a:xfrm>
        </p:grpSpPr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0" y="3354"/>
              <a:ext cx="1632" cy="924"/>
              <a:chOff x="2400" y="3354"/>
              <a:chExt cx="1632" cy="924"/>
            </a:xfrm>
          </p:grpSpPr>
          <p:sp>
            <p:nvSpPr>
              <p:cNvPr id="89121" name="Oval 25"/>
              <p:cNvSpPr>
                <a:spLocks noChangeArrowheads="1"/>
              </p:cNvSpPr>
              <p:nvPr/>
            </p:nvSpPr>
            <p:spPr bwMode="auto">
              <a:xfrm>
                <a:off x="2928" y="3590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22" name="Line 26"/>
              <p:cNvSpPr>
                <a:spLocks noChangeShapeType="1"/>
              </p:cNvSpPr>
              <p:nvPr/>
            </p:nvSpPr>
            <p:spPr bwMode="auto">
              <a:xfrm>
                <a:off x="2400" y="3878"/>
                <a:ext cx="528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23" name="Line 27"/>
              <p:cNvSpPr>
                <a:spLocks noChangeShapeType="1"/>
              </p:cNvSpPr>
              <p:nvPr/>
            </p:nvSpPr>
            <p:spPr bwMode="auto">
              <a:xfrm>
                <a:off x="3504" y="3878"/>
                <a:ext cx="528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24" name="Line 28"/>
              <p:cNvSpPr>
                <a:spLocks noChangeShapeType="1"/>
              </p:cNvSpPr>
              <p:nvPr/>
            </p:nvSpPr>
            <p:spPr bwMode="auto">
              <a:xfrm rot="10800000" flipV="1">
                <a:off x="2784" y="3494"/>
                <a:ext cx="768" cy="768"/>
              </a:xfrm>
              <a:prstGeom prst="line">
                <a:avLst/>
              </a:prstGeom>
              <a:noFill/>
              <a:ln w="12700">
                <a:solidFill>
                  <a:srgbClr val="3333CC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25" name="Text Box 29"/>
              <p:cNvSpPr txBox="1">
                <a:spLocks noChangeArrowheads="1"/>
              </p:cNvSpPr>
              <p:nvPr/>
            </p:nvSpPr>
            <p:spPr bwMode="auto">
              <a:xfrm>
                <a:off x="2400" y="3441"/>
                <a:ext cx="310" cy="36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600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</a:p>
              <a:p>
                <a:pPr algn="l"/>
                <a:r>
                  <a:rPr lang="pt-BR" sz="1600">
                    <a:solidFill>
                      <a:srgbClr val="FF0000"/>
                    </a:solidFill>
                    <a:latin typeface="+mn-lt"/>
                  </a:rPr>
                  <a:t>250</a:t>
                </a:r>
              </a:p>
            </p:txBody>
          </p:sp>
          <p:sp>
            <p:nvSpPr>
              <p:cNvPr id="89126" name="Text Box 30"/>
              <p:cNvSpPr txBox="1">
                <a:spLocks noChangeArrowheads="1"/>
              </p:cNvSpPr>
              <p:nvPr/>
            </p:nvSpPr>
            <p:spPr bwMode="auto">
              <a:xfrm>
                <a:off x="3600" y="3585"/>
                <a:ext cx="310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solidFill>
                      <a:srgbClr val="FF0000"/>
                    </a:solidFill>
                    <a:latin typeface="+mn-lt"/>
                  </a:rPr>
                  <a:t>140</a:t>
                </a:r>
                <a:endParaRPr lang="pt-BR" sz="16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9127" name="Text Box 31"/>
              <p:cNvSpPr txBox="1">
                <a:spLocks noChangeArrowheads="1"/>
              </p:cNvSpPr>
              <p:nvPr/>
            </p:nvSpPr>
            <p:spPr bwMode="auto">
              <a:xfrm>
                <a:off x="2496" y="4065"/>
                <a:ext cx="246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latin typeface="+mn-lt"/>
                  </a:rPr>
                  <a:t>50</a:t>
                </a:r>
              </a:p>
            </p:txBody>
          </p:sp>
          <p:sp>
            <p:nvSpPr>
              <p:cNvPr id="89128" name="Text Box 32"/>
              <p:cNvSpPr txBox="1">
                <a:spLocks noChangeArrowheads="1"/>
              </p:cNvSpPr>
              <p:nvPr/>
            </p:nvSpPr>
            <p:spPr bwMode="auto">
              <a:xfrm>
                <a:off x="3590" y="3354"/>
                <a:ext cx="246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latin typeface="+mn-lt"/>
                  </a:rPr>
                  <a:t>30</a:t>
                </a:r>
              </a:p>
            </p:txBody>
          </p:sp>
        </p:grpSp>
        <p:sp>
          <p:nvSpPr>
            <p:cNvPr id="89120" name="Text Box 44"/>
            <p:cNvSpPr txBox="1">
              <a:spLocks noChangeArrowheads="1"/>
            </p:cNvSpPr>
            <p:nvPr/>
          </p:nvSpPr>
          <p:spPr bwMode="auto">
            <a:xfrm>
              <a:off x="0" y="3216"/>
              <a:ext cx="19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600">
                  <a:latin typeface="+mn-lt"/>
                </a:rPr>
                <a:t>Q = 220 kW</a:t>
              </a:r>
              <a:r>
                <a:rPr lang="pt-BR" sz="1600" b="0">
                  <a:solidFill>
                    <a:schemeClr val="tx1"/>
                  </a:solidFill>
                  <a:latin typeface="+mn-lt"/>
                </a:rPr>
                <a:t> : A = 2 m</a:t>
              </a:r>
              <a:r>
                <a:rPr lang="pt-BR" sz="1600" b="0" baseline="3000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4342009" y="3124943"/>
            <a:ext cx="3124200" cy="1752600"/>
            <a:chOff x="2160" y="2064"/>
            <a:chExt cx="1968" cy="1104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160" y="2299"/>
              <a:ext cx="1680" cy="869"/>
              <a:chOff x="336" y="2347"/>
              <a:chExt cx="1680" cy="869"/>
            </a:xfrm>
          </p:grpSpPr>
          <p:sp>
            <p:nvSpPr>
              <p:cNvPr id="89111" name="Text Box 6"/>
              <p:cNvSpPr txBox="1">
                <a:spLocks noChangeArrowheads="1"/>
              </p:cNvSpPr>
              <p:nvPr/>
            </p:nvSpPr>
            <p:spPr bwMode="auto">
              <a:xfrm>
                <a:off x="1536" y="2347"/>
                <a:ext cx="310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solidFill>
                      <a:srgbClr val="FF0000"/>
                    </a:solidFill>
                    <a:latin typeface="+mn-lt"/>
                  </a:rPr>
                  <a:t>250</a:t>
                </a:r>
                <a:endParaRPr lang="pt-BR" sz="16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9112" name="Oval 7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13" name="Line 8"/>
              <p:cNvSpPr>
                <a:spLocks noChangeShapeType="1"/>
              </p:cNvSpPr>
              <p:nvPr/>
            </p:nvSpPr>
            <p:spPr bwMode="auto">
              <a:xfrm>
                <a:off x="384" y="2832"/>
                <a:ext cx="528" cy="0"/>
              </a:xfrm>
              <a:prstGeom prst="line">
                <a:avLst/>
              </a:prstGeom>
              <a:noFill/>
              <a:ln w="12700">
                <a:solidFill>
                  <a:srgbClr val="3333CC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14" name="Line 9"/>
              <p:cNvSpPr>
                <a:spLocks noChangeShapeType="1"/>
              </p:cNvSpPr>
              <p:nvPr/>
            </p:nvSpPr>
            <p:spPr bwMode="auto">
              <a:xfrm>
                <a:off x="1488" y="2832"/>
                <a:ext cx="528" cy="0"/>
              </a:xfrm>
              <a:prstGeom prst="line">
                <a:avLst/>
              </a:prstGeom>
              <a:noFill/>
              <a:ln w="12700">
                <a:solidFill>
                  <a:srgbClr val="3333CC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15" name="Line 10"/>
              <p:cNvSpPr>
                <a:spLocks noChangeShapeType="1"/>
              </p:cNvSpPr>
              <p:nvPr/>
            </p:nvSpPr>
            <p:spPr bwMode="auto">
              <a:xfrm flipV="1">
                <a:off x="768" y="2448"/>
                <a:ext cx="768" cy="76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1600">
                  <a:latin typeface="+mn-lt"/>
                </a:endParaRPr>
              </a:p>
            </p:txBody>
          </p:sp>
          <p:sp>
            <p:nvSpPr>
              <p:cNvPr id="89116" name="Text Box 11"/>
              <p:cNvSpPr txBox="1">
                <a:spLocks noChangeArrowheads="1"/>
              </p:cNvSpPr>
              <p:nvPr/>
            </p:nvSpPr>
            <p:spPr bwMode="auto">
              <a:xfrm>
                <a:off x="336" y="2400"/>
                <a:ext cx="442" cy="36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pt-BR" sz="1600">
                    <a:latin typeface="+mn-lt"/>
                  </a:rPr>
                  <a:t>F</a:t>
                </a:r>
                <a:r>
                  <a:rPr lang="pt-BR" sz="1600" baseline="-25000">
                    <a:latin typeface="+mn-lt"/>
                  </a:rPr>
                  <a:t>1</a:t>
                </a:r>
              </a:p>
              <a:p>
                <a:pPr algn="l"/>
                <a:r>
                  <a:rPr lang="pt-BR" sz="1600">
                    <a:latin typeface="+mn-lt"/>
                  </a:rPr>
                  <a:t>60</a:t>
                </a:r>
              </a:p>
            </p:txBody>
          </p:sp>
          <p:sp>
            <p:nvSpPr>
              <p:cNvPr id="89117" name="Text Box 12"/>
              <p:cNvSpPr txBox="1">
                <a:spLocks noChangeArrowheads="1"/>
              </p:cNvSpPr>
              <p:nvPr/>
            </p:nvSpPr>
            <p:spPr bwMode="auto">
              <a:xfrm>
                <a:off x="480" y="2971"/>
                <a:ext cx="310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solidFill>
                      <a:srgbClr val="FF0000"/>
                    </a:solidFill>
                    <a:latin typeface="+mn-lt"/>
                  </a:rPr>
                  <a:t>250</a:t>
                </a:r>
                <a:endParaRPr lang="pt-BR" sz="16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9118" name="Text Box 13"/>
              <p:cNvSpPr txBox="1">
                <a:spLocks noChangeArrowheads="1"/>
              </p:cNvSpPr>
              <p:nvPr/>
            </p:nvSpPr>
            <p:spPr bwMode="auto">
              <a:xfrm>
                <a:off x="1584" y="2587"/>
                <a:ext cx="310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 sz="1600">
                    <a:latin typeface="+mn-lt"/>
                  </a:rPr>
                  <a:t>150</a:t>
                </a:r>
              </a:p>
            </p:txBody>
          </p:sp>
        </p:grpSp>
        <p:sp>
          <p:nvSpPr>
            <p:cNvPr id="89110" name="Text Box 45"/>
            <p:cNvSpPr txBox="1">
              <a:spLocks noChangeArrowheads="1"/>
            </p:cNvSpPr>
            <p:nvPr/>
          </p:nvSpPr>
          <p:spPr bwMode="auto">
            <a:xfrm>
              <a:off x="2160" y="2064"/>
              <a:ext cx="19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600">
                  <a:solidFill>
                    <a:srgbClr val="FF0000"/>
                  </a:solidFill>
                  <a:latin typeface="+mn-lt"/>
                </a:rPr>
                <a:t>Q = 450 kW</a:t>
              </a:r>
              <a:r>
                <a:rPr lang="pt-BR" sz="1600" b="0">
                  <a:solidFill>
                    <a:schemeClr val="tx1"/>
                  </a:solidFill>
                  <a:latin typeface="+mn-lt"/>
                </a:rPr>
                <a:t> : A = 3 m</a:t>
              </a:r>
              <a:r>
                <a:rPr lang="pt-BR" sz="1600" b="0" baseline="3000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4265809" y="5029942"/>
            <a:ext cx="3124200" cy="1660525"/>
            <a:chOff x="2112" y="3264"/>
            <a:chExt cx="1968" cy="1046"/>
          </a:xfrm>
        </p:grpSpPr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2160" y="3446"/>
              <a:ext cx="1680" cy="864"/>
              <a:chOff x="240" y="3264"/>
              <a:chExt cx="1680" cy="864"/>
            </a:xfrm>
          </p:grpSpPr>
          <p:grpSp>
            <p:nvGrpSpPr>
              <p:cNvPr id="10" name="Group 35"/>
              <p:cNvGrpSpPr>
                <a:grpSpLocks/>
              </p:cNvGrpSpPr>
              <p:nvPr/>
            </p:nvGrpSpPr>
            <p:grpSpPr bwMode="auto">
              <a:xfrm>
                <a:off x="240" y="3312"/>
                <a:ext cx="1680" cy="816"/>
                <a:chOff x="240" y="3312"/>
                <a:chExt cx="1680" cy="816"/>
              </a:xfrm>
            </p:grpSpPr>
            <p:sp>
              <p:nvSpPr>
                <p:cNvPr id="89102" name="Oval 36"/>
                <p:cNvSpPr>
                  <a:spLocks noChangeArrowheads="1"/>
                </p:cNvSpPr>
                <p:nvPr/>
              </p:nvSpPr>
              <p:spPr bwMode="auto">
                <a:xfrm>
                  <a:off x="816" y="3456"/>
                  <a:ext cx="576" cy="576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pt-BR" sz="1600">
                    <a:latin typeface="+mn-lt"/>
                  </a:endParaRPr>
                </a:p>
              </p:txBody>
            </p:sp>
            <p:sp>
              <p:nvSpPr>
                <p:cNvPr id="89103" name="Line 37"/>
                <p:cNvSpPr>
                  <a:spLocks noChangeShapeType="1"/>
                </p:cNvSpPr>
                <p:nvPr/>
              </p:nvSpPr>
              <p:spPr bwMode="auto">
                <a:xfrm>
                  <a:off x="288" y="3744"/>
                  <a:ext cx="528" cy="0"/>
                </a:xfrm>
                <a:prstGeom prst="line">
                  <a:avLst/>
                </a:prstGeom>
                <a:noFill/>
                <a:ln w="12700">
                  <a:solidFill>
                    <a:srgbClr val="3333CC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pt-BR" sz="1600">
                    <a:latin typeface="+mn-lt"/>
                  </a:endParaRPr>
                </a:p>
              </p:txBody>
            </p:sp>
            <p:sp>
              <p:nvSpPr>
                <p:cNvPr id="89104" name="Line 38"/>
                <p:cNvSpPr>
                  <a:spLocks noChangeShapeType="1"/>
                </p:cNvSpPr>
                <p:nvPr/>
              </p:nvSpPr>
              <p:spPr bwMode="auto">
                <a:xfrm>
                  <a:off x="1392" y="3744"/>
                  <a:ext cx="528" cy="0"/>
                </a:xfrm>
                <a:prstGeom prst="line">
                  <a:avLst/>
                </a:prstGeom>
                <a:noFill/>
                <a:ln w="12700">
                  <a:solidFill>
                    <a:srgbClr val="3333CC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pt-BR" sz="1600">
                    <a:latin typeface="+mn-lt"/>
                  </a:endParaRPr>
                </a:p>
              </p:txBody>
            </p:sp>
            <p:sp>
              <p:nvSpPr>
                <p:cNvPr id="8910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672" y="3360"/>
                  <a:ext cx="768" cy="768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pt-BR" sz="1600">
                    <a:latin typeface="+mn-lt"/>
                  </a:endParaRPr>
                </a:p>
              </p:txBody>
            </p:sp>
            <p:sp>
              <p:nvSpPr>
                <p:cNvPr id="8910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40" y="3312"/>
                  <a:ext cx="442" cy="36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pt-BR" sz="1600">
                      <a:latin typeface="+mn-lt"/>
                    </a:rPr>
                    <a:t>F</a:t>
                  </a:r>
                  <a:r>
                    <a:rPr lang="pt-BR" sz="1600" baseline="-25000">
                      <a:latin typeface="+mn-lt"/>
                    </a:rPr>
                    <a:t>2</a:t>
                  </a:r>
                </a:p>
                <a:p>
                  <a:pPr algn="l"/>
                  <a:r>
                    <a:rPr lang="pt-BR" sz="1600">
                      <a:latin typeface="+mn-lt"/>
                    </a:rPr>
                    <a:t>100</a:t>
                  </a:r>
                </a:p>
              </p:txBody>
            </p:sp>
            <p:sp>
              <p:nvSpPr>
                <p:cNvPr id="8910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84" y="3883"/>
                  <a:ext cx="310" cy="21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pt-BR" sz="1600">
                      <a:solidFill>
                        <a:srgbClr val="FF0000"/>
                      </a:solidFill>
                      <a:latin typeface="+mn-lt"/>
                    </a:rPr>
                    <a:t>250</a:t>
                  </a:r>
                  <a:endParaRPr lang="pt-BR" sz="16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8910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488" y="3499"/>
                  <a:ext cx="310" cy="21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pt-BR" sz="1600">
                      <a:latin typeface="+mn-lt"/>
                    </a:rPr>
                    <a:t>220</a:t>
                  </a:r>
                </a:p>
              </p:txBody>
            </p:sp>
          </p:grpSp>
          <p:sp>
            <p:nvSpPr>
              <p:cNvPr id="89101" name="Text Box 43"/>
              <p:cNvSpPr txBox="1">
                <a:spLocks noChangeArrowheads="1"/>
              </p:cNvSpPr>
              <p:nvPr/>
            </p:nvSpPr>
            <p:spPr bwMode="auto">
              <a:xfrm>
                <a:off x="1440" y="3264"/>
                <a:ext cx="384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pt-BR" sz="1600">
                    <a:solidFill>
                      <a:srgbClr val="FF0000"/>
                    </a:solidFill>
                    <a:latin typeface="+mn-lt"/>
                  </a:rPr>
                  <a:t>250</a:t>
                </a:r>
              </a:p>
            </p:txBody>
          </p:sp>
        </p:grpSp>
        <p:sp>
          <p:nvSpPr>
            <p:cNvPr id="89099" name="Text Box 46"/>
            <p:cNvSpPr txBox="1">
              <a:spLocks noChangeArrowheads="1"/>
            </p:cNvSpPr>
            <p:nvPr/>
          </p:nvSpPr>
          <p:spPr bwMode="auto">
            <a:xfrm>
              <a:off x="2112" y="3264"/>
              <a:ext cx="19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600">
                  <a:solidFill>
                    <a:srgbClr val="FF0000"/>
                  </a:solidFill>
                  <a:latin typeface="+mn-lt"/>
                </a:rPr>
                <a:t>Q = 840 kW</a:t>
              </a:r>
              <a:r>
                <a:rPr lang="pt-BR" sz="1600" b="0">
                  <a:solidFill>
                    <a:schemeClr val="tx1"/>
                  </a:solidFill>
                  <a:latin typeface="+mn-lt"/>
                </a:rPr>
                <a:t> : A = 11 m</a:t>
              </a:r>
              <a:r>
                <a:rPr lang="pt-BR" sz="1600" b="0" baseline="3000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</p:grp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8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20" grpId="0" animBg="1" autoUpdateAnimBg="0"/>
      <p:bldP spid="598039" grpId="0" animBg="1" autoUpdateAnimBg="0"/>
      <p:bldP spid="59804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267106" y="4352950"/>
            <a:ext cx="3611563" cy="1335088"/>
            <a:chOff x="1536" y="2509"/>
            <a:chExt cx="2275" cy="841"/>
          </a:xfrm>
        </p:grpSpPr>
        <p:sp>
          <p:nvSpPr>
            <p:cNvPr id="32793" name="Text Box 22"/>
            <p:cNvSpPr txBox="1">
              <a:spLocks noChangeArrowheads="1"/>
            </p:cNvSpPr>
            <p:nvPr/>
          </p:nvSpPr>
          <p:spPr bwMode="auto">
            <a:xfrm>
              <a:off x="2064" y="2509"/>
              <a:ext cx="1000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>
                  <a:solidFill>
                    <a:schemeClr val="tx1"/>
                  </a:solidFill>
                  <a:latin typeface="+mn-lt"/>
                </a:rPr>
                <a:t>Convenção</a:t>
              </a:r>
            </a:p>
          </p:txBody>
        </p:sp>
        <p:sp>
          <p:nvSpPr>
            <p:cNvPr id="32794" name="Text Box 23"/>
            <p:cNvSpPr txBox="1">
              <a:spLocks noChangeArrowheads="1"/>
            </p:cNvSpPr>
            <p:nvPr/>
          </p:nvSpPr>
          <p:spPr bwMode="auto">
            <a:xfrm>
              <a:off x="1536" y="2827"/>
              <a:ext cx="2275" cy="5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>
                  <a:solidFill>
                    <a:schemeClr val="tx1"/>
                  </a:solidFill>
                  <a:latin typeface="+mn-lt"/>
                </a:rPr>
                <a:t>T</a:t>
              </a:r>
              <a:r>
                <a:rPr lang="pt-BR" sz="2400" baseline="-25000">
                  <a:solidFill>
                    <a:schemeClr val="tx1"/>
                  </a:solidFill>
                  <a:latin typeface="+mn-lt"/>
                </a:rPr>
                <a:t>o</a:t>
              </a:r>
              <a:r>
                <a:rPr lang="pt-BR" sz="2400">
                  <a:solidFill>
                    <a:schemeClr val="tx1"/>
                  </a:solidFill>
                  <a:latin typeface="+mn-lt"/>
                </a:rPr>
                <a:t>: Temperatura de Origem</a:t>
              </a:r>
            </a:p>
            <a:p>
              <a:pPr algn="l"/>
              <a:r>
                <a:rPr lang="pt-BR" sz="2400">
                  <a:solidFill>
                    <a:schemeClr val="tx1"/>
                  </a:solidFill>
                  <a:latin typeface="+mn-lt"/>
                </a:rPr>
                <a:t>T</a:t>
              </a:r>
              <a:r>
                <a:rPr lang="pt-BR" sz="2400" baseline="-25000">
                  <a:solidFill>
                    <a:schemeClr val="tx1"/>
                  </a:solidFill>
                  <a:latin typeface="+mn-lt"/>
                </a:rPr>
                <a:t>d</a:t>
              </a:r>
              <a:r>
                <a:rPr lang="pt-BR" sz="2400">
                  <a:solidFill>
                    <a:schemeClr val="tx1"/>
                  </a:solidFill>
                  <a:latin typeface="+mn-lt"/>
                </a:rPr>
                <a:t>: Temperatura de Destino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949356" y="2060598"/>
            <a:ext cx="3851276" cy="4654550"/>
            <a:chOff x="220" y="1052"/>
            <a:chExt cx="2426" cy="2932"/>
          </a:xfrm>
        </p:grpSpPr>
        <p:sp>
          <p:nvSpPr>
            <p:cNvPr id="32784" name="Text Box 3"/>
            <p:cNvSpPr txBox="1">
              <a:spLocks noChangeArrowheads="1"/>
            </p:cNvSpPr>
            <p:nvPr/>
          </p:nvSpPr>
          <p:spPr bwMode="auto">
            <a:xfrm>
              <a:off x="624" y="1052"/>
              <a:ext cx="1663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>
                  <a:solidFill>
                    <a:srgbClr val="FF0000"/>
                  </a:solidFill>
                  <a:latin typeface="+mn-lt"/>
                </a:rPr>
                <a:t>Correntes Quentes</a:t>
              </a:r>
              <a:endParaRPr lang="pt-BR" sz="2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2785" name="Text Box 10"/>
            <p:cNvSpPr txBox="1">
              <a:spLocks noChangeArrowheads="1"/>
            </p:cNvSpPr>
            <p:nvPr/>
          </p:nvSpPr>
          <p:spPr bwMode="auto">
            <a:xfrm>
              <a:off x="220" y="1291"/>
              <a:ext cx="2426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>
                  <a:solidFill>
                    <a:srgbClr val="FF0000"/>
                  </a:solidFill>
                  <a:latin typeface="+mn-lt"/>
                </a:rPr>
                <a:t>Resfriamento: oferecem calor</a:t>
              </a:r>
              <a:endParaRPr lang="pt-BR" sz="240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4" name="Group 29"/>
            <p:cNvGrpSpPr>
              <a:grpSpLocks/>
            </p:cNvGrpSpPr>
            <p:nvPr/>
          </p:nvGrpSpPr>
          <p:grpSpPr bwMode="auto">
            <a:xfrm>
              <a:off x="384" y="1776"/>
              <a:ext cx="1263" cy="2208"/>
              <a:chOff x="384" y="1776"/>
              <a:chExt cx="1263" cy="2208"/>
            </a:xfrm>
          </p:grpSpPr>
          <p:sp>
            <p:nvSpPr>
              <p:cNvPr id="32787" name="Line 6"/>
              <p:cNvSpPr>
                <a:spLocks noChangeShapeType="1"/>
              </p:cNvSpPr>
              <p:nvPr/>
            </p:nvSpPr>
            <p:spPr bwMode="auto">
              <a:xfrm>
                <a:off x="1296" y="2256"/>
                <a:ext cx="0" cy="129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32788" name="Text Box 7"/>
              <p:cNvSpPr txBox="1">
                <a:spLocks noChangeArrowheads="1"/>
              </p:cNvSpPr>
              <p:nvPr/>
            </p:nvSpPr>
            <p:spPr bwMode="auto">
              <a:xfrm>
                <a:off x="1163" y="1776"/>
                <a:ext cx="414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  <a:latin typeface="+mn-lt"/>
                  </a:rPr>
                  <a:t>T</a:t>
                </a:r>
                <a:r>
                  <a:rPr lang="pt-BR" sz="2400" baseline="-25000" dirty="0">
                    <a:solidFill>
                      <a:schemeClr val="tx1"/>
                    </a:solidFill>
                    <a:latin typeface="+mn-lt"/>
                  </a:rPr>
                  <a:t>o</a:t>
                </a:r>
                <a:endParaRPr lang="pt-BR" sz="2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32789" name="Text Box 8"/>
              <p:cNvSpPr txBox="1">
                <a:spLocks noChangeArrowheads="1"/>
              </p:cNvSpPr>
              <p:nvPr/>
            </p:nvSpPr>
            <p:spPr bwMode="auto">
              <a:xfrm>
                <a:off x="1119" y="3648"/>
                <a:ext cx="528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 sz="2400" dirty="0" err="1">
                    <a:solidFill>
                      <a:schemeClr val="tx1"/>
                    </a:solidFill>
                    <a:latin typeface="+mn-lt"/>
                  </a:rPr>
                  <a:t>T</a:t>
                </a:r>
                <a:r>
                  <a:rPr lang="pt-BR" sz="2400" baseline="-25000" dirty="0" err="1">
                    <a:solidFill>
                      <a:schemeClr val="tx1"/>
                    </a:solidFill>
                    <a:latin typeface="+mn-lt"/>
                  </a:rPr>
                  <a:t>d</a:t>
                </a:r>
                <a:endParaRPr lang="pt-BR" sz="2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32790" name="Text Box 9"/>
              <p:cNvSpPr txBox="1">
                <a:spLocks noChangeArrowheads="1"/>
              </p:cNvSpPr>
              <p:nvPr/>
            </p:nvSpPr>
            <p:spPr bwMode="auto">
              <a:xfrm>
                <a:off x="384" y="2592"/>
                <a:ext cx="753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 sz="2400">
                    <a:solidFill>
                      <a:schemeClr val="tx1"/>
                    </a:solidFill>
                    <a:latin typeface="+mn-lt"/>
                  </a:rPr>
                  <a:t>T</a:t>
                </a:r>
                <a:r>
                  <a:rPr lang="pt-BR" sz="2400" baseline="-25000">
                    <a:solidFill>
                      <a:schemeClr val="tx1"/>
                    </a:solidFill>
                    <a:latin typeface="+mn-lt"/>
                  </a:rPr>
                  <a:t>o</a:t>
                </a:r>
                <a:r>
                  <a:rPr lang="pt-BR" sz="2400">
                    <a:solidFill>
                      <a:schemeClr val="tx1"/>
                    </a:solidFill>
                    <a:latin typeface="+mn-lt"/>
                  </a:rPr>
                  <a:t> &gt; T</a:t>
                </a:r>
                <a:r>
                  <a:rPr lang="pt-BR" sz="2400" baseline="-25000">
                    <a:solidFill>
                      <a:schemeClr val="tx1"/>
                    </a:solidFill>
                    <a:latin typeface="+mn-lt"/>
                  </a:rPr>
                  <a:t>d</a:t>
                </a:r>
                <a:endParaRPr lang="pt-BR" sz="2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32791" name="Oval 25"/>
              <p:cNvSpPr>
                <a:spLocks noChangeArrowheads="1"/>
              </p:cNvSpPr>
              <p:nvPr/>
            </p:nvSpPr>
            <p:spPr bwMode="auto">
              <a:xfrm>
                <a:off x="1107" y="3648"/>
                <a:ext cx="336" cy="33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32792" name="Oval 27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336" cy="33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</p:grp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7381907" y="3209948"/>
            <a:ext cx="1411288" cy="3505200"/>
            <a:chOff x="3648" y="1776"/>
            <a:chExt cx="889" cy="2208"/>
          </a:xfrm>
        </p:grpSpPr>
        <p:sp>
          <p:nvSpPr>
            <p:cNvPr id="32778" name="Text Box 15"/>
            <p:cNvSpPr txBox="1">
              <a:spLocks noChangeArrowheads="1"/>
            </p:cNvSpPr>
            <p:nvPr/>
          </p:nvSpPr>
          <p:spPr bwMode="auto">
            <a:xfrm>
              <a:off x="3657" y="3648"/>
              <a:ext cx="407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pt-BR" sz="2400" dirty="0">
                  <a:solidFill>
                    <a:schemeClr val="tx1"/>
                  </a:solidFill>
                  <a:latin typeface="+mn-lt"/>
                </a:rPr>
                <a:t>T</a:t>
              </a:r>
              <a:r>
                <a:rPr lang="pt-BR" sz="2400" baseline="-25000" dirty="0">
                  <a:solidFill>
                    <a:schemeClr val="tx1"/>
                  </a:solidFill>
                  <a:latin typeface="+mn-lt"/>
                </a:rPr>
                <a:t>o</a:t>
              </a:r>
            </a:p>
          </p:txBody>
        </p:sp>
        <p:sp>
          <p:nvSpPr>
            <p:cNvPr id="32779" name="Text Box 16"/>
            <p:cNvSpPr txBox="1">
              <a:spLocks noChangeArrowheads="1"/>
            </p:cNvSpPr>
            <p:nvPr/>
          </p:nvSpPr>
          <p:spPr bwMode="auto">
            <a:xfrm>
              <a:off x="3648" y="1776"/>
              <a:ext cx="363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pt-BR" sz="2400">
                  <a:solidFill>
                    <a:schemeClr val="tx1"/>
                  </a:solidFill>
                  <a:latin typeface="+mn-lt"/>
                </a:rPr>
                <a:t>T</a:t>
              </a:r>
              <a:r>
                <a:rPr lang="pt-BR" sz="2400" baseline="-25000">
                  <a:solidFill>
                    <a:schemeClr val="tx1"/>
                  </a:solidFill>
                  <a:latin typeface="+mn-lt"/>
                </a:rPr>
                <a:t>d</a:t>
              </a:r>
            </a:p>
          </p:txBody>
        </p:sp>
        <p:sp>
          <p:nvSpPr>
            <p:cNvPr id="32780" name="Line 17"/>
            <p:cNvSpPr>
              <a:spLocks noChangeShapeType="1"/>
            </p:cNvSpPr>
            <p:nvPr/>
          </p:nvSpPr>
          <p:spPr bwMode="auto">
            <a:xfrm flipV="1">
              <a:off x="3792" y="2256"/>
              <a:ext cx="0" cy="1296"/>
            </a:xfrm>
            <a:prstGeom prst="line">
              <a:avLst/>
            </a:prstGeom>
            <a:noFill/>
            <a:ln w="57150">
              <a:solidFill>
                <a:srgbClr val="3333CC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32781" name="Text Box 18"/>
            <p:cNvSpPr txBox="1">
              <a:spLocks noChangeArrowheads="1"/>
            </p:cNvSpPr>
            <p:nvPr/>
          </p:nvSpPr>
          <p:spPr bwMode="auto">
            <a:xfrm>
              <a:off x="3882" y="2636"/>
              <a:ext cx="655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>
                  <a:solidFill>
                    <a:schemeClr val="tx1"/>
                  </a:solidFill>
                  <a:latin typeface="+mn-lt"/>
                </a:rPr>
                <a:t>T</a:t>
              </a:r>
              <a:r>
                <a:rPr lang="pt-BR" sz="2400" baseline="-25000">
                  <a:solidFill>
                    <a:schemeClr val="tx1"/>
                  </a:solidFill>
                  <a:latin typeface="+mn-lt"/>
                </a:rPr>
                <a:t>o</a:t>
              </a:r>
              <a:r>
                <a:rPr lang="pt-BR" sz="2400">
                  <a:solidFill>
                    <a:schemeClr val="tx1"/>
                  </a:solidFill>
                  <a:latin typeface="+mn-lt"/>
                </a:rPr>
                <a:t> &lt; T</a:t>
              </a:r>
              <a:r>
                <a:rPr lang="pt-BR" sz="2400" baseline="-25000">
                  <a:solidFill>
                    <a:schemeClr val="tx1"/>
                  </a:solidFill>
                  <a:latin typeface="+mn-lt"/>
                </a:rPr>
                <a:t>d</a:t>
              </a:r>
            </a:p>
          </p:txBody>
        </p:sp>
        <p:sp>
          <p:nvSpPr>
            <p:cNvPr id="32782" name="Oval 26"/>
            <p:cNvSpPr>
              <a:spLocks noChangeArrowheads="1"/>
            </p:cNvSpPr>
            <p:nvPr/>
          </p:nvSpPr>
          <p:spPr bwMode="auto">
            <a:xfrm>
              <a:off x="3648" y="3648"/>
              <a:ext cx="336" cy="33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32783" name="Oval 28"/>
            <p:cNvSpPr>
              <a:spLocks noChangeArrowheads="1"/>
            </p:cNvSpPr>
            <p:nvPr/>
          </p:nvSpPr>
          <p:spPr bwMode="auto">
            <a:xfrm>
              <a:off x="3648" y="1776"/>
              <a:ext cx="336" cy="33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</p:grp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1896025" y="1344419"/>
            <a:ext cx="62865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tx1"/>
                </a:solidFill>
                <a:latin typeface="+mn-lt"/>
              </a:rPr>
              <a:t>Correntes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Quentes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dirty="0">
                <a:solidFill>
                  <a:srgbClr val="3333CC"/>
                </a:solidFill>
                <a:latin typeface="+mn-lt"/>
              </a:rPr>
              <a:t>Frias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em Processos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857356" y="71414"/>
            <a:ext cx="592935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b="1" u="sng" dirty="0" smtClean="0">
                <a:latin typeface="+mn-lt"/>
              </a:rPr>
              <a:t>INTEGRAÇÃO ENERGÉTICA</a:t>
            </a:r>
          </a:p>
          <a:p>
            <a:pPr algn="ctr"/>
            <a:r>
              <a:rPr lang="pt-BR" b="1" u="sng" dirty="0" smtClean="0">
                <a:latin typeface="+mn-lt"/>
              </a:rPr>
              <a:t>REDES DE TROCADORES DE CALOR</a:t>
            </a:r>
            <a:endParaRPr lang="pt-BR" b="1" u="sng" dirty="0">
              <a:latin typeface="+mn-lt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5611303" y="1996203"/>
            <a:ext cx="21463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dirty="0">
                <a:solidFill>
                  <a:srgbClr val="0000FF"/>
                </a:solidFill>
                <a:latin typeface="+mn-lt"/>
              </a:rPr>
              <a:t>Correntes Frias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077903" y="2375616"/>
            <a:ext cx="4043363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dirty="0">
                <a:solidFill>
                  <a:srgbClr val="0000FF"/>
                </a:solidFill>
                <a:latin typeface="+mn-lt"/>
              </a:rPr>
              <a:t>Aquecimento: demandam calor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809482" y="3617729"/>
            <a:ext cx="6938982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pt-BR" sz="2000" b="0" dirty="0" err="1">
                <a:solidFill>
                  <a:schemeClr val="tx1"/>
                </a:solidFill>
                <a:latin typeface="+mn-lt"/>
              </a:rPr>
              <a:t>W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</a:rPr>
              <a:t>a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= consumo total de água (kg/h)</a:t>
            </a:r>
          </a:p>
          <a:p>
            <a:pPr algn="l" eaLnBrk="0" hangingPunct="0"/>
            <a:r>
              <a:rPr lang="pt-BR" sz="2000" b="0" dirty="0" err="1">
                <a:solidFill>
                  <a:schemeClr val="tx1"/>
                </a:solidFill>
                <a:latin typeface="+mn-lt"/>
              </a:rPr>
              <a:t>W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</a:rPr>
              <a:t>v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= consumo total de vapor (kg/h)</a:t>
            </a:r>
          </a:p>
          <a:p>
            <a:pPr algn="l" eaLnBrk="0" hangingPunct="0"/>
            <a:r>
              <a:rPr lang="pt-BR" sz="2000" b="0" dirty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2000" b="0" baseline="-25000" dirty="0">
                <a:solidFill>
                  <a:schemeClr val="tx1"/>
                </a:solidFill>
                <a:latin typeface="+mn-lt"/>
              </a:rPr>
              <a:t>a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= custo unitário da água = 0,00005 $/kg</a:t>
            </a:r>
          </a:p>
          <a:p>
            <a:pPr algn="l" eaLnBrk="0" hangingPunct="0"/>
            <a:r>
              <a:rPr lang="pt-BR" sz="2000" b="0" dirty="0">
                <a:solidFill>
                  <a:schemeClr val="tx1"/>
                </a:solidFill>
                <a:latin typeface="+mn-lt"/>
              </a:rPr>
              <a:t>C</a:t>
            </a:r>
            <a:r>
              <a:rPr lang="pt-BR" sz="2000" b="0" baseline="-25000" dirty="0">
                <a:solidFill>
                  <a:schemeClr val="tx1"/>
                </a:solidFill>
                <a:latin typeface="+mn-lt"/>
              </a:rPr>
              <a:t>v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= custo unitário do vapor = 0,0015 $/kg.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747818" y="5110152"/>
            <a:ext cx="6938982" cy="163121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pt-BR" sz="2000" b="0" dirty="0">
                <a:solidFill>
                  <a:schemeClr val="tx1"/>
                </a:solidFill>
                <a:latin typeface="+mn-lt"/>
              </a:rPr>
              <a:t>Custo de Utilidades: </a:t>
            </a:r>
            <a:r>
              <a:rPr lang="pt-BR" sz="2000" b="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</a:rPr>
              <a:t>util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= 8.500 (C</a:t>
            </a:r>
            <a:r>
              <a:rPr lang="pt-BR" sz="2000" b="0" baseline="-25000" dirty="0">
                <a:solidFill>
                  <a:schemeClr val="tx1"/>
                </a:solidFill>
                <a:latin typeface="+mn-lt"/>
              </a:rPr>
              <a:t>a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000" b="0" dirty="0" err="1">
                <a:solidFill>
                  <a:schemeClr val="tx1"/>
                </a:solidFill>
                <a:latin typeface="+mn-lt"/>
              </a:rPr>
              <a:t>W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</a:rPr>
              <a:t>a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+ C</a:t>
            </a:r>
            <a:r>
              <a:rPr lang="pt-BR" sz="2000" b="0" baseline="-25000" dirty="0">
                <a:solidFill>
                  <a:schemeClr val="tx1"/>
                </a:solidFill>
                <a:latin typeface="+mn-lt"/>
              </a:rPr>
              <a:t>v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000" b="0" dirty="0" err="1">
                <a:solidFill>
                  <a:schemeClr val="tx1"/>
                </a:solidFill>
                <a:latin typeface="+mn-lt"/>
              </a:rPr>
              <a:t>W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</a:rPr>
              <a:t>v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)  ($/a)</a:t>
            </a:r>
          </a:p>
          <a:p>
            <a:pPr algn="l" eaLnBrk="0" hangingPunct="0"/>
            <a:r>
              <a:rPr lang="pt-BR" sz="2000" b="0" dirty="0">
                <a:solidFill>
                  <a:schemeClr val="tx1"/>
                </a:solidFill>
                <a:latin typeface="+mn-lt"/>
              </a:rPr>
              <a:t>Custo de Capital     : </a:t>
            </a:r>
            <a:r>
              <a:rPr lang="pt-BR" sz="2000" b="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</a:rPr>
              <a:t>cap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000" b="0" dirty="0" smtClean="0">
                <a:solidFill>
                  <a:schemeClr val="tx1"/>
                </a:solidFill>
                <a:latin typeface="+mn-lt"/>
              </a:rPr>
              <a:t>0,1* 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I  ($/a)</a:t>
            </a:r>
            <a:br>
              <a:rPr lang="pt-BR" sz="2000" b="0" dirty="0">
                <a:solidFill>
                  <a:schemeClr val="tx1"/>
                </a:solidFill>
                <a:latin typeface="+mn-lt"/>
              </a:rPr>
            </a:br>
            <a:r>
              <a:rPr lang="pt-BR" sz="2000" b="0" dirty="0">
                <a:solidFill>
                  <a:schemeClr val="tx1"/>
                </a:solidFill>
                <a:latin typeface="+mn-lt"/>
              </a:rPr>
              <a:t>		          I = 1.300 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 A</a:t>
            </a:r>
            <a:r>
              <a:rPr lang="pt-BR" sz="2000" b="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i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</a:t>
            </a:r>
            <a:r>
              <a:rPr lang="pt-BR" sz="2000" b="0" baseline="30000" dirty="0">
                <a:solidFill>
                  <a:schemeClr val="tx1"/>
                </a:solidFill>
                <a:latin typeface="+mn-lt"/>
                <a:sym typeface="Symbol" pitchFamily="18" charset="2"/>
              </a:rPr>
              <a:t>0,65  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($)</a:t>
            </a:r>
            <a:b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</a:br>
            <a:endParaRPr lang="pt-BR" sz="2000" b="0" dirty="0">
              <a:solidFill>
                <a:schemeClr val="tx1"/>
              </a:solidFill>
              <a:latin typeface="+mn-lt"/>
            </a:endParaRPr>
          </a:p>
          <a:p>
            <a:pPr algn="l" eaLnBrk="0" hangingPunct="0"/>
            <a:r>
              <a:rPr lang="pt-BR" sz="2000" dirty="0">
                <a:solidFill>
                  <a:schemeClr val="tx1"/>
                </a:solidFill>
                <a:latin typeface="+mn-lt"/>
              </a:rPr>
              <a:t>CUSTO TOTAL   :   C</a:t>
            </a:r>
            <a:r>
              <a:rPr lang="pt-BR" sz="2000" baseline="-25000" dirty="0">
                <a:solidFill>
                  <a:schemeClr val="tx1"/>
                </a:solidFill>
                <a:latin typeface="+mn-lt"/>
              </a:rPr>
              <a:t>T</a:t>
            </a:r>
            <a:r>
              <a:rPr lang="pt-BR" sz="200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0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000" baseline="-25000" dirty="0" err="1">
                <a:solidFill>
                  <a:schemeClr val="tx1"/>
                </a:solidFill>
                <a:latin typeface="+mn-lt"/>
              </a:rPr>
              <a:t>util</a:t>
            </a:r>
            <a:r>
              <a:rPr lang="pt-BR" sz="2000" dirty="0">
                <a:solidFill>
                  <a:schemeClr val="tx1"/>
                </a:solidFill>
                <a:latin typeface="+mn-lt"/>
              </a:rPr>
              <a:t> + </a:t>
            </a:r>
            <a:r>
              <a:rPr lang="pt-BR" sz="20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000" baseline="-25000" dirty="0" err="1">
                <a:solidFill>
                  <a:schemeClr val="tx1"/>
                </a:solidFill>
                <a:latin typeface="+mn-lt"/>
              </a:rPr>
              <a:t>cap</a:t>
            </a:r>
            <a:r>
              <a:rPr lang="pt-BR" sz="2000" dirty="0">
                <a:solidFill>
                  <a:schemeClr val="tx1"/>
                </a:solidFill>
                <a:latin typeface="+mn-lt"/>
              </a:rPr>
              <a:t>  ($/a)</a:t>
            </a: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161410" y="3113673"/>
            <a:ext cx="407196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000" b="1" dirty="0">
                <a:latin typeface="+mn-lt"/>
              </a:rPr>
              <a:t>Avaliação Econômica</a:t>
            </a:r>
          </a:p>
        </p:txBody>
      </p:sp>
      <p:graphicFrame>
        <p:nvGraphicFramePr>
          <p:cNvPr id="7" name="Group 22"/>
          <p:cNvGraphicFramePr>
            <a:graphicFrameLocks noGrp="1"/>
          </p:cNvGraphicFramePr>
          <p:nvPr/>
        </p:nvGraphicFramePr>
        <p:xfrm>
          <a:off x="2267744" y="1122685"/>
          <a:ext cx="4953000" cy="1946275"/>
        </p:xfrm>
        <a:graphic>
          <a:graphicData uri="http://schemas.openxmlformats.org/drawingml/2006/table">
            <a:tbl>
              <a:tblPr/>
              <a:tblGrid>
                <a:gridCol w="2895600"/>
                <a:gridCol w="2057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Equipamento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 (kW/m</a:t>
                      </a:r>
                      <a:r>
                        <a:rPr kumimoji="0" lang="pt-B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pt-B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Trocador de Integração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Resfriador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Aquecedor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043608" y="807095"/>
            <a:ext cx="56886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latin typeface="+mn-lt"/>
              </a:rPr>
              <a:t>DEMANDA MÁXIMA (Integração zero)</a:t>
            </a:r>
          </a:p>
        </p:txBody>
      </p:sp>
      <p:sp>
        <p:nvSpPr>
          <p:cNvPr id="90115" name="Line 4"/>
          <p:cNvSpPr>
            <a:spLocks noChangeShapeType="1"/>
          </p:cNvSpPr>
          <p:nvPr/>
        </p:nvSpPr>
        <p:spPr bwMode="auto">
          <a:xfrm>
            <a:off x="2057400" y="6137176"/>
            <a:ext cx="670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90116" name="Line 5"/>
          <p:cNvSpPr>
            <a:spLocks noChangeShapeType="1"/>
          </p:cNvSpPr>
          <p:nvPr/>
        </p:nvSpPr>
        <p:spPr bwMode="auto">
          <a:xfrm flipV="1">
            <a:off x="2057400" y="1412776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90117" name="Line 6"/>
          <p:cNvSpPr>
            <a:spLocks noChangeShapeType="1"/>
          </p:cNvSpPr>
          <p:nvPr/>
        </p:nvSpPr>
        <p:spPr bwMode="auto">
          <a:xfrm>
            <a:off x="2057400" y="2098576"/>
            <a:ext cx="6400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90118" name="Text Box 7"/>
          <p:cNvSpPr txBox="1">
            <a:spLocks noChangeArrowheads="1"/>
          </p:cNvSpPr>
          <p:nvPr/>
        </p:nvSpPr>
        <p:spPr bwMode="auto">
          <a:xfrm>
            <a:off x="2286000" y="1581051"/>
            <a:ext cx="1371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C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util,Max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90119" name="Text Box 8"/>
          <p:cNvSpPr txBox="1">
            <a:spLocks noChangeArrowheads="1"/>
          </p:cNvSpPr>
          <p:nvPr/>
        </p:nvSpPr>
        <p:spPr bwMode="auto">
          <a:xfrm>
            <a:off x="971600" y="1383159"/>
            <a:ext cx="110639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util</a:t>
            </a:r>
            <a:r>
              <a:rPr lang="pt-BR" sz="2400" baseline="-250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$/a</a:t>
            </a:r>
            <a:endParaRPr lang="pt-B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0120" name="Text Box 9"/>
          <p:cNvSpPr txBox="1">
            <a:spLocks noChangeArrowheads="1"/>
          </p:cNvSpPr>
          <p:nvPr/>
        </p:nvSpPr>
        <p:spPr bwMode="auto">
          <a:xfrm>
            <a:off x="973392" y="1869976"/>
            <a:ext cx="102143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dirty="0" smtClean="0">
                <a:solidFill>
                  <a:srgbClr val="FF0000"/>
                </a:solidFill>
                <a:latin typeface="+mn-lt"/>
              </a:rPr>
              <a:t>56.565</a:t>
            </a:r>
            <a:endParaRPr lang="pt-BR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0121" name="Line 10"/>
          <p:cNvSpPr>
            <a:spLocks noChangeShapeType="1"/>
          </p:cNvSpPr>
          <p:nvPr/>
        </p:nvSpPr>
        <p:spPr bwMode="auto">
          <a:xfrm>
            <a:off x="2057400" y="5543451"/>
            <a:ext cx="66294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90122" name="Text Box 13"/>
          <p:cNvSpPr txBox="1">
            <a:spLocks noChangeArrowheads="1"/>
          </p:cNvSpPr>
          <p:nvPr/>
        </p:nvSpPr>
        <p:spPr bwMode="auto">
          <a:xfrm>
            <a:off x="8001000" y="6229251"/>
            <a:ext cx="7032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aseline="-25000">
                <a:solidFill>
                  <a:schemeClr val="tx1"/>
                </a:solidFill>
                <a:latin typeface="+mn-lt"/>
              </a:rPr>
              <a:t>Redes</a:t>
            </a:r>
          </a:p>
        </p:txBody>
      </p:sp>
      <p:sp>
        <p:nvSpPr>
          <p:cNvPr id="597012" name="Line 20"/>
          <p:cNvSpPr>
            <a:spLocks noChangeShapeType="1"/>
          </p:cNvSpPr>
          <p:nvPr/>
        </p:nvSpPr>
        <p:spPr bwMode="auto">
          <a:xfrm flipV="1">
            <a:off x="4953000" y="2631976"/>
            <a:ext cx="0" cy="3505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597015" name="Text Box 23"/>
          <p:cNvSpPr txBox="1">
            <a:spLocks noChangeArrowheads="1"/>
          </p:cNvSpPr>
          <p:nvPr/>
        </p:nvSpPr>
        <p:spPr bwMode="auto">
          <a:xfrm>
            <a:off x="4267200" y="1428651"/>
            <a:ext cx="4038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Nenhuma rede exibe</a:t>
            </a:r>
            <a:r>
              <a:rPr lang="pt-BR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C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util,Max</a:t>
            </a:r>
          </a:p>
        </p:txBody>
      </p:sp>
      <p:sp>
        <p:nvSpPr>
          <p:cNvPr id="597017" name="Text Box 25"/>
          <p:cNvSpPr txBox="1">
            <a:spLocks noChangeArrowheads="1"/>
          </p:cNvSpPr>
          <p:nvPr/>
        </p:nvSpPr>
        <p:spPr bwMode="auto">
          <a:xfrm>
            <a:off x="5410200" y="2411314"/>
            <a:ext cx="373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Basta integrar duas correntes para o Custo de Utilidades diminuir</a:t>
            </a:r>
          </a:p>
        </p:txBody>
      </p:sp>
      <p:sp>
        <p:nvSpPr>
          <p:cNvPr id="597018" name="Text Box 26"/>
          <p:cNvSpPr txBox="1">
            <a:spLocks noChangeArrowheads="1"/>
          </p:cNvSpPr>
          <p:nvPr/>
        </p:nvSpPr>
        <p:spPr bwMode="auto">
          <a:xfrm>
            <a:off x="2286000" y="5010051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solidFill>
                  <a:srgbClr val="FF0000"/>
                </a:solidFill>
                <a:latin typeface="+mn-lt"/>
              </a:rPr>
              <a:t>C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util,Min</a:t>
            </a:r>
          </a:p>
        </p:txBody>
      </p:sp>
      <p:sp>
        <p:nvSpPr>
          <p:cNvPr id="597019" name="Text Box 27"/>
          <p:cNvSpPr txBox="1">
            <a:spLocks noChangeArrowheads="1"/>
          </p:cNvSpPr>
          <p:nvPr/>
        </p:nvSpPr>
        <p:spPr bwMode="auto">
          <a:xfrm>
            <a:off x="1447800" y="5238651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>
                <a:solidFill>
                  <a:srgbClr val="FF0000"/>
                </a:solidFill>
                <a:latin typeface="+mn-lt"/>
              </a:rPr>
              <a:t>?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6781800" y="3714651"/>
            <a:ext cx="1462088" cy="1371600"/>
            <a:chOff x="2736" y="1056"/>
            <a:chExt cx="921" cy="864"/>
          </a:xfrm>
        </p:grpSpPr>
        <p:sp>
          <p:nvSpPr>
            <p:cNvPr id="90129" name="Oval 31"/>
            <p:cNvSpPr>
              <a:spLocks noChangeArrowheads="1"/>
            </p:cNvSpPr>
            <p:nvPr/>
          </p:nvSpPr>
          <p:spPr bwMode="auto">
            <a:xfrm>
              <a:off x="3064" y="1382"/>
              <a:ext cx="265" cy="240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0130" name="Line 32"/>
            <p:cNvSpPr>
              <a:spLocks noChangeShapeType="1"/>
            </p:cNvSpPr>
            <p:nvPr/>
          </p:nvSpPr>
          <p:spPr bwMode="auto">
            <a:xfrm>
              <a:off x="3328" y="1502"/>
              <a:ext cx="329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0131" name="Line 35"/>
            <p:cNvSpPr>
              <a:spLocks noChangeShapeType="1"/>
            </p:cNvSpPr>
            <p:nvPr/>
          </p:nvSpPr>
          <p:spPr bwMode="auto">
            <a:xfrm>
              <a:off x="2736" y="1502"/>
              <a:ext cx="329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0132" name="Line 38"/>
            <p:cNvSpPr>
              <a:spLocks noChangeShapeType="1"/>
            </p:cNvSpPr>
            <p:nvPr/>
          </p:nvSpPr>
          <p:spPr bwMode="auto">
            <a:xfrm>
              <a:off x="3197" y="1084"/>
              <a:ext cx="0" cy="29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0133" name="Line 41"/>
            <p:cNvSpPr>
              <a:spLocks noChangeShapeType="1"/>
            </p:cNvSpPr>
            <p:nvPr/>
          </p:nvSpPr>
          <p:spPr bwMode="auto">
            <a:xfrm>
              <a:off x="3197" y="1621"/>
              <a:ext cx="0" cy="29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0134" name="Rectangle 44"/>
            <p:cNvSpPr>
              <a:spLocks noChangeArrowheads="1"/>
            </p:cNvSpPr>
            <p:nvPr/>
          </p:nvSpPr>
          <p:spPr bwMode="auto">
            <a:xfrm>
              <a:off x="2779" y="1296"/>
              <a:ext cx="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135" name="Rectangle 45"/>
            <p:cNvSpPr>
              <a:spLocks noChangeArrowheads="1"/>
            </p:cNvSpPr>
            <p:nvPr/>
          </p:nvSpPr>
          <p:spPr bwMode="auto">
            <a:xfrm>
              <a:off x="3013" y="1056"/>
              <a:ext cx="14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7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7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7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7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7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97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97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7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012" grpId="0" animBg="1"/>
      <p:bldP spid="597015" grpId="0" autoUpdateAnimBg="0"/>
      <p:bldP spid="597017" grpId="0" autoUpdateAnimBg="0"/>
      <p:bldP spid="597018" grpId="0" autoUpdateAnimBg="0"/>
      <p:bldP spid="597019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971600" y="2093947"/>
            <a:ext cx="74168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As demandas mínimas de vapor e de água podem ser obtidas com o auxílio do </a:t>
            </a:r>
            <a:r>
              <a:rPr lang="pt-BR" sz="2400" dirty="0">
                <a:latin typeface="+mn-lt"/>
                <a:ea typeface="Calibri" pitchFamily="34" charset="0"/>
                <a:cs typeface="Calibri" pitchFamily="34" charset="0"/>
              </a:rPr>
              <a:t>Diagrama de Intervalos de Temperatura</a:t>
            </a:r>
            <a:r>
              <a:rPr lang="pt-BR" sz="24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.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>
            <a:spLocks noChangeArrowheads="1"/>
          </p:cNvSpPr>
          <p:nvPr/>
        </p:nvSpPr>
        <p:spPr bwMode="auto">
          <a:xfrm>
            <a:off x="1043608" y="3812847"/>
            <a:ext cx="74168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4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Este diagrama é construído com base nas To’ s e </a:t>
            </a:r>
            <a:r>
              <a:rPr lang="pt-BR" sz="2400" b="0" dirty="0" err="1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Td</a:t>
            </a:r>
            <a:r>
              <a:rPr lang="pt-BR" sz="24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’ s das correntes e no </a:t>
            </a:r>
            <a:r>
              <a:rPr lang="pt-BR" sz="24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  <a:sym typeface="Symbol" pitchFamily="18" charset="2"/>
              </a:rPr>
              <a:t></a:t>
            </a:r>
            <a:r>
              <a:rPr lang="pt-BR" sz="2400" b="0" baseline="-30000" dirty="0" err="1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tmin</a:t>
            </a:r>
            <a:r>
              <a:rPr lang="pt-BR" sz="2400" b="0" baseline="-300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heurístico, que preserva as áreas dos trocadores</a:t>
            </a:r>
            <a:endParaRPr lang="pt-BR" sz="2400" dirty="0">
              <a:latin typeface="+mn-lt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43608" y="1052736"/>
            <a:ext cx="56886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latin typeface="+mn-lt"/>
              </a:rPr>
              <a:t>DEMANDA </a:t>
            </a:r>
            <a:r>
              <a:rPr lang="pt-BR" sz="2400" dirty="0" smtClean="0">
                <a:latin typeface="+mn-lt"/>
              </a:rPr>
              <a:t>MÍNIMA</a:t>
            </a:r>
            <a:endParaRPr lang="pt-BR" sz="2400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Text Box 2"/>
          <p:cNvSpPr txBox="1">
            <a:spLocks noChangeArrowheads="1"/>
          </p:cNvSpPr>
          <p:nvPr/>
        </p:nvSpPr>
        <p:spPr bwMode="auto">
          <a:xfrm>
            <a:off x="5078016" y="1844824"/>
            <a:ext cx="40659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latin typeface="+mn-lt"/>
              </a:rPr>
              <a:t>     Construção do Diagrama</a:t>
            </a:r>
            <a:endParaRPr lang="pt-BR" sz="2400" b="0" dirty="0">
              <a:solidFill>
                <a:srgbClr val="3333CC"/>
              </a:solidFill>
              <a:latin typeface="+mn-lt"/>
            </a:endParaRPr>
          </a:p>
        </p:txBody>
      </p:sp>
      <p:sp>
        <p:nvSpPr>
          <p:cNvPr id="578599" name="Text Box 39"/>
          <p:cNvSpPr txBox="1">
            <a:spLocks noChangeArrowheads="1"/>
          </p:cNvSpPr>
          <p:nvPr/>
        </p:nvSpPr>
        <p:spPr bwMode="auto">
          <a:xfrm>
            <a:off x="3707904" y="908720"/>
            <a:ext cx="522007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BR" sz="2400" dirty="0">
                <a:latin typeface="+mn-lt"/>
              </a:rPr>
              <a:t>Diagrama dos Intervalos de Temperatura</a:t>
            </a:r>
            <a:endParaRPr lang="pt-BR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3087489" y="5105400"/>
            <a:ext cx="1143000" cy="228600"/>
            <a:chOff x="1392" y="3216"/>
            <a:chExt cx="720" cy="144"/>
          </a:xfrm>
        </p:grpSpPr>
        <p:sp>
          <p:nvSpPr>
            <p:cNvPr id="97350" name="Line 45"/>
            <p:cNvSpPr>
              <a:spLocks noChangeShapeType="1"/>
            </p:cNvSpPr>
            <p:nvPr/>
          </p:nvSpPr>
          <p:spPr bwMode="auto">
            <a:xfrm>
              <a:off x="1392" y="3360"/>
              <a:ext cx="72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51" name="Line 51"/>
            <p:cNvSpPr>
              <a:spLocks noChangeShapeType="1"/>
            </p:cNvSpPr>
            <p:nvPr/>
          </p:nvSpPr>
          <p:spPr bwMode="auto">
            <a:xfrm>
              <a:off x="1392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3087489" y="3048000"/>
            <a:ext cx="1143000" cy="228600"/>
            <a:chOff x="1344" y="1920"/>
            <a:chExt cx="720" cy="144"/>
          </a:xfrm>
        </p:grpSpPr>
        <p:sp>
          <p:nvSpPr>
            <p:cNvPr id="97348" name="Line 44"/>
            <p:cNvSpPr>
              <a:spLocks noChangeShapeType="1"/>
            </p:cNvSpPr>
            <p:nvPr/>
          </p:nvSpPr>
          <p:spPr bwMode="auto">
            <a:xfrm>
              <a:off x="1344" y="2064"/>
              <a:ext cx="72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49" name="Line 52"/>
            <p:cNvSpPr>
              <a:spLocks noChangeShapeType="1"/>
            </p:cNvSpPr>
            <p:nvPr/>
          </p:nvSpPr>
          <p:spPr bwMode="auto">
            <a:xfrm>
              <a:off x="1344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3087489" y="1371600"/>
            <a:ext cx="1143000" cy="228600"/>
            <a:chOff x="1344" y="864"/>
            <a:chExt cx="720" cy="144"/>
          </a:xfrm>
        </p:grpSpPr>
        <p:sp>
          <p:nvSpPr>
            <p:cNvPr id="97346" name="Line 43"/>
            <p:cNvSpPr>
              <a:spLocks noChangeShapeType="1"/>
            </p:cNvSpPr>
            <p:nvPr/>
          </p:nvSpPr>
          <p:spPr bwMode="auto">
            <a:xfrm>
              <a:off x="1344" y="1008"/>
              <a:ext cx="72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47" name="Line 48"/>
            <p:cNvSpPr>
              <a:spLocks noChangeShapeType="1"/>
            </p:cNvSpPr>
            <p:nvPr/>
          </p:nvSpPr>
          <p:spPr bwMode="auto">
            <a:xfrm>
              <a:off x="1344" y="8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877689" y="1066800"/>
            <a:ext cx="4270375" cy="5572125"/>
            <a:chOff x="0" y="672"/>
            <a:chExt cx="2690" cy="3510"/>
          </a:xfrm>
        </p:grpSpPr>
        <p:sp>
          <p:nvSpPr>
            <p:cNvPr id="97308" name="Line 46"/>
            <p:cNvSpPr>
              <a:spLocks noChangeShapeType="1"/>
            </p:cNvSpPr>
            <p:nvPr/>
          </p:nvSpPr>
          <p:spPr bwMode="auto">
            <a:xfrm>
              <a:off x="1344" y="3072"/>
              <a:ext cx="72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09" name="Line 3"/>
            <p:cNvSpPr>
              <a:spLocks noChangeShapeType="1"/>
            </p:cNvSpPr>
            <p:nvPr/>
          </p:nvSpPr>
          <p:spPr bwMode="auto">
            <a:xfrm>
              <a:off x="915" y="1894"/>
              <a:ext cx="0" cy="13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10" name="Text Box 4"/>
            <p:cNvSpPr txBox="1">
              <a:spLocks noChangeArrowheads="1"/>
            </p:cNvSpPr>
            <p:nvPr/>
          </p:nvSpPr>
          <p:spPr bwMode="auto">
            <a:xfrm>
              <a:off x="0" y="723"/>
              <a:ext cx="74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(vapor) 250</a:t>
              </a:r>
            </a:p>
          </p:txBody>
        </p:sp>
        <p:sp>
          <p:nvSpPr>
            <p:cNvPr id="97311" name="Text Box 5"/>
            <p:cNvSpPr txBox="1">
              <a:spLocks noChangeArrowheads="1"/>
            </p:cNvSpPr>
            <p:nvPr/>
          </p:nvSpPr>
          <p:spPr bwMode="auto">
            <a:xfrm>
              <a:off x="343" y="1017"/>
              <a:ext cx="344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 230</a:t>
              </a:r>
            </a:p>
          </p:txBody>
        </p:sp>
        <p:sp>
          <p:nvSpPr>
            <p:cNvPr id="97312" name="Text Box 6"/>
            <p:cNvSpPr txBox="1">
              <a:spLocks noChangeArrowheads="1"/>
            </p:cNvSpPr>
            <p:nvPr/>
          </p:nvSpPr>
          <p:spPr bwMode="auto">
            <a:xfrm>
              <a:off x="343" y="2046"/>
              <a:ext cx="344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1">
                  <a:solidFill>
                    <a:srgbClr val="FF0000"/>
                  </a:solidFill>
                  <a:latin typeface="+mn-lt"/>
                </a:rPr>
                <a:t> 160</a:t>
              </a:r>
            </a:p>
          </p:txBody>
        </p:sp>
        <p:sp>
          <p:nvSpPr>
            <p:cNvPr id="97313" name="Text Box 7"/>
            <p:cNvSpPr txBox="1">
              <a:spLocks noChangeArrowheads="1"/>
            </p:cNvSpPr>
            <p:nvPr/>
          </p:nvSpPr>
          <p:spPr bwMode="auto">
            <a:xfrm>
              <a:off x="343" y="2335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 140</a:t>
              </a:r>
            </a:p>
          </p:txBody>
        </p:sp>
        <p:sp>
          <p:nvSpPr>
            <p:cNvPr id="97314" name="Text Box 8"/>
            <p:cNvSpPr txBox="1">
              <a:spLocks noChangeArrowheads="1"/>
            </p:cNvSpPr>
            <p:nvPr/>
          </p:nvSpPr>
          <p:spPr bwMode="auto">
            <a:xfrm>
              <a:off x="400" y="3364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97315" name="Line 9"/>
            <p:cNvSpPr>
              <a:spLocks noChangeShapeType="1"/>
            </p:cNvSpPr>
            <p:nvPr/>
          </p:nvSpPr>
          <p:spPr bwMode="auto">
            <a:xfrm>
              <a:off x="1145" y="874"/>
              <a:ext cx="0" cy="16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16" name="Line 10"/>
            <p:cNvSpPr>
              <a:spLocks noChangeShapeType="1"/>
            </p:cNvSpPr>
            <p:nvPr/>
          </p:nvSpPr>
          <p:spPr bwMode="auto">
            <a:xfrm flipV="1">
              <a:off x="1602" y="2344"/>
              <a:ext cx="0" cy="1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17" name="Text Box 11"/>
            <p:cNvSpPr txBox="1">
              <a:spLocks noChangeArrowheads="1"/>
            </p:cNvSpPr>
            <p:nvPr/>
          </p:nvSpPr>
          <p:spPr bwMode="auto">
            <a:xfrm>
              <a:off x="2002" y="3217"/>
              <a:ext cx="372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   80</a:t>
              </a:r>
            </a:p>
          </p:txBody>
        </p:sp>
        <p:sp>
          <p:nvSpPr>
            <p:cNvPr id="97318" name="Line 12"/>
            <p:cNvSpPr>
              <a:spLocks noChangeShapeType="1"/>
            </p:cNvSpPr>
            <p:nvPr/>
          </p:nvSpPr>
          <p:spPr bwMode="auto">
            <a:xfrm flipV="1">
              <a:off x="1831" y="1315"/>
              <a:ext cx="0" cy="175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19" name="Line 13"/>
            <p:cNvSpPr>
              <a:spLocks noChangeShapeType="1"/>
            </p:cNvSpPr>
            <p:nvPr/>
          </p:nvSpPr>
          <p:spPr bwMode="auto">
            <a:xfrm>
              <a:off x="688" y="2486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20" name="Text Box 14"/>
            <p:cNvSpPr txBox="1">
              <a:spLocks noChangeArrowheads="1"/>
            </p:cNvSpPr>
            <p:nvPr/>
          </p:nvSpPr>
          <p:spPr bwMode="auto">
            <a:xfrm>
              <a:off x="2002" y="2487"/>
              <a:ext cx="430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  130</a:t>
              </a:r>
            </a:p>
          </p:txBody>
        </p:sp>
        <p:sp>
          <p:nvSpPr>
            <p:cNvPr id="97321" name="Line 15"/>
            <p:cNvSpPr>
              <a:spLocks noChangeShapeType="1"/>
            </p:cNvSpPr>
            <p:nvPr/>
          </p:nvSpPr>
          <p:spPr bwMode="auto">
            <a:xfrm>
              <a:off x="688" y="322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22" name="Text Box 16"/>
            <p:cNvSpPr txBox="1">
              <a:spLocks noChangeArrowheads="1"/>
            </p:cNvSpPr>
            <p:nvPr/>
          </p:nvSpPr>
          <p:spPr bwMode="auto">
            <a:xfrm>
              <a:off x="400" y="3070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97323" name="Line 17"/>
            <p:cNvSpPr>
              <a:spLocks noChangeShapeType="1"/>
            </p:cNvSpPr>
            <p:nvPr/>
          </p:nvSpPr>
          <p:spPr bwMode="auto">
            <a:xfrm>
              <a:off x="687" y="190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24" name="Text Box 18"/>
            <p:cNvSpPr txBox="1">
              <a:spLocks noChangeArrowheads="1"/>
            </p:cNvSpPr>
            <p:nvPr/>
          </p:nvSpPr>
          <p:spPr bwMode="auto">
            <a:xfrm>
              <a:off x="287" y="1756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  180</a:t>
              </a:r>
            </a:p>
          </p:txBody>
        </p:sp>
        <p:sp>
          <p:nvSpPr>
            <p:cNvPr id="97325" name="Text Box 19"/>
            <p:cNvSpPr txBox="1">
              <a:spLocks noChangeArrowheads="1"/>
            </p:cNvSpPr>
            <p:nvPr/>
          </p:nvSpPr>
          <p:spPr bwMode="auto">
            <a:xfrm>
              <a:off x="801" y="16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97326" name="Text Box 20"/>
            <p:cNvSpPr txBox="1">
              <a:spLocks noChangeArrowheads="1"/>
            </p:cNvSpPr>
            <p:nvPr/>
          </p:nvSpPr>
          <p:spPr bwMode="auto">
            <a:xfrm>
              <a:off x="1008" y="672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97327" name="Text Box 21"/>
            <p:cNvSpPr txBox="1">
              <a:spLocks noChangeArrowheads="1"/>
            </p:cNvSpPr>
            <p:nvPr/>
          </p:nvSpPr>
          <p:spPr bwMode="auto">
            <a:xfrm>
              <a:off x="1488" y="3667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1</a:t>
              </a:r>
              <a:endParaRPr lang="pt-BR" sz="1200" b="1">
                <a:latin typeface="+mn-lt"/>
              </a:endParaRPr>
            </a:p>
          </p:txBody>
        </p:sp>
        <p:sp>
          <p:nvSpPr>
            <p:cNvPr id="97328" name="Text Box 22"/>
            <p:cNvSpPr txBox="1">
              <a:spLocks noChangeArrowheads="1"/>
            </p:cNvSpPr>
            <p:nvPr/>
          </p:nvSpPr>
          <p:spPr bwMode="auto">
            <a:xfrm>
              <a:off x="1716" y="3074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2</a:t>
              </a:r>
              <a:endParaRPr lang="pt-BR" sz="1200" b="1">
                <a:latin typeface="+mn-lt"/>
              </a:endParaRPr>
            </a:p>
          </p:txBody>
        </p:sp>
        <p:sp>
          <p:nvSpPr>
            <p:cNvPr id="97329" name="Text Box 23"/>
            <p:cNvSpPr txBox="1">
              <a:spLocks noChangeArrowheads="1"/>
            </p:cNvSpPr>
            <p:nvPr/>
          </p:nvSpPr>
          <p:spPr bwMode="auto">
            <a:xfrm>
              <a:off x="400" y="38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97330" name="Line 24"/>
            <p:cNvSpPr>
              <a:spLocks noChangeShapeType="1"/>
            </p:cNvSpPr>
            <p:nvPr/>
          </p:nvSpPr>
          <p:spPr bwMode="auto">
            <a:xfrm>
              <a:off x="687" y="874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31" name="Line 25"/>
            <p:cNvSpPr>
              <a:spLocks noChangeShapeType="1"/>
            </p:cNvSpPr>
            <p:nvPr/>
          </p:nvSpPr>
          <p:spPr bwMode="auto">
            <a:xfrm>
              <a:off x="1374" y="2344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32" name="Text Box 27"/>
            <p:cNvSpPr txBox="1">
              <a:spLocks noChangeArrowheads="1"/>
            </p:cNvSpPr>
            <p:nvPr/>
          </p:nvSpPr>
          <p:spPr bwMode="auto">
            <a:xfrm>
              <a:off x="344" y="2785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 110</a:t>
              </a:r>
            </a:p>
          </p:txBody>
        </p:sp>
        <p:sp>
          <p:nvSpPr>
            <p:cNvPr id="97333" name="Line 28"/>
            <p:cNvSpPr>
              <a:spLocks noChangeShapeType="1"/>
            </p:cNvSpPr>
            <p:nvPr/>
          </p:nvSpPr>
          <p:spPr bwMode="auto">
            <a:xfrm flipH="1">
              <a:off x="1374" y="3667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34" name="Text Box 29"/>
            <p:cNvSpPr txBox="1">
              <a:spLocks noChangeArrowheads="1"/>
            </p:cNvSpPr>
            <p:nvPr/>
          </p:nvSpPr>
          <p:spPr bwMode="auto">
            <a:xfrm>
              <a:off x="2060" y="1899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170</a:t>
              </a:r>
            </a:p>
          </p:txBody>
        </p:sp>
        <p:sp>
          <p:nvSpPr>
            <p:cNvPr id="97335" name="Text Box 30"/>
            <p:cNvSpPr txBox="1">
              <a:spLocks noChangeArrowheads="1"/>
            </p:cNvSpPr>
            <p:nvPr/>
          </p:nvSpPr>
          <p:spPr bwMode="auto">
            <a:xfrm>
              <a:off x="2059" y="1159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220</a:t>
              </a:r>
            </a:p>
          </p:txBody>
        </p:sp>
        <p:sp>
          <p:nvSpPr>
            <p:cNvPr id="97336" name="Text Box 31"/>
            <p:cNvSpPr txBox="1">
              <a:spLocks noChangeArrowheads="1"/>
            </p:cNvSpPr>
            <p:nvPr/>
          </p:nvSpPr>
          <p:spPr bwMode="auto">
            <a:xfrm>
              <a:off x="2064" y="3984"/>
              <a:ext cx="62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30 (água)</a:t>
              </a:r>
            </a:p>
          </p:txBody>
        </p:sp>
        <p:sp>
          <p:nvSpPr>
            <p:cNvPr id="97337" name="Text Box 32"/>
            <p:cNvSpPr txBox="1">
              <a:spLocks noChangeArrowheads="1"/>
            </p:cNvSpPr>
            <p:nvPr/>
          </p:nvSpPr>
          <p:spPr bwMode="auto">
            <a:xfrm>
              <a:off x="2060" y="948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240</a:t>
              </a:r>
            </a:p>
          </p:txBody>
        </p:sp>
        <p:sp>
          <p:nvSpPr>
            <p:cNvPr id="97338" name="Text Box 33"/>
            <p:cNvSpPr txBox="1">
              <a:spLocks noChangeArrowheads="1"/>
            </p:cNvSpPr>
            <p:nvPr/>
          </p:nvSpPr>
          <p:spPr bwMode="auto">
            <a:xfrm>
              <a:off x="2060" y="2197"/>
              <a:ext cx="3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150</a:t>
              </a:r>
            </a:p>
          </p:txBody>
        </p:sp>
        <p:sp>
          <p:nvSpPr>
            <p:cNvPr id="97339" name="Text Box 34"/>
            <p:cNvSpPr txBox="1">
              <a:spLocks noChangeArrowheads="1"/>
            </p:cNvSpPr>
            <p:nvPr/>
          </p:nvSpPr>
          <p:spPr bwMode="auto">
            <a:xfrm>
              <a:off x="2060" y="2927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100</a:t>
              </a:r>
            </a:p>
          </p:txBody>
        </p:sp>
        <p:sp>
          <p:nvSpPr>
            <p:cNvPr id="97340" name="Text Box 35"/>
            <p:cNvSpPr txBox="1">
              <a:spLocks noChangeArrowheads="1"/>
            </p:cNvSpPr>
            <p:nvPr/>
          </p:nvSpPr>
          <p:spPr bwMode="auto">
            <a:xfrm>
              <a:off x="2058" y="3511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60</a:t>
              </a:r>
            </a:p>
          </p:txBody>
        </p:sp>
        <p:sp>
          <p:nvSpPr>
            <p:cNvPr id="97341" name="Line 36"/>
            <p:cNvSpPr>
              <a:spLocks noChangeShapeType="1"/>
            </p:cNvSpPr>
            <p:nvPr/>
          </p:nvSpPr>
          <p:spPr bwMode="auto">
            <a:xfrm>
              <a:off x="2064" y="1008"/>
              <a:ext cx="0" cy="312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42" name="Line 37"/>
            <p:cNvSpPr>
              <a:spLocks noChangeShapeType="1"/>
            </p:cNvSpPr>
            <p:nvPr/>
          </p:nvSpPr>
          <p:spPr bwMode="auto">
            <a:xfrm>
              <a:off x="672" y="864"/>
              <a:ext cx="0" cy="31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43" name="Line 38"/>
            <p:cNvSpPr>
              <a:spLocks noChangeShapeType="1"/>
            </p:cNvSpPr>
            <p:nvPr/>
          </p:nvSpPr>
          <p:spPr bwMode="auto">
            <a:xfrm>
              <a:off x="1344" y="4128"/>
              <a:ext cx="72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44" name="Line 41"/>
            <p:cNvSpPr>
              <a:spLocks noChangeShapeType="1"/>
            </p:cNvSpPr>
            <p:nvPr/>
          </p:nvSpPr>
          <p:spPr bwMode="auto">
            <a:xfrm>
              <a:off x="1344" y="1344"/>
              <a:ext cx="72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45" name="Line 53"/>
            <p:cNvSpPr>
              <a:spLocks noChangeShapeType="1"/>
            </p:cNvSpPr>
            <p:nvPr/>
          </p:nvSpPr>
          <p:spPr bwMode="auto">
            <a:xfrm>
              <a:off x="1824" y="134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3087489" y="3962400"/>
            <a:ext cx="1143000" cy="228600"/>
            <a:chOff x="1344" y="2496"/>
            <a:chExt cx="720" cy="144"/>
          </a:xfrm>
        </p:grpSpPr>
        <p:sp>
          <p:nvSpPr>
            <p:cNvPr id="97306" name="Line 47"/>
            <p:cNvSpPr>
              <a:spLocks noChangeShapeType="1"/>
            </p:cNvSpPr>
            <p:nvPr/>
          </p:nvSpPr>
          <p:spPr bwMode="auto">
            <a:xfrm>
              <a:off x="1344" y="2640"/>
              <a:ext cx="72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07" name="Line 54"/>
            <p:cNvSpPr>
              <a:spLocks noChangeShapeType="1"/>
            </p:cNvSpPr>
            <p:nvPr/>
          </p:nvSpPr>
          <p:spPr bwMode="auto">
            <a:xfrm>
              <a:off x="1344" y="249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1944489" y="1905000"/>
            <a:ext cx="1090613" cy="228600"/>
            <a:chOff x="672" y="1200"/>
            <a:chExt cx="687" cy="144"/>
          </a:xfrm>
        </p:grpSpPr>
        <p:sp>
          <p:nvSpPr>
            <p:cNvPr id="97304" name="Line 49"/>
            <p:cNvSpPr>
              <a:spLocks noChangeShapeType="1"/>
            </p:cNvSpPr>
            <p:nvPr/>
          </p:nvSpPr>
          <p:spPr bwMode="auto">
            <a:xfrm>
              <a:off x="13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05" name="Line 59"/>
            <p:cNvSpPr>
              <a:spLocks noChangeShapeType="1"/>
            </p:cNvSpPr>
            <p:nvPr/>
          </p:nvSpPr>
          <p:spPr bwMode="auto">
            <a:xfrm>
              <a:off x="672" y="1200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grpSp>
        <p:nvGrpSpPr>
          <p:cNvPr id="8" name="Group 67"/>
          <p:cNvGrpSpPr>
            <a:grpSpLocks/>
          </p:cNvGrpSpPr>
          <p:nvPr/>
        </p:nvGrpSpPr>
        <p:grpSpPr bwMode="auto">
          <a:xfrm>
            <a:off x="2020689" y="3505200"/>
            <a:ext cx="1090613" cy="228600"/>
            <a:chOff x="672" y="2208"/>
            <a:chExt cx="687" cy="144"/>
          </a:xfrm>
        </p:grpSpPr>
        <p:sp>
          <p:nvSpPr>
            <p:cNvPr id="97302" name="Line 50"/>
            <p:cNvSpPr>
              <a:spLocks noChangeShapeType="1"/>
            </p:cNvSpPr>
            <p:nvPr/>
          </p:nvSpPr>
          <p:spPr bwMode="auto">
            <a:xfrm>
              <a:off x="1344" y="22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03" name="Line 60"/>
            <p:cNvSpPr>
              <a:spLocks noChangeShapeType="1"/>
            </p:cNvSpPr>
            <p:nvPr/>
          </p:nvSpPr>
          <p:spPr bwMode="auto">
            <a:xfrm>
              <a:off x="672" y="2208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1944489" y="4648200"/>
            <a:ext cx="1090613" cy="228600"/>
            <a:chOff x="672" y="2928"/>
            <a:chExt cx="687" cy="144"/>
          </a:xfrm>
        </p:grpSpPr>
        <p:sp>
          <p:nvSpPr>
            <p:cNvPr id="97300" name="Line 56"/>
            <p:cNvSpPr>
              <a:spLocks noChangeShapeType="1"/>
            </p:cNvSpPr>
            <p:nvPr/>
          </p:nvSpPr>
          <p:spPr bwMode="auto">
            <a:xfrm>
              <a:off x="1344" y="29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301" name="Line 61"/>
            <p:cNvSpPr>
              <a:spLocks noChangeShapeType="1"/>
            </p:cNvSpPr>
            <p:nvPr/>
          </p:nvSpPr>
          <p:spPr bwMode="auto">
            <a:xfrm>
              <a:off x="672" y="2928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grpSp>
        <p:nvGrpSpPr>
          <p:cNvPr id="10" name="Group 71"/>
          <p:cNvGrpSpPr>
            <a:grpSpLocks/>
          </p:cNvGrpSpPr>
          <p:nvPr/>
        </p:nvGrpSpPr>
        <p:grpSpPr bwMode="auto">
          <a:xfrm>
            <a:off x="1944489" y="5638800"/>
            <a:ext cx="1090613" cy="228600"/>
            <a:chOff x="672" y="3504"/>
            <a:chExt cx="687" cy="144"/>
          </a:xfrm>
        </p:grpSpPr>
        <p:sp>
          <p:nvSpPr>
            <p:cNvPr id="97298" name="Line 55"/>
            <p:cNvSpPr>
              <a:spLocks noChangeShapeType="1"/>
            </p:cNvSpPr>
            <p:nvPr/>
          </p:nvSpPr>
          <p:spPr bwMode="auto">
            <a:xfrm>
              <a:off x="1344" y="350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299" name="Line 62"/>
            <p:cNvSpPr>
              <a:spLocks noChangeShapeType="1"/>
            </p:cNvSpPr>
            <p:nvPr/>
          </p:nvSpPr>
          <p:spPr bwMode="auto">
            <a:xfrm>
              <a:off x="672" y="3504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grpSp>
        <p:nvGrpSpPr>
          <p:cNvPr id="11" name="Group 70"/>
          <p:cNvGrpSpPr>
            <a:grpSpLocks/>
          </p:cNvGrpSpPr>
          <p:nvPr/>
        </p:nvGrpSpPr>
        <p:grpSpPr bwMode="auto">
          <a:xfrm>
            <a:off x="1944489" y="6324600"/>
            <a:ext cx="1090613" cy="228600"/>
            <a:chOff x="672" y="3984"/>
            <a:chExt cx="687" cy="144"/>
          </a:xfrm>
        </p:grpSpPr>
        <p:sp>
          <p:nvSpPr>
            <p:cNvPr id="97296" name="Line 57"/>
            <p:cNvSpPr>
              <a:spLocks noChangeShapeType="1"/>
            </p:cNvSpPr>
            <p:nvPr/>
          </p:nvSpPr>
          <p:spPr bwMode="auto">
            <a:xfrm>
              <a:off x="1344" y="39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7297" name="Line 63"/>
            <p:cNvSpPr>
              <a:spLocks noChangeShapeType="1"/>
            </p:cNvSpPr>
            <p:nvPr/>
          </p:nvSpPr>
          <p:spPr bwMode="auto">
            <a:xfrm>
              <a:off x="672" y="3984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sp>
        <p:nvSpPr>
          <p:cNvPr id="578637" name="Text Box 77"/>
          <p:cNvSpPr txBox="1">
            <a:spLocks noChangeArrowheads="1"/>
          </p:cNvSpPr>
          <p:nvPr/>
        </p:nvSpPr>
        <p:spPr bwMode="auto">
          <a:xfrm>
            <a:off x="4726360" y="4581128"/>
            <a:ext cx="441764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Degraus de +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em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dirty="0">
                <a:latin typeface="+mn-lt"/>
              </a:rPr>
              <a:t>TEF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dirty="0">
                <a:latin typeface="+mn-lt"/>
              </a:rPr>
              <a:t>TSF</a:t>
            </a:r>
          </a:p>
        </p:txBody>
      </p:sp>
      <p:sp>
        <p:nvSpPr>
          <p:cNvPr id="578638" name="Text Box 78"/>
          <p:cNvSpPr txBox="1">
            <a:spLocks noChangeArrowheads="1"/>
          </p:cNvSpPr>
          <p:nvPr/>
        </p:nvSpPr>
        <p:spPr bwMode="auto">
          <a:xfrm>
            <a:off x="4586536" y="3140968"/>
            <a:ext cx="45574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Degraus de -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em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TSQ</a:t>
            </a:r>
            <a:endParaRPr lang="pt-BR" dirty="0">
              <a:latin typeface="+mn-lt"/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2" grpId="0" autoUpdateAnimBg="0"/>
      <p:bldP spid="578599" grpId="0" autoUpdateAnimBg="0"/>
      <p:bldP spid="578637" grpId="0" autoUpdateAnimBg="0"/>
      <p:bldP spid="578638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Text Box 2"/>
          <p:cNvSpPr txBox="1">
            <a:spLocks noChangeArrowheads="1"/>
          </p:cNvSpPr>
          <p:nvPr/>
        </p:nvSpPr>
        <p:spPr bwMode="auto">
          <a:xfrm>
            <a:off x="5004048" y="3645024"/>
            <a:ext cx="413995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As fronteiras garantem a </a:t>
            </a:r>
            <a:r>
              <a:rPr lang="pt-BR" sz="2400" dirty="0">
                <a:latin typeface="+mn-lt"/>
              </a:rPr>
              <a:t>viabilidade termodinâmica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de qualquer troca no interior dos intervalos e </a:t>
            </a:r>
            <a:r>
              <a:rPr lang="pt-BR" sz="2400" dirty="0">
                <a:latin typeface="+mn-lt"/>
              </a:rPr>
              <a:t>preservam as áreas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de um valor excessivo.</a:t>
            </a:r>
          </a:p>
        </p:txBody>
      </p:sp>
      <p:sp>
        <p:nvSpPr>
          <p:cNvPr id="358403" name="Text Box 3"/>
          <p:cNvSpPr txBox="1">
            <a:spLocks noChangeArrowheads="1"/>
          </p:cNvSpPr>
          <p:nvPr/>
        </p:nvSpPr>
        <p:spPr bwMode="auto">
          <a:xfrm>
            <a:off x="5069904" y="5805264"/>
            <a:ext cx="403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Vejam no caso do</a:t>
            </a:r>
            <a:r>
              <a:rPr lang="pt-BR" sz="2400" dirty="0">
                <a:latin typeface="+mn-lt"/>
              </a:rPr>
              <a:t> Problema Ilustrativo</a:t>
            </a:r>
          </a:p>
        </p:txBody>
      </p:sp>
      <p:sp>
        <p:nvSpPr>
          <p:cNvPr id="358467" name="Text Box 67"/>
          <p:cNvSpPr txBox="1">
            <a:spLocks noChangeArrowheads="1"/>
          </p:cNvSpPr>
          <p:nvPr/>
        </p:nvSpPr>
        <p:spPr bwMode="auto">
          <a:xfrm>
            <a:off x="4932040" y="1196752"/>
            <a:ext cx="41044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Cada intervalo pode ser considerado um </a:t>
            </a:r>
            <a:r>
              <a:rPr lang="pt-BR" sz="2400" dirty="0">
                <a:latin typeface="+mn-lt"/>
              </a:rPr>
              <a:t>"entreposto"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de trocas térmicas, para onde as correntes quentes levam calor e onde as correntes frias buscam calor.</a:t>
            </a: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787896" y="598437"/>
            <a:ext cx="4648200" cy="6430963"/>
            <a:chOff x="0" y="144"/>
            <a:chExt cx="2928" cy="4051"/>
          </a:xfrm>
        </p:grpSpPr>
        <p:sp>
          <p:nvSpPr>
            <p:cNvPr id="98310" name="Text Box 1027"/>
            <p:cNvSpPr txBox="1">
              <a:spLocks noChangeArrowheads="1"/>
            </p:cNvSpPr>
            <p:nvPr/>
          </p:nvSpPr>
          <p:spPr bwMode="auto">
            <a:xfrm>
              <a:off x="2208" y="3840"/>
              <a:ext cx="720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30 </a:t>
              </a:r>
            </a:p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(</a:t>
              </a:r>
              <a:r>
                <a:rPr lang="pt-BR" sz="1200" b="1">
                  <a:latin typeface="+mn-lt"/>
                </a:rPr>
                <a:t>água)</a:t>
              </a:r>
            </a:p>
          </p:txBody>
        </p:sp>
        <p:sp>
          <p:nvSpPr>
            <p:cNvPr id="98311" name="Rectangle 1028"/>
            <p:cNvSpPr>
              <a:spLocks noChangeArrowheads="1"/>
            </p:cNvSpPr>
            <p:nvPr/>
          </p:nvSpPr>
          <p:spPr bwMode="auto">
            <a:xfrm>
              <a:off x="520" y="333"/>
              <a:ext cx="1760" cy="36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12" name="Line 1029"/>
            <p:cNvSpPr>
              <a:spLocks noChangeShapeType="1"/>
            </p:cNvSpPr>
            <p:nvPr/>
          </p:nvSpPr>
          <p:spPr bwMode="auto">
            <a:xfrm>
              <a:off x="810" y="1492"/>
              <a:ext cx="1" cy="15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13" name="Text Box 1030"/>
            <p:cNvSpPr txBox="1">
              <a:spLocks noChangeArrowheads="1"/>
            </p:cNvSpPr>
            <p:nvPr/>
          </p:nvSpPr>
          <p:spPr bwMode="auto">
            <a:xfrm>
              <a:off x="0" y="144"/>
              <a:ext cx="48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(vapor)</a:t>
              </a:r>
            </a:p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250 </a:t>
              </a:r>
            </a:p>
            <a:p>
              <a:pPr algn="l"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8314" name="Text Box 1031"/>
            <p:cNvSpPr txBox="1">
              <a:spLocks noChangeArrowheads="1"/>
            </p:cNvSpPr>
            <p:nvPr/>
          </p:nvSpPr>
          <p:spPr bwMode="auto">
            <a:xfrm>
              <a:off x="144" y="576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230</a:t>
              </a:r>
            </a:p>
          </p:txBody>
        </p:sp>
        <p:sp>
          <p:nvSpPr>
            <p:cNvPr id="98315" name="Text Box 1032"/>
            <p:cNvSpPr txBox="1">
              <a:spLocks noChangeArrowheads="1"/>
            </p:cNvSpPr>
            <p:nvPr/>
          </p:nvSpPr>
          <p:spPr bwMode="auto">
            <a:xfrm>
              <a:off x="192" y="1728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000" b="1">
                  <a:solidFill>
                    <a:srgbClr val="FF0000"/>
                  </a:solidFill>
                  <a:latin typeface="+mn-lt"/>
                </a:rPr>
                <a:t>160</a:t>
              </a:r>
            </a:p>
          </p:txBody>
        </p:sp>
        <p:sp>
          <p:nvSpPr>
            <p:cNvPr id="98316" name="Text Box 1033"/>
            <p:cNvSpPr txBox="1">
              <a:spLocks noChangeArrowheads="1"/>
            </p:cNvSpPr>
            <p:nvPr/>
          </p:nvSpPr>
          <p:spPr bwMode="auto">
            <a:xfrm>
              <a:off x="144" y="2064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98317" name="Text Box 1034"/>
            <p:cNvSpPr txBox="1">
              <a:spLocks noChangeArrowheads="1"/>
            </p:cNvSpPr>
            <p:nvPr/>
          </p:nvSpPr>
          <p:spPr bwMode="auto">
            <a:xfrm>
              <a:off x="192" y="321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98318" name="Line 1035"/>
            <p:cNvSpPr>
              <a:spLocks noChangeShapeType="1"/>
            </p:cNvSpPr>
            <p:nvPr/>
          </p:nvSpPr>
          <p:spPr bwMode="auto">
            <a:xfrm>
              <a:off x="1105" y="338"/>
              <a:ext cx="0" cy="182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19" name="Text Box 1036"/>
            <p:cNvSpPr txBox="1">
              <a:spLocks noChangeArrowheads="1"/>
            </p:cNvSpPr>
            <p:nvPr/>
          </p:nvSpPr>
          <p:spPr bwMode="auto">
            <a:xfrm>
              <a:off x="2304" y="153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170</a:t>
              </a:r>
            </a:p>
          </p:txBody>
        </p:sp>
        <p:sp>
          <p:nvSpPr>
            <p:cNvPr id="98320" name="Line 1037"/>
            <p:cNvSpPr>
              <a:spLocks noChangeShapeType="1"/>
            </p:cNvSpPr>
            <p:nvPr/>
          </p:nvSpPr>
          <p:spPr bwMode="auto">
            <a:xfrm flipV="1">
              <a:off x="1691" y="2001"/>
              <a:ext cx="0" cy="14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21" name="Text Box 1038"/>
            <p:cNvSpPr txBox="1">
              <a:spLocks noChangeArrowheads="1"/>
            </p:cNvSpPr>
            <p:nvPr/>
          </p:nvSpPr>
          <p:spPr bwMode="auto">
            <a:xfrm>
              <a:off x="2256" y="3072"/>
              <a:ext cx="433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latin typeface="+mn-lt"/>
                </a:rPr>
                <a:t>80</a:t>
              </a:r>
            </a:p>
          </p:txBody>
        </p:sp>
        <p:sp>
          <p:nvSpPr>
            <p:cNvPr id="98322" name="Line 1039"/>
            <p:cNvSpPr>
              <a:spLocks noChangeShapeType="1"/>
            </p:cNvSpPr>
            <p:nvPr/>
          </p:nvSpPr>
          <p:spPr bwMode="auto">
            <a:xfrm flipV="1">
              <a:off x="1984" y="837"/>
              <a:ext cx="1" cy="199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23" name="Line 1040"/>
            <p:cNvSpPr>
              <a:spLocks noChangeShapeType="1"/>
            </p:cNvSpPr>
            <p:nvPr/>
          </p:nvSpPr>
          <p:spPr bwMode="auto">
            <a:xfrm>
              <a:off x="520" y="665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24" name="Line 1041"/>
            <p:cNvSpPr>
              <a:spLocks noChangeShapeType="1"/>
            </p:cNvSpPr>
            <p:nvPr/>
          </p:nvSpPr>
          <p:spPr bwMode="auto">
            <a:xfrm>
              <a:off x="1398" y="837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25" name="Text Box 1042"/>
            <p:cNvSpPr txBox="1">
              <a:spLocks noChangeArrowheads="1"/>
            </p:cNvSpPr>
            <p:nvPr/>
          </p:nvSpPr>
          <p:spPr bwMode="auto">
            <a:xfrm>
              <a:off x="2304" y="720"/>
              <a:ext cx="36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220</a:t>
              </a:r>
            </a:p>
          </p:txBody>
        </p:sp>
        <p:sp>
          <p:nvSpPr>
            <p:cNvPr id="98326" name="Line 1043"/>
            <p:cNvSpPr>
              <a:spLocks noChangeShapeType="1"/>
            </p:cNvSpPr>
            <p:nvPr/>
          </p:nvSpPr>
          <p:spPr bwMode="auto">
            <a:xfrm>
              <a:off x="1399" y="66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27" name="Line 1044"/>
            <p:cNvSpPr>
              <a:spLocks noChangeShapeType="1"/>
            </p:cNvSpPr>
            <p:nvPr/>
          </p:nvSpPr>
          <p:spPr bwMode="auto">
            <a:xfrm>
              <a:off x="520" y="2161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28" name="Line 1045"/>
            <p:cNvSpPr>
              <a:spLocks noChangeShapeType="1"/>
            </p:cNvSpPr>
            <p:nvPr/>
          </p:nvSpPr>
          <p:spPr bwMode="auto">
            <a:xfrm>
              <a:off x="1398" y="233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29" name="Text Box 1046"/>
            <p:cNvSpPr txBox="1">
              <a:spLocks noChangeArrowheads="1"/>
            </p:cNvSpPr>
            <p:nvPr/>
          </p:nvSpPr>
          <p:spPr bwMode="auto">
            <a:xfrm>
              <a:off x="2256" y="2256"/>
              <a:ext cx="34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latin typeface="+mn-lt"/>
                </a:rPr>
                <a:t>130</a:t>
              </a:r>
            </a:p>
          </p:txBody>
        </p:sp>
        <p:sp>
          <p:nvSpPr>
            <p:cNvPr id="98330" name="Line 1047"/>
            <p:cNvSpPr>
              <a:spLocks noChangeShapeType="1"/>
            </p:cNvSpPr>
            <p:nvPr/>
          </p:nvSpPr>
          <p:spPr bwMode="auto">
            <a:xfrm>
              <a:off x="1399" y="216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31" name="Line 1048"/>
            <p:cNvSpPr>
              <a:spLocks noChangeShapeType="1"/>
            </p:cNvSpPr>
            <p:nvPr/>
          </p:nvSpPr>
          <p:spPr bwMode="auto">
            <a:xfrm flipH="1">
              <a:off x="1399" y="3159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32" name="Line 1049"/>
            <p:cNvSpPr>
              <a:spLocks noChangeShapeType="1"/>
            </p:cNvSpPr>
            <p:nvPr/>
          </p:nvSpPr>
          <p:spPr bwMode="auto">
            <a:xfrm>
              <a:off x="520" y="2993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33" name="Line 1050"/>
            <p:cNvSpPr>
              <a:spLocks noChangeShapeType="1"/>
            </p:cNvSpPr>
            <p:nvPr/>
          </p:nvSpPr>
          <p:spPr bwMode="auto">
            <a:xfrm>
              <a:off x="1399" y="29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34" name="Text Box 1051"/>
            <p:cNvSpPr txBox="1">
              <a:spLocks noChangeArrowheads="1"/>
            </p:cNvSpPr>
            <p:nvPr/>
          </p:nvSpPr>
          <p:spPr bwMode="auto">
            <a:xfrm>
              <a:off x="240" y="288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98335" name="Line 1052"/>
            <p:cNvSpPr>
              <a:spLocks noChangeShapeType="1"/>
            </p:cNvSpPr>
            <p:nvPr/>
          </p:nvSpPr>
          <p:spPr bwMode="auto">
            <a:xfrm flipH="1">
              <a:off x="1399" y="166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36" name="Line 1053"/>
            <p:cNvSpPr>
              <a:spLocks noChangeShapeType="1"/>
            </p:cNvSpPr>
            <p:nvPr/>
          </p:nvSpPr>
          <p:spPr bwMode="auto">
            <a:xfrm>
              <a:off x="1398" y="1502"/>
              <a:ext cx="0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37" name="Line 1054"/>
            <p:cNvSpPr>
              <a:spLocks noChangeShapeType="1"/>
            </p:cNvSpPr>
            <p:nvPr/>
          </p:nvSpPr>
          <p:spPr bwMode="auto">
            <a:xfrm>
              <a:off x="518" y="1502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38" name="Text Box 1055"/>
            <p:cNvSpPr txBox="1">
              <a:spLocks noChangeArrowheads="1"/>
            </p:cNvSpPr>
            <p:nvPr/>
          </p:nvSpPr>
          <p:spPr bwMode="auto">
            <a:xfrm>
              <a:off x="144" y="1392"/>
              <a:ext cx="336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180</a:t>
              </a:r>
            </a:p>
          </p:txBody>
        </p:sp>
        <p:sp>
          <p:nvSpPr>
            <p:cNvPr id="98339" name="Text Box 1056"/>
            <p:cNvSpPr txBox="1">
              <a:spLocks noChangeArrowheads="1"/>
            </p:cNvSpPr>
            <p:nvPr/>
          </p:nvSpPr>
          <p:spPr bwMode="auto">
            <a:xfrm>
              <a:off x="1178" y="416"/>
              <a:ext cx="29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98340" name="Text Box 1057"/>
            <p:cNvSpPr txBox="1">
              <a:spLocks noChangeArrowheads="1"/>
            </p:cNvSpPr>
            <p:nvPr/>
          </p:nvSpPr>
          <p:spPr bwMode="auto">
            <a:xfrm>
              <a:off x="1178" y="9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98341" name="Text Box 1058"/>
            <p:cNvSpPr txBox="1">
              <a:spLocks noChangeArrowheads="1"/>
            </p:cNvSpPr>
            <p:nvPr/>
          </p:nvSpPr>
          <p:spPr bwMode="auto">
            <a:xfrm>
              <a:off x="1178" y="1502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98342" name="Text Box 1059"/>
            <p:cNvSpPr txBox="1">
              <a:spLocks noChangeArrowheads="1"/>
            </p:cNvSpPr>
            <p:nvPr/>
          </p:nvSpPr>
          <p:spPr bwMode="auto">
            <a:xfrm>
              <a:off x="1178" y="1835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98343" name="Text Box 1060"/>
            <p:cNvSpPr txBox="1">
              <a:spLocks noChangeArrowheads="1"/>
            </p:cNvSpPr>
            <p:nvPr/>
          </p:nvSpPr>
          <p:spPr bwMode="auto">
            <a:xfrm>
              <a:off x="720" y="129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98344" name="Text Box 1061"/>
            <p:cNvSpPr txBox="1">
              <a:spLocks noChangeArrowheads="1"/>
            </p:cNvSpPr>
            <p:nvPr/>
          </p:nvSpPr>
          <p:spPr bwMode="auto">
            <a:xfrm>
              <a:off x="960" y="144"/>
              <a:ext cx="2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98345" name="Text Box 1062"/>
            <p:cNvSpPr txBox="1">
              <a:spLocks noChangeArrowheads="1"/>
            </p:cNvSpPr>
            <p:nvPr/>
          </p:nvSpPr>
          <p:spPr bwMode="auto">
            <a:xfrm>
              <a:off x="1545" y="34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1</a:t>
              </a:r>
              <a:endParaRPr lang="pt-BR" sz="1200" b="1">
                <a:latin typeface="+mn-lt"/>
              </a:endParaRPr>
            </a:p>
          </p:txBody>
        </p:sp>
        <p:sp>
          <p:nvSpPr>
            <p:cNvPr id="98346" name="Text Box 1063"/>
            <p:cNvSpPr txBox="1">
              <a:spLocks noChangeArrowheads="1"/>
            </p:cNvSpPr>
            <p:nvPr/>
          </p:nvSpPr>
          <p:spPr bwMode="auto">
            <a:xfrm>
              <a:off x="1837" y="2828"/>
              <a:ext cx="36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2</a:t>
              </a:r>
              <a:endParaRPr lang="pt-BR" sz="1200" b="1">
                <a:latin typeface="+mn-lt"/>
              </a:endParaRPr>
            </a:p>
          </p:txBody>
        </p:sp>
        <p:sp>
          <p:nvSpPr>
            <p:cNvPr id="98347" name="Line 1064"/>
            <p:cNvSpPr>
              <a:spLocks noChangeShapeType="1"/>
            </p:cNvSpPr>
            <p:nvPr/>
          </p:nvSpPr>
          <p:spPr bwMode="auto">
            <a:xfrm>
              <a:off x="518" y="383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48" name="Line 1065"/>
            <p:cNvSpPr>
              <a:spLocks noChangeShapeType="1"/>
            </p:cNvSpPr>
            <p:nvPr/>
          </p:nvSpPr>
          <p:spPr bwMode="auto">
            <a:xfrm flipV="1">
              <a:off x="1398" y="3831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49" name="Text Box 1066"/>
            <p:cNvSpPr txBox="1">
              <a:spLocks noChangeArrowheads="1"/>
            </p:cNvSpPr>
            <p:nvPr/>
          </p:nvSpPr>
          <p:spPr bwMode="auto">
            <a:xfrm>
              <a:off x="240" y="369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98350" name="Line 1067"/>
            <p:cNvSpPr>
              <a:spLocks noChangeShapeType="1"/>
            </p:cNvSpPr>
            <p:nvPr/>
          </p:nvSpPr>
          <p:spPr bwMode="auto">
            <a:xfrm>
              <a:off x="518" y="338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51" name="Line 1068"/>
            <p:cNvSpPr>
              <a:spLocks noChangeShapeType="1"/>
            </p:cNvSpPr>
            <p:nvPr/>
          </p:nvSpPr>
          <p:spPr bwMode="auto">
            <a:xfrm>
              <a:off x="1398" y="50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52" name="Text Box 1069"/>
            <p:cNvSpPr txBox="1">
              <a:spLocks noChangeArrowheads="1"/>
            </p:cNvSpPr>
            <p:nvPr/>
          </p:nvSpPr>
          <p:spPr bwMode="auto">
            <a:xfrm>
              <a:off x="2278" y="421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240</a:t>
              </a:r>
            </a:p>
          </p:txBody>
        </p:sp>
        <p:sp>
          <p:nvSpPr>
            <p:cNvPr id="98353" name="Line 1070"/>
            <p:cNvSpPr>
              <a:spLocks noChangeShapeType="1"/>
            </p:cNvSpPr>
            <p:nvPr/>
          </p:nvSpPr>
          <p:spPr bwMode="auto">
            <a:xfrm>
              <a:off x="1398" y="338"/>
              <a:ext cx="0" cy="16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54" name="Line 1071"/>
            <p:cNvSpPr>
              <a:spLocks noChangeShapeType="1"/>
            </p:cNvSpPr>
            <p:nvPr/>
          </p:nvSpPr>
          <p:spPr bwMode="auto">
            <a:xfrm>
              <a:off x="518" y="1835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55" name="Line 1072"/>
            <p:cNvSpPr>
              <a:spLocks noChangeShapeType="1"/>
            </p:cNvSpPr>
            <p:nvPr/>
          </p:nvSpPr>
          <p:spPr bwMode="auto">
            <a:xfrm>
              <a:off x="1398" y="200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56" name="Line 1073"/>
            <p:cNvSpPr>
              <a:spLocks noChangeShapeType="1"/>
            </p:cNvSpPr>
            <p:nvPr/>
          </p:nvSpPr>
          <p:spPr bwMode="auto">
            <a:xfrm>
              <a:off x="1398" y="183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57" name="Text Box 1074"/>
            <p:cNvSpPr txBox="1">
              <a:spLocks noChangeArrowheads="1"/>
            </p:cNvSpPr>
            <p:nvPr/>
          </p:nvSpPr>
          <p:spPr bwMode="auto">
            <a:xfrm>
              <a:off x="2304" y="1920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150</a:t>
              </a:r>
            </a:p>
          </p:txBody>
        </p:sp>
        <p:sp>
          <p:nvSpPr>
            <p:cNvPr id="98358" name="Line 1075"/>
            <p:cNvSpPr>
              <a:spLocks noChangeShapeType="1"/>
            </p:cNvSpPr>
            <p:nvPr/>
          </p:nvSpPr>
          <p:spPr bwMode="auto">
            <a:xfrm>
              <a:off x="518" y="2666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59" name="Line 1076"/>
            <p:cNvSpPr>
              <a:spLocks noChangeShapeType="1"/>
            </p:cNvSpPr>
            <p:nvPr/>
          </p:nvSpPr>
          <p:spPr bwMode="auto">
            <a:xfrm>
              <a:off x="1398" y="2666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60" name="Line 1077"/>
            <p:cNvSpPr>
              <a:spLocks noChangeShapeType="1"/>
            </p:cNvSpPr>
            <p:nvPr/>
          </p:nvSpPr>
          <p:spPr bwMode="auto">
            <a:xfrm>
              <a:off x="1398" y="283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61" name="Text Box 1078"/>
            <p:cNvSpPr txBox="1">
              <a:spLocks noChangeArrowheads="1"/>
            </p:cNvSpPr>
            <p:nvPr/>
          </p:nvSpPr>
          <p:spPr bwMode="auto">
            <a:xfrm>
              <a:off x="192" y="2544"/>
              <a:ext cx="51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110</a:t>
              </a:r>
            </a:p>
          </p:txBody>
        </p:sp>
        <p:sp>
          <p:nvSpPr>
            <p:cNvPr id="98362" name="Text Box 1079"/>
            <p:cNvSpPr txBox="1">
              <a:spLocks noChangeArrowheads="1"/>
            </p:cNvSpPr>
            <p:nvPr/>
          </p:nvSpPr>
          <p:spPr bwMode="auto">
            <a:xfrm>
              <a:off x="2256" y="2736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 100</a:t>
              </a:r>
            </a:p>
          </p:txBody>
        </p:sp>
        <p:sp>
          <p:nvSpPr>
            <p:cNvPr id="98363" name="Line 1080"/>
            <p:cNvSpPr>
              <a:spLocks noChangeShapeType="1"/>
            </p:cNvSpPr>
            <p:nvPr/>
          </p:nvSpPr>
          <p:spPr bwMode="auto">
            <a:xfrm>
              <a:off x="518" y="3332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64" name="Line 1081"/>
            <p:cNvSpPr>
              <a:spLocks noChangeShapeType="1"/>
            </p:cNvSpPr>
            <p:nvPr/>
          </p:nvSpPr>
          <p:spPr bwMode="auto">
            <a:xfrm>
              <a:off x="1397" y="3326"/>
              <a:ext cx="0" cy="16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65" name="Line 1082"/>
            <p:cNvSpPr>
              <a:spLocks noChangeShapeType="1"/>
            </p:cNvSpPr>
            <p:nvPr/>
          </p:nvSpPr>
          <p:spPr bwMode="auto">
            <a:xfrm flipH="1">
              <a:off x="1398" y="349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66" name="Text Box 1083"/>
            <p:cNvSpPr txBox="1">
              <a:spLocks noChangeArrowheads="1"/>
            </p:cNvSpPr>
            <p:nvPr/>
          </p:nvSpPr>
          <p:spPr bwMode="auto">
            <a:xfrm>
              <a:off x="1178" y="2334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5</a:t>
              </a:r>
            </a:p>
          </p:txBody>
        </p:sp>
        <p:sp>
          <p:nvSpPr>
            <p:cNvPr id="98367" name="Text Box 1084"/>
            <p:cNvSpPr txBox="1">
              <a:spLocks noChangeArrowheads="1"/>
            </p:cNvSpPr>
            <p:nvPr/>
          </p:nvSpPr>
          <p:spPr bwMode="auto">
            <a:xfrm>
              <a:off x="1178" y="266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6</a:t>
              </a:r>
            </a:p>
          </p:txBody>
        </p:sp>
        <p:sp>
          <p:nvSpPr>
            <p:cNvPr id="98368" name="Text Box 1085"/>
            <p:cNvSpPr txBox="1">
              <a:spLocks noChangeArrowheads="1"/>
            </p:cNvSpPr>
            <p:nvPr/>
          </p:nvSpPr>
          <p:spPr bwMode="auto">
            <a:xfrm>
              <a:off x="1178" y="2999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7</a:t>
              </a:r>
            </a:p>
          </p:txBody>
        </p:sp>
        <p:sp>
          <p:nvSpPr>
            <p:cNvPr id="98369" name="Line 1086"/>
            <p:cNvSpPr>
              <a:spLocks noChangeShapeType="1"/>
            </p:cNvSpPr>
            <p:nvPr/>
          </p:nvSpPr>
          <p:spPr bwMode="auto">
            <a:xfrm>
              <a:off x="513" y="32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70" name="Line 1087"/>
            <p:cNvSpPr>
              <a:spLocks noChangeShapeType="1"/>
            </p:cNvSpPr>
            <p:nvPr/>
          </p:nvSpPr>
          <p:spPr bwMode="auto">
            <a:xfrm>
              <a:off x="1393" y="495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98371" name="Text Box 1089"/>
            <p:cNvSpPr txBox="1">
              <a:spLocks noChangeArrowheads="1"/>
            </p:cNvSpPr>
            <p:nvPr/>
          </p:nvSpPr>
          <p:spPr bwMode="auto">
            <a:xfrm>
              <a:off x="2256" y="340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 60</a:t>
              </a:r>
            </a:p>
            <a:p>
              <a:pPr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8372" name="Text Box 1085"/>
            <p:cNvSpPr txBox="1">
              <a:spLocks noChangeArrowheads="1"/>
            </p:cNvSpPr>
            <p:nvPr/>
          </p:nvSpPr>
          <p:spPr bwMode="auto">
            <a:xfrm>
              <a:off x="1200" y="345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2" grpId="0" autoUpdateAnimBg="0"/>
      <p:bldP spid="358403" grpId="0" autoUpdateAnimBg="0"/>
      <p:bldP spid="358467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5176192" y="476672"/>
            <a:ext cx="3860304" cy="6381328"/>
            <a:chOff x="2784" y="0"/>
            <a:chExt cx="2976" cy="4320"/>
          </a:xfrm>
        </p:grpSpPr>
        <p:sp>
          <p:nvSpPr>
            <p:cNvPr id="99397" name="Text Box 1093"/>
            <p:cNvSpPr txBox="1">
              <a:spLocks noChangeArrowheads="1"/>
            </p:cNvSpPr>
            <p:nvPr/>
          </p:nvSpPr>
          <p:spPr bwMode="auto">
            <a:xfrm>
              <a:off x="4128" y="3997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7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398" name="AutoShape 1094"/>
            <p:cNvSpPr>
              <a:spLocks noChangeArrowheads="1"/>
            </p:cNvSpPr>
            <p:nvPr/>
          </p:nvSpPr>
          <p:spPr bwMode="auto">
            <a:xfrm>
              <a:off x="3884" y="649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99" name="Text Box 1095"/>
            <p:cNvSpPr txBox="1">
              <a:spLocks noChangeArrowheads="1"/>
            </p:cNvSpPr>
            <p:nvPr/>
          </p:nvSpPr>
          <p:spPr bwMode="auto">
            <a:xfrm>
              <a:off x="4176" y="0"/>
              <a:ext cx="16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99400" name="Text Box 1096"/>
            <p:cNvSpPr txBox="1">
              <a:spLocks noChangeArrowheads="1"/>
            </p:cNvSpPr>
            <p:nvPr/>
          </p:nvSpPr>
          <p:spPr bwMode="auto">
            <a:xfrm>
              <a:off x="4107" y="649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99401" name="Text Box 1097"/>
            <p:cNvSpPr txBox="1">
              <a:spLocks noChangeArrowheads="1"/>
            </p:cNvSpPr>
            <p:nvPr/>
          </p:nvSpPr>
          <p:spPr bwMode="auto">
            <a:xfrm>
              <a:off x="4128" y="1248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99402" name="Text Box 1098"/>
            <p:cNvSpPr txBox="1">
              <a:spLocks noChangeArrowheads="1"/>
            </p:cNvSpPr>
            <p:nvPr/>
          </p:nvSpPr>
          <p:spPr bwMode="auto">
            <a:xfrm>
              <a:off x="4107" y="1943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99403" name="Oval 1099"/>
            <p:cNvSpPr>
              <a:spLocks noChangeArrowheads="1"/>
            </p:cNvSpPr>
            <p:nvPr/>
          </p:nvSpPr>
          <p:spPr bwMode="auto">
            <a:xfrm>
              <a:off x="2784" y="2256"/>
              <a:ext cx="525" cy="32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04" name="Text Box 1100"/>
            <p:cNvSpPr txBox="1">
              <a:spLocks noChangeArrowheads="1"/>
            </p:cNvSpPr>
            <p:nvPr/>
          </p:nvSpPr>
          <p:spPr bwMode="auto">
            <a:xfrm>
              <a:off x="2880" y="2304"/>
              <a:ext cx="37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99405" name="Oval 1101"/>
            <p:cNvSpPr>
              <a:spLocks noChangeArrowheads="1"/>
            </p:cNvSpPr>
            <p:nvPr/>
          </p:nvSpPr>
          <p:spPr bwMode="auto">
            <a:xfrm>
              <a:off x="2832" y="972"/>
              <a:ext cx="525" cy="3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06" name="Text Box 1102"/>
            <p:cNvSpPr txBox="1">
              <a:spLocks noChangeArrowheads="1"/>
            </p:cNvSpPr>
            <p:nvPr/>
          </p:nvSpPr>
          <p:spPr bwMode="auto">
            <a:xfrm>
              <a:off x="2928" y="1008"/>
              <a:ext cx="375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99407" name="Oval 1103"/>
            <p:cNvSpPr>
              <a:spLocks noChangeArrowheads="1"/>
            </p:cNvSpPr>
            <p:nvPr/>
          </p:nvSpPr>
          <p:spPr bwMode="auto">
            <a:xfrm>
              <a:off x="5160" y="2909"/>
              <a:ext cx="525" cy="3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08" name="Text Box 1104"/>
            <p:cNvSpPr txBox="1">
              <a:spLocks noChangeArrowheads="1"/>
            </p:cNvSpPr>
            <p:nvPr/>
          </p:nvSpPr>
          <p:spPr bwMode="auto">
            <a:xfrm>
              <a:off x="5310" y="2928"/>
              <a:ext cx="450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1</a:t>
              </a:r>
              <a:endParaRPr lang="pt-BR" sz="1200" b="0">
                <a:latin typeface="+mn-lt"/>
              </a:endParaRPr>
            </a:p>
          </p:txBody>
        </p:sp>
        <p:sp>
          <p:nvSpPr>
            <p:cNvPr id="99409" name="Oval 1110"/>
            <p:cNvSpPr>
              <a:spLocks noChangeArrowheads="1"/>
            </p:cNvSpPr>
            <p:nvPr/>
          </p:nvSpPr>
          <p:spPr bwMode="auto">
            <a:xfrm>
              <a:off x="5158" y="1619"/>
              <a:ext cx="525" cy="3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10" name="Text Box 1111"/>
            <p:cNvSpPr txBox="1">
              <a:spLocks noChangeArrowheads="1"/>
            </p:cNvSpPr>
            <p:nvPr/>
          </p:nvSpPr>
          <p:spPr bwMode="auto">
            <a:xfrm>
              <a:off x="5232" y="1680"/>
              <a:ext cx="375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2</a:t>
              </a:r>
              <a:endParaRPr lang="pt-BR" sz="1200" b="0">
                <a:latin typeface="+mn-lt"/>
              </a:endParaRPr>
            </a:p>
          </p:txBody>
        </p:sp>
        <p:sp>
          <p:nvSpPr>
            <p:cNvPr id="99411" name="AutoShape 1117"/>
            <p:cNvSpPr>
              <a:spLocks noChangeArrowheads="1"/>
            </p:cNvSpPr>
            <p:nvPr/>
          </p:nvSpPr>
          <p:spPr bwMode="auto">
            <a:xfrm>
              <a:off x="3888" y="0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12" name="AutoShape 1118"/>
            <p:cNvSpPr>
              <a:spLocks noChangeArrowheads="1"/>
            </p:cNvSpPr>
            <p:nvPr/>
          </p:nvSpPr>
          <p:spPr bwMode="auto">
            <a:xfrm>
              <a:off x="3888" y="1248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13" name="AutoShape 1119"/>
            <p:cNvSpPr>
              <a:spLocks noChangeArrowheads="1"/>
            </p:cNvSpPr>
            <p:nvPr/>
          </p:nvSpPr>
          <p:spPr bwMode="auto">
            <a:xfrm>
              <a:off x="3882" y="1943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14" name="AutoShape 1120"/>
            <p:cNvSpPr>
              <a:spLocks noChangeArrowheads="1"/>
            </p:cNvSpPr>
            <p:nvPr/>
          </p:nvSpPr>
          <p:spPr bwMode="auto">
            <a:xfrm>
              <a:off x="3882" y="2590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15" name="AutoShape 1121"/>
            <p:cNvSpPr>
              <a:spLocks noChangeArrowheads="1"/>
            </p:cNvSpPr>
            <p:nvPr/>
          </p:nvSpPr>
          <p:spPr bwMode="auto">
            <a:xfrm>
              <a:off x="3882" y="3237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16" name="AutoShape 1122"/>
            <p:cNvSpPr>
              <a:spLocks noChangeArrowheads="1"/>
            </p:cNvSpPr>
            <p:nvPr/>
          </p:nvSpPr>
          <p:spPr bwMode="auto">
            <a:xfrm>
              <a:off x="3882" y="3884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17" name="Text Box 1123"/>
            <p:cNvSpPr txBox="1">
              <a:spLocks noChangeArrowheads="1"/>
            </p:cNvSpPr>
            <p:nvPr/>
          </p:nvSpPr>
          <p:spPr bwMode="auto">
            <a:xfrm>
              <a:off x="4176" y="2688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5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418" name="Text Box 1124"/>
            <p:cNvSpPr txBox="1">
              <a:spLocks noChangeArrowheads="1"/>
            </p:cNvSpPr>
            <p:nvPr/>
          </p:nvSpPr>
          <p:spPr bwMode="auto">
            <a:xfrm>
              <a:off x="4176" y="3264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6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419" name="Line 1128"/>
            <p:cNvSpPr>
              <a:spLocks noChangeShapeType="1"/>
            </p:cNvSpPr>
            <p:nvPr/>
          </p:nvSpPr>
          <p:spPr bwMode="auto">
            <a:xfrm flipV="1">
              <a:off x="3134" y="159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0" name="Line 1129"/>
            <p:cNvSpPr>
              <a:spLocks noChangeShapeType="1"/>
            </p:cNvSpPr>
            <p:nvPr/>
          </p:nvSpPr>
          <p:spPr bwMode="auto">
            <a:xfrm flipV="1">
              <a:off x="3284" y="806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1" name="Line 1130"/>
            <p:cNvSpPr>
              <a:spLocks noChangeShapeType="1"/>
            </p:cNvSpPr>
            <p:nvPr/>
          </p:nvSpPr>
          <p:spPr bwMode="auto">
            <a:xfrm>
              <a:off x="3312" y="1248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2" name="Line 1131"/>
            <p:cNvSpPr>
              <a:spLocks noChangeShapeType="1"/>
            </p:cNvSpPr>
            <p:nvPr/>
          </p:nvSpPr>
          <p:spPr bwMode="auto">
            <a:xfrm>
              <a:off x="3134" y="1291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3" name="Line 1134"/>
            <p:cNvSpPr>
              <a:spLocks noChangeShapeType="1"/>
            </p:cNvSpPr>
            <p:nvPr/>
          </p:nvSpPr>
          <p:spPr bwMode="auto">
            <a:xfrm flipV="1">
              <a:off x="3134" y="1453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4" name="Line 1135"/>
            <p:cNvSpPr>
              <a:spLocks noChangeShapeType="1"/>
            </p:cNvSpPr>
            <p:nvPr/>
          </p:nvSpPr>
          <p:spPr bwMode="auto">
            <a:xfrm flipV="1">
              <a:off x="3284" y="2100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5" name="Line 1136"/>
            <p:cNvSpPr>
              <a:spLocks noChangeShapeType="1"/>
            </p:cNvSpPr>
            <p:nvPr/>
          </p:nvSpPr>
          <p:spPr bwMode="auto">
            <a:xfrm>
              <a:off x="3284" y="2505"/>
              <a:ext cx="600" cy="24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6" name="Line 1137"/>
            <p:cNvSpPr>
              <a:spLocks noChangeShapeType="1"/>
            </p:cNvSpPr>
            <p:nvPr/>
          </p:nvSpPr>
          <p:spPr bwMode="auto">
            <a:xfrm>
              <a:off x="3134" y="2586"/>
              <a:ext cx="750" cy="8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7" name="Line 1149"/>
            <p:cNvSpPr>
              <a:spLocks noChangeShapeType="1"/>
            </p:cNvSpPr>
            <p:nvPr/>
          </p:nvSpPr>
          <p:spPr bwMode="auto">
            <a:xfrm flipH="1" flipV="1">
              <a:off x="4635" y="806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8" name="Line 1150"/>
            <p:cNvSpPr>
              <a:spLocks noChangeShapeType="1"/>
            </p:cNvSpPr>
            <p:nvPr/>
          </p:nvSpPr>
          <p:spPr bwMode="auto">
            <a:xfrm flipH="1" flipV="1">
              <a:off x="4635" y="1453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29" name="Line 1151"/>
            <p:cNvSpPr>
              <a:spLocks noChangeShapeType="1"/>
            </p:cNvSpPr>
            <p:nvPr/>
          </p:nvSpPr>
          <p:spPr bwMode="auto">
            <a:xfrm flipH="1">
              <a:off x="4635" y="1858"/>
              <a:ext cx="600" cy="24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30" name="Line 1152"/>
            <p:cNvSpPr>
              <a:spLocks noChangeShapeType="1"/>
            </p:cNvSpPr>
            <p:nvPr/>
          </p:nvSpPr>
          <p:spPr bwMode="auto">
            <a:xfrm flipH="1">
              <a:off x="4656" y="1920"/>
              <a:ext cx="768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31" name="Line 1156"/>
            <p:cNvSpPr>
              <a:spLocks noChangeShapeType="1"/>
            </p:cNvSpPr>
            <p:nvPr/>
          </p:nvSpPr>
          <p:spPr bwMode="auto">
            <a:xfrm flipH="1" flipV="1">
              <a:off x="4635" y="2100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32" name="Line 1157"/>
            <p:cNvSpPr>
              <a:spLocks noChangeShapeType="1"/>
            </p:cNvSpPr>
            <p:nvPr/>
          </p:nvSpPr>
          <p:spPr bwMode="auto">
            <a:xfrm flipH="1" flipV="1">
              <a:off x="4635" y="2747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33" name="Line 1158"/>
            <p:cNvSpPr>
              <a:spLocks noChangeShapeType="1"/>
            </p:cNvSpPr>
            <p:nvPr/>
          </p:nvSpPr>
          <p:spPr bwMode="auto">
            <a:xfrm flipH="1">
              <a:off x="4635" y="3152"/>
              <a:ext cx="600" cy="24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34" name="Line 1159"/>
            <p:cNvSpPr>
              <a:spLocks noChangeShapeType="1"/>
            </p:cNvSpPr>
            <p:nvPr/>
          </p:nvSpPr>
          <p:spPr bwMode="auto">
            <a:xfrm flipH="1">
              <a:off x="4635" y="3233"/>
              <a:ext cx="750" cy="64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435" name="Text Box 1166"/>
            <p:cNvSpPr txBox="1">
              <a:spLocks noChangeArrowheads="1"/>
            </p:cNvSpPr>
            <p:nvPr/>
          </p:nvSpPr>
          <p:spPr bwMode="auto">
            <a:xfrm>
              <a:off x="4128" y="0"/>
              <a:ext cx="240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99436" name="Text Box 1167"/>
            <p:cNvSpPr txBox="1">
              <a:spLocks noChangeArrowheads="1"/>
            </p:cNvSpPr>
            <p:nvPr/>
          </p:nvSpPr>
          <p:spPr bwMode="auto">
            <a:xfrm>
              <a:off x="4128" y="1344"/>
              <a:ext cx="240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99437" name="Text Box 1168"/>
            <p:cNvSpPr txBox="1">
              <a:spLocks noChangeArrowheads="1"/>
            </p:cNvSpPr>
            <p:nvPr/>
          </p:nvSpPr>
          <p:spPr bwMode="auto">
            <a:xfrm>
              <a:off x="4128" y="2016"/>
              <a:ext cx="240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99438" name="Text Box 1169"/>
            <p:cNvSpPr txBox="1">
              <a:spLocks noChangeArrowheads="1"/>
            </p:cNvSpPr>
            <p:nvPr/>
          </p:nvSpPr>
          <p:spPr bwMode="auto">
            <a:xfrm>
              <a:off x="4176" y="3936"/>
              <a:ext cx="288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>
                  <a:solidFill>
                    <a:schemeClr val="tx1"/>
                  </a:solidFill>
                  <a:latin typeface="+mn-lt"/>
                </a:rPr>
                <a:t>7</a:t>
              </a:r>
            </a:p>
          </p:txBody>
        </p:sp>
      </p:grpSp>
      <p:sp>
        <p:nvSpPr>
          <p:cNvPr id="359532" name="Text Box 108"/>
          <p:cNvSpPr txBox="1">
            <a:spLocks noChangeArrowheads="1"/>
          </p:cNvSpPr>
          <p:nvPr/>
        </p:nvSpPr>
        <p:spPr bwMode="auto">
          <a:xfrm>
            <a:off x="1289992" y="25670"/>
            <a:ext cx="28640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+mn-lt"/>
              </a:rPr>
              <a:t>Intervalos</a:t>
            </a:r>
          </a:p>
        </p:txBody>
      </p:sp>
      <p:sp>
        <p:nvSpPr>
          <p:cNvPr id="359533" name="Text Box 109"/>
          <p:cNvSpPr txBox="1">
            <a:spLocks noChangeArrowheads="1"/>
          </p:cNvSpPr>
          <p:nvPr/>
        </p:nvSpPr>
        <p:spPr bwMode="auto">
          <a:xfrm>
            <a:off x="4718992" y="25670"/>
            <a:ext cx="17433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+mn-lt"/>
              </a:rPr>
              <a:t>Entrepostos</a:t>
            </a:r>
          </a:p>
        </p:txBody>
      </p:sp>
      <p:grpSp>
        <p:nvGrpSpPr>
          <p:cNvPr id="3" name="Group 110"/>
          <p:cNvGrpSpPr>
            <a:grpSpLocks/>
          </p:cNvGrpSpPr>
          <p:nvPr/>
        </p:nvGrpSpPr>
        <p:grpSpPr bwMode="auto">
          <a:xfrm>
            <a:off x="611312" y="675590"/>
            <a:ext cx="3943321" cy="5983973"/>
            <a:chOff x="-112" y="144"/>
            <a:chExt cx="3040" cy="4051"/>
          </a:xfrm>
        </p:grpSpPr>
        <p:sp>
          <p:nvSpPr>
            <p:cNvPr id="99334" name="Text Box 1027"/>
            <p:cNvSpPr txBox="1">
              <a:spLocks noChangeArrowheads="1"/>
            </p:cNvSpPr>
            <p:nvPr/>
          </p:nvSpPr>
          <p:spPr bwMode="auto">
            <a:xfrm>
              <a:off x="2208" y="3840"/>
              <a:ext cx="720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30 </a:t>
              </a:r>
            </a:p>
            <a:p>
              <a:pPr eaLnBrk="0" hangingPunct="0"/>
              <a:r>
                <a:rPr lang="pt-BR" sz="1200" b="0">
                  <a:solidFill>
                    <a:schemeClr val="tx1"/>
                  </a:solidFill>
                  <a:latin typeface="+mn-lt"/>
                </a:rPr>
                <a:t>(</a:t>
              </a:r>
              <a:r>
                <a:rPr lang="pt-BR" sz="1200" b="0">
                  <a:latin typeface="+mn-lt"/>
                </a:rPr>
                <a:t>água)</a:t>
              </a:r>
            </a:p>
          </p:txBody>
        </p:sp>
        <p:sp>
          <p:nvSpPr>
            <p:cNvPr id="99335" name="Rectangle 1028"/>
            <p:cNvSpPr>
              <a:spLocks noChangeArrowheads="1"/>
            </p:cNvSpPr>
            <p:nvPr/>
          </p:nvSpPr>
          <p:spPr bwMode="auto">
            <a:xfrm>
              <a:off x="520" y="333"/>
              <a:ext cx="1760" cy="36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36" name="Line 1029"/>
            <p:cNvSpPr>
              <a:spLocks noChangeShapeType="1"/>
            </p:cNvSpPr>
            <p:nvPr/>
          </p:nvSpPr>
          <p:spPr bwMode="auto">
            <a:xfrm>
              <a:off x="810" y="1492"/>
              <a:ext cx="1" cy="15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37" name="Text Box 1030"/>
            <p:cNvSpPr txBox="1">
              <a:spLocks noChangeArrowheads="1"/>
            </p:cNvSpPr>
            <p:nvPr/>
          </p:nvSpPr>
          <p:spPr bwMode="auto">
            <a:xfrm>
              <a:off x="-112" y="144"/>
              <a:ext cx="592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 dirty="0">
                  <a:solidFill>
                    <a:srgbClr val="FF0000"/>
                  </a:solidFill>
                  <a:latin typeface="+mn-lt"/>
                </a:rPr>
                <a:t>(vapor)</a:t>
              </a:r>
            </a:p>
            <a:p>
              <a:pPr algn="l" eaLnBrk="0" hangingPunct="0"/>
              <a:r>
                <a:rPr lang="pt-BR" sz="1200" b="0" dirty="0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0" dirty="0">
                  <a:solidFill>
                    <a:srgbClr val="FF0000"/>
                  </a:solidFill>
                  <a:latin typeface="+mn-lt"/>
                </a:rPr>
                <a:t>250 </a:t>
              </a:r>
            </a:p>
            <a:p>
              <a:pPr algn="l" eaLnBrk="0" hangingPunct="0"/>
              <a:endParaRPr lang="pt-BR" sz="12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338" name="Text Box 1031"/>
            <p:cNvSpPr txBox="1">
              <a:spLocks noChangeArrowheads="1"/>
            </p:cNvSpPr>
            <p:nvPr/>
          </p:nvSpPr>
          <p:spPr bwMode="auto">
            <a:xfrm>
              <a:off x="144" y="576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0">
                  <a:solidFill>
                    <a:srgbClr val="FF0000"/>
                  </a:solidFill>
                  <a:latin typeface="+mn-lt"/>
                </a:rPr>
                <a:t>230</a:t>
              </a:r>
            </a:p>
          </p:txBody>
        </p:sp>
        <p:sp>
          <p:nvSpPr>
            <p:cNvPr id="99339" name="Text Box 1032"/>
            <p:cNvSpPr txBox="1">
              <a:spLocks noChangeArrowheads="1"/>
            </p:cNvSpPr>
            <p:nvPr/>
          </p:nvSpPr>
          <p:spPr bwMode="auto">
            <a:xfrm>
              <a:off x="192" y="1728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000" b="0">
                  <a:solidFill>
                    <a:srgbClr val="FF0000"/>
                  </a:solidFill>
                  <a:latin typeface="+mn-lt"/>
                </a:rPr>
                <a:t>160</a:t>
              </a:r>
            </a:p>
          </p:txBody>
        </p:sp>
        <p:sp>
          <p:nvSpPr>
            <p:cNvPr id="99340" name="Text Box 1033"/>
            <p:cNvSpPr txBox="1">
              <a:spLocks noChangeArrowheads="1"/>
            </p:cNvSpPr>
            <p:nvPr/>
          </p:nvSpPr>
          <p:spPr bwMode="auto">
            <a:xfrm>
              <a:off x="144" y="2064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0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99341" name="Text Box 1034"/>
            <p:cNvSpPr txBox="1">
              <a:spLocks noChangeArrowheads="1"/>
            </p:cNvSpPr>
            <p:nvPr/>
          </p:nvSpPr>
          <p:spPr bwMode="auto">
            <a:xfrm>
              <a:off x="192" y="321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99342" name="Line 1035"/>
            <p:cNvSpPr>
              <a:spLocks noChangeShapeType="1"/>
            </p:cNvSpPr>
            <p:nvPr/>
          </p:nvSpPr>
          <p:spPr bwMode="auto">
            <a:xfrm>
              <a:off x="1105" y="338"/>
              <a:ext cx="0" cy="182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43" name="Text Box 1036"/>
            <p:cNvSpPr txBox="1">
              <a:spLocks noChangeArrowheads="1"/>
            </p:cNvSpPr>
            <p:nvPr/>
          </p:nvSpPr>
          <p:spPr bwMode="auto">
            <a:xfrm>
              <a:off x="2304" y="1521"/>
              <a:ext cx="360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 dirty="0">
                  <a:latin typeface="+mn-lt"/>
                </a:rPr>
                <a:t>170</a:t>
              </a:r>
            </a:p>
          </p:txBody>
        </p:sp>
        <p:sp>
          <p:nvSpPr>
            <p:cNvPr id="99344" name="Line 1037"/>
            <p:cNvSpPr>
              <a:spLocks noChangeShapeType="1"/>
            </p:cNvSpPr>
            <p:nvPr/>
          </p:nvSpPr>
          <p:spPr bwMode="auto">
            <a:xfrm flipV="1">
              <a:off x="1691" y="2001"/>
              <a:ext cx="0" cy="14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45" name="Text Box 1038"/>
            <p:cNvSpPr txBox="1">
              <a:spLocks noChangeArrowheads="1"/>
            </p:cNvSpPr>
            <p:nvPr/>
          </p:nvSpPr>
          <p:spPr bwMode="auto">
            <a:xfrm>
              <a:off x="2164" y="3072"/>
              <a:ext cx="433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 dirty="0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0" dirty="0">
                  <a:latin typeface="+mn-lt"/>
                </a:rPr>
                <a:t>80</a:t>
              </a:r>
            </a:p>
          </p:txBody>
        </p:sp>
        <p:sp>
          <p:nvSpPr>
            <p:cNvPr id="99346" name="Line 1039"/>
            <p:cNvSpPr>
              <a:spLocks noChangeShapeType="1"/>
            </p:cNvSpPr>
            <p:nvPr/>
          </p:nvSpPr>
          <p:spPr bwMode="auto">
            <a:xfrm flipV="1">
              <a:off x="1984" y="837"/>
              <a:ext cx="1" cy="199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47" name="Line 1040"/>
            <p:cNvSpPr>
              <a:spLocks noChangeShapeType="1"/>
            </p:cNvSpPr>
            <p:nvPr/>
          </p:nvSpPr>
          <p:spPr bwMode="auto">
            <a:xfrm>
              <a:off x="520" y="665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48" name="Line 1041"/>
            <p:cNvSpPr>
              <a:spLocks noChangeShapeType="1"/>
            </p:cNvSpPr>
            <p:nvPr/>
          </p:nvSpPr>
          <p:spPr bwMode="auto">
            <a:xfrm>
              <a:off x="1398" y="837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49" name="Text Box 1042"/>
            <p:cNvSpPr txBox="1">
              <a:spLocks noChangeArrowheads="1"/>
            </p:cNvSpPr>
            <p:nvPr/>
          </p:nvSpPr>
          <p:spPr bwMode="auto">
            <a:xfrm>
              <a:off x="2304" y="720"/>
              <a:ext cx="36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220</a:t>
              </a:r>
            </a:p>
          </p:txBody>
        </p:sp>
        <p:sp>
          <p:nvSpPr>
            <p:cNvPr id="99350" name="Line 1043"/>
            <p:cNvSpPr>
              <a:spLocks noChangeShapeType="1"/>
            </p:cNvSpPr>
            <p:nvPr/>
          </p:nvSpPr>
          <p:spPr bwMode="auto">
            <a:xfrm>
              <a:off x="1399" y="66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51" name="Line 1044"/>
            <p:cNvSpPr>
              <a:spLocks noChangeShapeType="1"/>
            </p:cNvSpPr>
            <p:nvPr/>
          </p:nvSpPr>
          <p:spPr bwMode="auto">
            <a:xfrm>
              <a:off x="520" y="2161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52" name="Line 1045"/>
            <p:cNvSpPr>
              <a:spLocks noChangeShapeType="1"/>
            </p:cNvSpPr>
            <p:nvPr/>
          </p:nvSpPr>
          <p:spPr bwMode="auto">
            <a:xfrm>
              <a:off x="1398" y="233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53" name="Text Box 1046"/>
            <p:cNvSpPr txBox="1">
              <a:spLocks noChangeArrowheads="1"/>
            </p:cNvSpPr>
            <p:nvPr/>
          </p:nvSpPr>
          <p:spPr bwMode="auto">
            <a:xfrm>
              <a:off x="2256" y="2256"/>
              <a:ext cx="34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0">
                  <a:latin typeface="+mn-lt"/>
                </a:rPr>
                <a:t>130</a:t>
              </a:r>
            </a:p>
          </p:txBody>
        </p:sp>
        <p:sp>
          <p:nvSpPr>
            <p:cNvPr id="99354" name="Line 1047"/>
            <p:cNvSpPr>
              <a:spLocks noChangeShapeType="1"/>
            </p:cNvSpPr>
            <p:nvPr/>
          </p:nvSpPr>
          <p:spPr bwMode="auto">
            <a:xfrm>
              <a:off x="1399" y="216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55" name="Line 1048"/>
            <p:cNvSpPr>
              <a:spLocks noChangeShapeType="1"/>
            </p:cNvSpPr>
            <p:nvPr/>
          </p:nvSpPr>
          <p:spPr bwMode="auto">
            <a:xfrm flipH="1">
              <a:off x="1399" y="3159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56" name="Line 1049"/>
            <p:cNvSpPr>
              <a:spLocks noChangeShapeType="1"/>
            </p:cNvSpPr>
            <p:nvPr/>
          </p:nvSpPr>
          <p:spPr bwMode="auto">
            <a:xfrm>
              <a:off x="520" y="2993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57" name="Line 1050"/>
            <p:cNvSpPr>
              <a:spLocks noChangeShapeType="1"/>
            </p:cNvSpPr>
            <p:nvPr/>
          </p:nvSpPr>
          <p:spPr bwMode="auto">
            <a:xfrm>
              <a:off x="1399" y="29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58" name="Text Box 1051"/>
            <p:cNvSpPr txBox="1">
              <a:spLocks noChangeArrowheads="1"/>
            </p:cNvSpPr>
            <p:nvPr/>
          </p:nvSpPr>
          <p:spPr bwMode="auto">
            <a:xfrm>
              <a:off x="240" y="288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99359" name="Line 1052"/>
            <p:cNvSpPr>
              <a:spLocks noChangeShapeType="1"/>
            </p:cNvSpPr>
            <p:nvPr/>
          </p:nvSpPr>
          <p:spPr bwMode="auto">
            <a:xfrm flipH="1">
              <a:off x="1399" y="166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60" name="Line 1053"/>
            <p:cNvSpPr>
              <a:spLocks noChangeShapeType="1"/>
            </p:cNvSpPr>
            <p:nvPr/>
          </p:nvSpPr>
          <p:spPr bwMode="auto">
            <a:xfrm>
              <a:off x="1398" y="1502"/>
              <a:ext cx="0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61" name="Line 1054"/>
            <p:cNvSpPr>
              <a:spLocks noChangeShapeType="1"/>
            </p:cNvSpPr>
            <p:nvPr/>
          </p:nvSpPr>
          <p:spPr bwMode="auto">
            <a:xfrm>
              <a:off x="518" y="1502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62" name="Text Box 1055"/>
            <p:cNvSpPr txBox="1">
              <a:spLocks noChangeArrowheads="1"/>
            </p:cNvSpPr>
            <p:nvPr/>
          </p:nvSpPr>
          <p:spPr bwMode="auto">
            <a:xfrm>
              <a:off x="144" y="1392"/>
              <a:ext cx="336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0">
                  <a:solidFill>
                    <a:srgbClr val="FF0000"/>
                  </a:solidFill>
                  <a:latin typeface="+mn-lt"/>
                </a:rPr>
                <a:t>180</a:t>
              </a:r>
            </a:p>
          </p:txBody>
        </p:sp>
        <p:sp>
          <p:nvSpPr>
            <p:cNvPr id="99363" name="Text Box 1056"/>
            <p:cNvSpPr txBox="1">
              <a:spLocks noChangeArrowheads="1"/>
            </p:cNvSpPr>
            <p:nvPr/>
          </p:nvSpPr>
          <p:spPr bwMode="auto">
            <a:xfrm>
              <a:off x="1178" y="416"/>
              <a:ext cx="29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99364" name="Text Box 1057"/>
            <p:cNvSpPr txBox="1">
              <a:spLocks noChangeArrowheads="1"/>
            </p:cNvSpPr>
            <p:nvPr/>
          </p:nvSpPr>
          <p:spPr bwMode="auto">
            <a:xfrm>
              <a:off x="1178" y="9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99365" name="Text Box 1058"/>
            <p:cNvSpPr txBox="1">
              <a:spLocks noChangeArrowheads="1"/>
            </p:cNvSpPr>
            <p:nvPr/>
          </p:nvSpPr>
          <p:spPr bwMode="auto">
            <a:xfrm>
              <a:off x="1178" y="1502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99366" name="Text Box 1059"/>
            <p:cNvSpPr txBox="1">
              <a:spLocks noChangeArrowheads="1"/>
            </p:cNvSpPr>
            <p:nvPr/>
          </p:nvSpPr>
          <p:spPr bwMode="auto">
            <a:xfrm>
              <a:off x="1178" y="1835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99367" name="Text Box 1060"/>
            <p:cNvSpPr txBox="1">
              <a:spLocks noChangeArrowheads="1"/>
            </p:cNvSpPr>
            <p:nvPr/>
          </p:nvSpPr>
          <p:spPr bwMode="auto">
            <a:xfrm>
              <a:off x="720" y="129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99368" name="Text Box 1061"/>
            <p:cNvSpPr txBox="1">
              <a:spLocks noChangeArrowheads="1"/>
            </p:cNvSpPr>
            <p:nvPr/>
          </p:nvSpPr>
          <p:spPr bwMode="auto">
            <a:xfrm>
              <a:off x="960" y="144"/>
              <a:ext cx="2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99369" name="Text Box 1062"/>
            <p:cNvSpPr txBox="1">
              <a:spLocks noChangeArrowheads="1"/>
            </p:cNvSpPr>
            <p:nvPr/>
          </p:nvSpPr>
          <p:spPr bwMode="auto">
            <a:xfrm>
              <a:off x="1545" y="34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1</a:t>
              </a:r>
              <a:endParaRPr lang="pt-BR" sz="1200" b="0">
                <a:latin typeface="+mn-lt"/>
              </a:endParaRPr>
            </a:p>
          </p:txBody>
        </p:sp>
        <p:sp>
          <p:nvSpPr>
            <p:cNvPr id="99370" name="Text Box 1063"/>
            <p:cNvSpPr txBox="1">
              <a:spLocks noChangeArrowheads="1"/>
            </p:cNvSpPr>
            <p:nvPr/>
          </p:nvSpPr>
          <p:spPr bwMode="auto">
            <a:xfrm>
              <a:off x="1837" y="2828"/>
              <a:ext cx="36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2</a:t>
              </a:r>
              <a:endParaRPr lang="pt-BR" sz="1200" b="0">
                <a:latin typeface="+mn-lt"/>
              </a:endParaRPr>
            </a:p>
          </p:txBody>
        </p:sp>
        <p:sp>
          <p:nvSpPr>
            <p:cNvPr id="99371" name="Line 1064"/>
            <p:cNvSpPr>
              <a:spLocks noChangeShapeType="1"/>
            </p:cNvSpPr>
            <p:nvPr/>
          </p:nvSpPr>
          <p:spPr bwMode="auto">
            <a:xfrm>
              <a:off x="518" y="383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72" name="Line 1065"/>
            <p:cNvSpPr>
              <a:spLocks noChangeShapeType="1"/>
            </p:cNvSpPr>
            <p:nvPr/>
          </p:nvSpPr>
          <p:spPr bwMode="auto">
            <a:xfrm flipV="1">
              <a:off x="1398" y="3831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73" name="Text Box 1066"/>
            <p:cNvSpPr txBox="1">
              <a:spLocks noChangeArrowheads="1"/>
            </p:cNvSpPr>
            <p:nvPr/>
          </p:nvSpPr>
          <p:spPr bwMode="auto">
            <a:xfrm>
              <a:off x="240" y="369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99374" name="Line 1067"/>
            <p:cNvSpPr>
              <a:spLocks noChangeShapeType="1"/>
            </p:cNvSpPr>
            <p:nvPr/>
          </p:nvSpPr>
          <p:spPr bwMode="auto">
            <a:xfrm>
              <a:off x="518" y="338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75" name="Line 1068"/>
            <p:cNvSpPr>
              <a:spLocks noChangeShapeType="1"/>
            </p:cNvSpPr>
            <p:nvPr/>
          </p:nvSpPr>
          <p:spPr bwMode="auto">
            <a:xfrm>
              <a:off x="1398" y="50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76" name="Text Box 1069"/>
            <p:cNvSpPr txBox="1">
              <a:spLocks noChangeArrowheads="1"/>
            </p:cNvSpPr>
            <p:nvPr/>
          </p:nvSpPr>
          <p:spPr bwMode="auto">
            <a:xfrm>
              <a:off x="2278" y="421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240</a:t>
              </a:r>
            </a:p>
          </p:txBody>
        </p:sp>
        <p:sp>
          <p:nvSpPr>
            <p:cNvPr id="99377" name="Line 1070"/>
            <p:cNvSpPr>
              <a:spLocks noChangeShapeType="1"/>
            </p:cNvSpPr>
            <p:nvPr/>
          </p:nvSpPr>
          <p:spPr bwMode="auto">
            <a:xfrm>
              <a:off x="1398" y="338"/>
              <a:ext cx="0" cy="16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78" name="Line 1071"/>
            <p:cNvSpPr>
              <a:spLocks noChangeShapeType="1"/>
            </p:cNvSpPr>
            <p:nvPr/>
          </p:nvSpPr>
          <p:spPr bwMode="auto">
            <a:xfrm>
              <a:off x="518" y="1835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79" name="Line 1072"/>
            <p:cNvSpPr>
              <a:spLocks noChangeShapeType="1"/>
            </p:cNvSpPr>
            <p:nvPr/>
          </p:nvSpPr>
          <p:spPr bwMode="auto">
            <a:xfrm>
              <a:off x="1398" y="200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80" name="Line 1073"/>
            <p:cNvSpPr>
              <a:spLocks noChangeShapeType="1"/>
            </p:cNvSpPr>
            <p:nvPr/>
          </p:nvSpPr>
          <p:spPr bwMode="auto">
            <a:xfrm>
              <a:off x="1398" y="183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81" name="Text Box 1074"/>
            <p:cNvSpPr txBox="1">
              <a:spLocks noChangeArrowheads="1"/>
            </p:cNvSpPr>
            <p:nvPr/>
          </p:nvSpPr>
          <p:spPr bwMode="auto">
            <a:xfrm>
              <a:off x="2304" y="1920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150</a:t>
              </a:r>
            </a:p>
          </p:txBody>
        </p:sp>
        <p:sp>
          <p:nvSpPr>
            <p:cNvPr id="99382" name="Line 1075"/>
            <p:cNvSpPr>
              <a:spLocks noChangeShapeType="1"/>
            </p:cNvSpPr>
            <p:nvPr/>
          </p:nvSpPr>
          <p:spPr bwMode="auto">
            <a:xfrm>
              <a:off x="518" y="2666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83" name="Line 1076"/>
            <p:cNvSpPr>
              <a:spLocks noChangeShapeType="1"/>
            </p:cNvSpPr>
            <p:nvPr/>
          </p:nvSpPr>
          <p:spPr bwMode="auto">
            <a:xfrm>
              <a:off x="1398" y="2666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84" name="Line 1077"/>
            <p:cNvSpPr>
              <a:spLocks noChangeShapeType="1"/>
            </p:cNvSpPr>
            <p:nvPr/>
          </p:nvSpPr>
          <p:spPr bwMode="auto">
            <a:xfrm>
              <a:off x="1398" y="283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85" name="Text Box 1078"/>
            <p:cNvSpPr txBox="1">
              <a:spLocks noChangeArrowheads="1"/>
            </p:cNvSpPr>
            <p:nvPr/>
          </p:nvSpPr>
          <p:spPr bwMode="auto">
            <a:xfrm>
              <a:off x="192" y="2544"/>
              <a:ext cx="51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0">
                  <a:solidFill>
                    <a:srgbClr val="FF0000"/>
                  </a:solidFill>
                  <a:latin typeface="+mn-lt"/>
                </a:rPr>
                <a:t>110</a:t>
              </a:r>
            </a:p>
          </p:txBody>
        </p:sp>
        <p:sp>
          <p:nvSpPr>
            <p:cNvPr id="99386" name="Text Box 1079"/>
            <p:cNvSpPr txBox="1">
              <a:spLocks noChangeArrowheads="1"/>
            </p:cNvSpPr>
            <p:nvPr/>
          </p:nvSpPr>
          <p:spPr bwMode="auto">
            <a:xfrm>
              <a:off x="2256" y="2736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 100</a:t>
              </a:r>
            </a:p>
          </p:txBody>
        </p:sp>
        <p:sp>
          <p:nvSpPr>
            <p:cNvPr id="99387" name="Line 1080"/>
            <p:cNvSpPr>
              <a:spLocks noChangeShapeType="1"/>
            </p:cNvSpPr>
            <p:nvPr/>
          </p:nvSpPr>
          <p:spPr bwMode="auto">
            <a:xfrm>
              <a:off x="518" y="3332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88" name="Line 1081"/>
            <p:cNvSpPr>
              <a:spLocks noChangeShapeType="1"/>
            </p:cNvSpPr>
            <p:nvPr/>
          </p:nvSpPr>
          <p:spPr bwMode="auto">
            <a:xfrm>
              <a:off x="1397" y="3326"/>
              <a:ext cx="0" cy="16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89" name="Line 1082"/>
            <p:cNvSpPr>
              <a:spLocks noChangeShapeType="1"/>
            </p:cNvSpPr>
            <p:nvPr/>
          </p:nvSpPr>
          <p:spPr bwMode="auto">
            <a:xfrm flipH="1">
              <a:off x="1398" y="349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90" name="Text Box 1083"/>
            <p:cNvSpPr txBox="1">
              <a:spLocks noChangeArrowheads="1"/>
            </p:cNvSpPr>
            <p:nvPr/>
          </p:nvSpPr>
          <p:spPr bwMode="auto">
            <a:xfrm>
              <a:off x="1178" y="2334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5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391" name="Text Box 1084"/>
            <p:cNvSpPr txBox="1">
              <a:spLocks noChangeArrowheads="1"/>
            </p:cNvSpPr>
            <p:nvPr/>
          </p:nvSpPr>
          <p:spPr bwMode="auto">
            <a:xfrm>
              <a:off x="1178" y="266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6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392" name="Text Box 1085"/>
            <p:cNvSpPr txBox="1">
              <a:spLocks noChangeArrowheads="1"/>
            </p:cNvSpPr>
            <p:nvPr/>
          </p:nvSpPr>
          <p:spPr bwMode="auto">
            <a:xfrm>
              <a:off x="1178" y="2999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7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393" name="Line 1086"/>
            <p:cNvSpPr>
              <a:spLocks noChangeShapeType="1"/>
            </p:cNvSpPr>
            <p:nvPr/>
          </p:nvSpPr>
          <p:spPr bwMode="auto">
            <a:xfrm>
              <a:off x="513" y="32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94" name="Line 1087"/>
            <p:cNvSpPr>
              <a:spLocks noChangeShapeType="1"/>
            </p:cNvSpPr>
            <p:nvPr/>
          </p:nvSpPr>
          <p:spPr bwMode="auto">
            <a:xfrm>
              <a:off x="1393" y="495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99395" name="Text Box 1089"/>
            <p:cNvSpPr txBox="1">
              <a:spLocks noChangeArrowheads="1"/>
            </p:cNvSpPr>
            <p:nvPr/>
          </p:nvSpPr>
          <p:spPr bwMode="auto">
            <a:xfrm>
              <a:off x="2256" y="340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 60</a:t>
              </a:r>
            </a:p>
            <a:p>
              <a:pPr eaLnBrk="0" hangingPunct="0"/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396" name="Text Box 1085"/>
            <p:cNvSpPr txBox="1">
              <a:spLocks noChangeArrowheads="1"/>
            </p:cNvSpPr>
            <p:nvPr/>
          </p:nvSpPr>
          <p:spPr bwMode="auto">
            <a:xfrm>
              <a:off x="1200" y="345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9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9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9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9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532" grpId="0" autoUpdateAnimBg="0"/>
      <p:bldP spid="359533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AutoShape 5"/>
          <p:cNvSpPr>
            <a:spLocks noChangeArrowheads="1"/>
          </p:cNvSpPr>
          <p:nvPr/>
        </p:nvSpPr>
        <p:spPr bwMode="auto">
          <a:xfrm>
            <a:off x="4810125" y="2799184"/>
            <a:ext cx="914400" cy="731837"/>
          </a:xfrm>
          <a:prstGeom prst="roundRect">
            <a:avLst>
              <a:gd name="adj" fmla="val 12245"/>
            </a:avLst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55" name="AutoShape 6"/>
          <p:cNvSpPr>
            <a:spLocks noChangeArrowheads="1"/>
          </p:cNvSpPr>
          <p:nvPr/>
        </p:nvSpPr>
        <p:spPr bwMode="auto">
          <a:xfrm>
            <a:off x="4810125" y="1700634"/>
            <a:ext cx="914400" cy="731837"/>
          </a:xfrm>
          <a:prstGeom prst="roundRect">
            <a:avLst>
              <a:gd name="adj" fmla="val 12245"/>
            </a:avLst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56" name="AutoShape 7"/>
          <p:cNvSpPr>
            <a:spLocks noChangeArrowheads="1"/>
          </p:cNvSpPr>
          <p:nvPr/>
        </p:nvSpPr>
        <p:spPr bwMode="auto">
          <a:xfrm>
            <a:off x="4810125" y="3897734"/>
            <a:ext cx="914400" cy="730250"/>
          </a:xfrm>
          <a:prstGeom prst="roundRect">
            <a:avLst>
              <a:gd name="adj" fmla="val 12245"/>
            </a:avLst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57" name="Oval 8"/>
          <p:cNvSpPr>
            <a:spLocks noChangeArrowheads="1"/>
          </p:cNvSpPr>
          <p:nvPr/>
        </p:nvSpPr>
        <p:spPr bwMode="auto">
          <a:xfrm>
            <a:off x="2476500" y="2432471"/>
            <a:ext cx="1189037" cy="366713"/>
          </a:xfrm>
          <a:prstGeom prst="ellipse">
            <a:avLst/>
          </a:prstGeom>
          <a:solidFill>
            <a:srgbClr val="FFFFFF"/>
          </a:solidFill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58" name="Oval 9"/>
          <p:cNvSpPr>
            <a:spLocks noChangeArrowheads="1"/>
          </p:cNvSpPr>
          <p:nvPr/>
        </p:nvSpPr>
        <p:spPr bwMode="auto">
          <a:xfrm>
            <a:off x="2476500" y="3531021"/>
            <a:ext cx="1189037" cy="365125"/>
          </a:xfrm>
          <a:prstGeom prst="ellipse">
            <a:avLst/>
          </a:prstGeom>
          <a:solidFill>
            <a:srgbClr val="FFFFFF"/>
          </a:solidFill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59" name="Oval 10"/>
          <p:cNvSpPr>
            <a:spLocks noChangeArrowheads="1"/>
          </p:cNvSpPr>
          <p:nvPr/>
        </p:nvSpPr>
        <p:spPr bwMode="auto">
          <a:xfrm>
            <a:off x="6869112" y="2432471"/>
            <a:ext cx="1187450" cy="366713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0" name="Oval 11"/>
          <p:cNvSpPr>
            <a:spLocks noChangeArrowheads="1"/>
          </p:cNvSpPr>
          <p:nvPr/>
        </p:nvSpPr>
        <p:spPr bwMode="auto">
          <a:xfrm>
            <a:off x="6869112" y="3531021"/>
            <a:ext cx="1187450" cy="365125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1" name="Line 12"/>
          <p:cNvSpPr>
            <a:spLocks noChangeShapeType="1"/>
          </p:cNvSpPr>
          <p:nvPr/>
        </p:nvSpPr>
        <p:spPr bwMode="auto">
          <a:xfrm flipV="1">
            <a:off x="3711575" y="2067346"/>
            <a:ext cx="1096962" cy="549275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2" name="Line 13"/>
          <p:cNvSpPr>
            <a:spLocks noChangeShapeType="1"/>
          </p:cNvSpPr>
          <p:nvPr/>
        </p:nvSpPr>
        <p:spPr bwMode="auto">
          <a:xfrm>
            <a:off x="3711575" y="2616621"/>
            <a:ext cx="1096962" cy="547688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3" name="Line 14"/>
          <p:cNvSpPr>
            <a:spLocks noChangeShapeType="1"/>
          </p:cNvSpPr>
          <p:nvPr/>
        </p:nvSpPr>
        <p:spPr bwMode="auto">
          <a:xfrm>
            <a:off x="3711575" y="2616621"/>
            <a:ext cx="1096962" cy="1646238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4" name="Line 15"/>
          <p:cNvSpPr>
            <a:spLocks noChangeShapeType="1"/>
          </p:cNvSpPr>
          <p:nvPr/>
        </p:nvSpPr>
        <p:spPr bwMode="auto">
          <a:xfrm flipV="1">
            <a:off x="3711575" y="2067346"/>
            <a:ext cx="1096962" cy="1646238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5" name="Line 16"/>
          <p:cNvSpPr>
            <a:spLocks noChangeShapeType="1"/>
          </p:cNvSpPr>
          <p:nvPr/>
        </p:nvSpPr>
        <p:spPr bwMode="auto">
          <a:xfrm flipV="1">
            <a:off x="3711575" y="3164309"/>
            <a:ext cx="1096962" cy="549275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6" name="Line 17"/>
          <p:cNvSpPr>
            <a:spLocks noChangeShapeType="1"/>
          </p:cNvSpPr>
          <p:nvPr/>
        </p:nvSpPr>
        <p:spPr bwMode="auto">
          <a:xfrm>
            <a:off x="3694112" y="3738984"/>
            <a:ext cx="1066800" cy="6858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7" name="Line 18"/>
          <p:cNvSpPr>
            <a:spLocks noChangeShapeType="1"/>
          </p:cNvSpPr>
          <p:nvPr/>
        </p:nvSpPr>
        <p:spPr bwMode="auto">
          <a:xfrm>
            <a:off x="5675312" y="1986384"/>
            <a:ext cx="1096963" cy="549275"/>
          </a:xfrm>
          <a:prstGeom prst="line">
            <a:avLst/>
          </a:prstGeom>
          <a:noFill/>
          <a:ln w="158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8" name="Line 19"/>
          <p:cNvSpPr>
            <a:spLocks noChangeShapeType="1"/>
          </p:cNvSpPr>
          <p:nvPr/>
        </p:nvSpPr>
        <p:spPr bwMode="auto">
          <a:xfrm flipH="1">
            <a:off x="5724525" y="2616621"/>
            <a:ext cx="1096962" cy="547688"/>
          </a:xfrm>
          <a:prstGeom prst="line">
            <a:avLst/>
          </a:prstGeom>
          <a:noFill/>
          <a:ln w="15875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69" name="Line 20"/>
          <p:cNvSpPr>
            <a:spLocks noChangeShapeType="1"/>
          </p:cNvSpPr>
          <p:nvPr/>
        </p:nvSpPr>
        <p:spPr bwMode="auto">
          <a:xfrm flipH="1">
            <a:off x="5751512" y="2672184"/>
            <a:ext cx="1143000" cy="1570037"/>
          </a:xfrm>
          <a:prstGeom prst="line">
            <a:avLst/>
          </a:prstGeom>
          <a:noFill/>
          <a:ln w="15875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70" name="Line 21"/>
          <p:cNvSpPr>
            <a:spLocks noChangeShapeType="1"/>
          </p:cNvSpPr>
          <p:nvPr/>
        </p:nvSpPr>
        <p:spPr bwMode="auto">
          <a:xfrm flipH="1" flipV="1">
            <a:off x="5724525" y="2067346"/>
            <a:ext cx="1246187" cy="1671638"/>
          </a:xfrm>
          <a:prstGeom prst="line">
            <a:avLst/>
          </a:prstGeom>
          <a:noFill/>
          <a:ln w="15875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71" name="Line 22"/>
          <p:cNvSpPr>
            <a:spLocks noChangeShapeType="1"/>
          </p:cNvSpPr>
          <p:nvPr/>
        </p:nvSpPr>
        <p:spPr bwMode="auto">
          <a:xfrm flipH="1" flipV="1">
            <a:off x="5724525" y="3164309"/>
            <a:ext cx="1096962" cy="549275"/>
          </a:xfrm>
          <a:prstGeom prst="line">
            <a:avLst/>
          </a:prstGeom>
          <a:noFill/>
          <a:ln w="15875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72" name="Line 23"/>
          <p:cNvSpPr>
            <a:spLocks noChangeShapeType="1"/>
          </p:cNvSpPr>
          <p:nvPr/>
        </p:nvSpPr>
        <p:spPr bwMode="auto">
          <a:xfrm flipH="1">
            <a:off x="5724525" y="3815184"/>
            <a:ext cx="1169987" cy="447675"/>
          </a:xfrm>
          <a:prstGeom prst="line">
            <a:avLst/>
          </a:prstGeom>
          <a:noFill/>
          <a:ln w="15875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0373" name="Rectangle 24"/>
          <p:cNvSpPr>
            <a:spLocks noChangeArrowheads="1"/>
          </p:cNvSpPr>
          <p:nvPr/>
        </p:nvSpPr>
        <p:spPr bwMode="auto">
          <a:xfrm>
            <a:off x="4625975" y="1079921"/>
            <a:ext cx="12983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800">
                <a:solidFill>
                  <a:srgbClr val="000000"/>
                </a:solidFill>
                <a:latin typeface="+mn-lt"/>
              </a:rPr>
              <a:t>INTERVALOS</a:t>
            </a:r>
            <a:endParaRPr lang="pt-BR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74" name="Rectangle 25"/>
          <p:cNvSpPr>
            <a:spLocks noChangeArrowheads="1"/>
          </p:cNvSpPr>
          <p:nvPr/>
        </p:nvSpPr>
        <p:spPr bwMode="auto">
          <a:xfrm>
            <a:off x="2170112" y="1918121"/>
            <a:ext cx="1981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pt-BR" sz="1400" b="0">
                <a:solidFill>
                  <a:srgbClr val="FF0000"/>
                </a:solidFill>
                <a:latin typeface="+mn-lt"/>
              </a:rPr>
              <a:t>CORRENTES QUENTES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75" name="Rectangle 26"/>
          <p:cNvSpPr>
            <a:spLocks noChangeArrowheads="1"/>
          </p:cNvSpPr>
          <p:nvPr/>
        </p:nvSpPr>
        <p:spPr bwMode="auto">
          <a:xfrm>
            <a:off x="6821487" y="1903834"/>
            <a:ext cx="149239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latin typeface="+mn-lt"/>
              </a:rPr>
              <a:t>CORRENTES FRIAS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76" name="Rectangle 27"/>
          <p:cNvSpPr>
            <a:spLocks noChangeArrowheads="1"/>
          </p:cNvSpPr>
          <p:nvPr/>
        </p:nvSpPr>
        <p:spPr bwMode="auto">
          <a:xfrm>
            <a:off x="1331912" y="3000796"/>
            <a:ext cx="6263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solidFill>
                  <a:srgbClr val="FF0000"/>
                </a:solidFill>
                <a:latin typeface="+mn-lt"/>
              </a:rPr>
              <a:t>OFERTA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77" name="Rectangle 28"/>
          <p:cNvSpPr>
            <a:spLocks noChangeArrowheads="1"/>
          </p:cNvSpPr>
          <p:nvPr/>
        </p:nvSpPr>
        <p:spPr bwMode="auto">
          <a:xfrm>
            <a:off x="8232775" y="3000796"/>
            <a:ext cx="86857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latin typeface="+mn-lt"/>
              </a:rPr>
              <a:t>DEMANDA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78" name="Rectangle 29"/>
          <p:cNvSpPr>
            <a:spLocks noChangeArrowheads="1"/>
          </p:cNvSpPr>
          <p:nvPr/>
        </p:nvSpPr>
        <p:spPr bwMode="auto">
          <a:xfrm>
            <a:off x="5175250" y="1994321"/>
            <a:ext cx="897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solidFill>
                  <a:srgbClr val="000000"/>
                </a:solidFill>
                <a:latin typeface="+mn-lt"/>
              </a:rPr>
              <a:t>1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79" name="Rectangle 30"/>
          <p:cNvSpPr>
            <a:spLocks noChangeArrowheads="1"/>
          </p:cNvSpPr>
          <p:nvPr/>
        </p:nvSpPr>
        <p:spPr bwMode="auto">
          <a:xfrm>
            <a:off x="7364412" y="2543596"/>
            <a:ext cx="897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latin typeface="+mn-lt"/>
              </a:rPr>
              <a:t>1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80" name="Rectangle 31"/>
          <p:cNvSpPr>
            <a:spLocks noChangeArrowheads="1"/>
          </p:cNvSpPr>
          <p:nvPr/>
        </p:nvSpPr>
        <p:spPr bwMode="auto">
          <a:xfrm>
            <a:off x="2979737" y="2543596"/>
            <a:ext cx="897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solidFill>
                  <a:srgbClr val="FF0000"/>
                </a:solidFill>
                <a:latin typeface="+mn-lt"/>
              </a:rPr>
              <a:t>1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81" name="Rectangle 32"/>
          <p:cNvSpPr>
            <a:spLocks noChangeArrowheads="1"/>
          </p:cNvSpPr>
          <p:nvPr/>
        </p:nvSpPr>
        <p:spPr bwMode="auto">
          <a:xfrm>
            <a:off x="5175250" y="3092871"/>
            <a:ext cx="897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solidFill>
                  <a:srgbClr val="000000"/>
                </a:solidFill>
                <a:latin typeface="+mn-lt"/>
              </a:rPr>
              <a:t>2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82" name="Rectangle 33"/>
          <p:cNvSpPr>
            <a:spLocks noChangeArrowheads="1"/>
          </p:cNvSpPr>
          <p:nvPr/>
        </p:nvSpPr>
        <p:spPr bwMode="auto">
          <a:xfrm>
            <a:off x="7364412" y="3642146"/>
            <a:ext cx="897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latin typeface="+mn-lt"/>
              </a:rPr>
              <a:t>2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83" name="Rectangle 34"/>
          <p:cNvSpPr>
            <a:spLocks noChangeArrowheads="1"/>
          </p:cNvSpPr>
          <p:nvPr/>
        </p:nvSpPr>
        <p:spPr bwMode="auto">
          <a:xfrm>
            <a:off x="2979737" y="3550071"/>
            <a:ext cx="897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solidFill>
                  <a:srgbClr val="FF0000"/>
                </a:solidFill>
                <a:latin typeface="+mn-lt"/>
              </a:rPr>
              <a:t>2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0384" name="Rectangle 35"/>
          <p:cNvSpPr>
            <a:spLocks noChangeArrowheads="1"/>
          </p:cNvSpPr>
          <p:nvPr/>
        </p:nvSpPr>
        <p:spPr bwMode="auto">
          <a:xfrm>
            <a:off x="5175250" y="4099346"/>
            <a:ext cx="897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pt-BR" sz="1400" b="0">
                <a:solidFill>
                  <a:srgbClr val="000000"/>
                </a:solidFill>
                <a:latin typeface="+mn-lt"/>
              </a:rPr>
              <a:t>3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9528" name="Text Box 40"/>
          <p:cNvSpPr txBox="1">
            <a:spLocks noChangeArrowheads="1"/>
          </p:cNvSpPr>
          <p:nvPr/>
        </p:nvSpPr>
        <p:spPr bwMode="auto">
          <a:xfrm>
            <a:off x="950912" y="4725144"/>
            <a:ext cx="548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Correntes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 quentes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ofertam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calor</a:t>
            </a:r>
            <a:endParaRPr lang="pt-BR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9529" name="Text Box 41"/>
          <p:cNvSpPr txBox="1">
            <a:spLocks noChangeArrowheads="1"/>
          </p:cNvSpPr>
          <p:nvPr/>
        </p:nvSpPr>
        <p:spPr bwMode="auto">
          <a:xfrm>
            <a:off x="950912" y="5274568"/>
            <a:ext cx="495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Correntes</a:t>
            </a:r>
            <a:r>
              <a:rPr lang="pt-BR" sz="2400" dirty="0">
                <a:latin typeface="+mn-lt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+mn-lt"/>
              </a:rPr>
              <a:t>frias</a:t>
            </a:r>
            <a:r>
              <a:rPr lang="pt-BR" sz="2400" b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+mn-lt"/>
              </a:rPr>
              <a:t>demandam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calor</a:t>
            </a:r>
            <a:endParaRPr lang="pt-BR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9530" name="Text Box 42"/>
          <p:cNvSpPr txBox="1">
            <a:spLocks noChangeArrowheads="1"/>
          </p:cNvSpPr>
          <p:nvPr/>
        </p:nvSpPr>
        <p:spPr bwMode="auto">
          <a:xfrm>
            <a:off x="950912" y="5758408"/>
            <a:ext cx="8229600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dirty="0">
                <a:solidFill>
                  <a:schemeClr val="tx1"/>
                </a:solidFill>
                <a:latin typeface="+mn-lt"/>
              </a:rPr>
              <a:t>Intervalos de temperatura: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locais de troca </a:t>
            </a:r>
            <a:r>
              <a:rPr lang="pt-BR" sz="2400" b="0" dirty="0" smtClean="0">
                <a:solidFill>
                  <a:schemeClr val="tx1"/>
                </a:solidFill>
                <a:latin typeface="+mn-lt"/>
              </a:rPr>
              <a:t>térmica</a:t>
            </a:r>
          </a:p>
          <a:p>
            <a:pPr algn="l">
              <a:spcBef>
                <a:spcPct val="50000"/>
              </a:spcBef>
            </a:pPr>
            <a:r>
              <a:rPr lang="pt-BR" sz="2400" dirty="0" smtClean="0">
                <a:latin typeface="+mn-lt"/>
              </a:rPr>
              <a:t>Podemos ter os seguintes casos: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9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9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9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9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9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9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528" grpId="0" autoUpdateAnimBg="0"/>
      <p:bldP spid="319529" grpId="0" autoUpdateAnimBg="0"/>
      <p:bldP spid="31953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50" name="Text Box 38"/>
          <p:cNvSpPr txBox="1">
            <a:spLocks noChangeArrowheads="1"/>
          </p:cNvSpPr>
          <p:nvPr/>
        </p:nvSpPr>
        <p:spPr bwMode="auto">
          <a:xfrm>
            <a:off x="1043608" y="4648200"/>
            <a:ext cx="810039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pt-BR" sz="2400" b="0">
                <a:solidFill>
                  <a:schemeClr val="tx1"/>
                </a:solidFill>
                <a:latin typeface="+mn-lt"/>
              </a:rPr>
              <a:t>Calor é transferido para o intervalo seguinte (as temperaturas de origem das quentes é superior às das frias).</a:t>
            </a:r>
            <a:endParaRPr lang="pt-BR" sz="2400" b="0">
              <a:solidFill>
                <a:schemeClr val="tx1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320594" name="Text Box 82"/>
          <p:cNvSpPr txBox="1">
            <a:spLocks noChangeArrowheads="1"/>
          </p:cNvSpPr>
          <p:nvPr/>
        </p:nvSpPr>
        <p:spPr bwMode="auto">
          <a:xfrm>
            <a:off x="1043608" y="6096000"/>
            <a:ext cx="81003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0">
                <a:solidFill>
                  <a:schemeClr val="tx1"/>
                </a:solidFill>
                <a:latin typeface="+mn-lt"/>
              </a:rPr>
              <a:t>Se for o último intervalo </a:t>
            </a:r>
            <a:r>
              <a:rPr lang="pt-BR" sz="2400" b="0">
                <a:solidFill>
                  <a:schemeClr val="tx1"/>
                </a:solidFill>
                <a:latin typeface="+mn-lt"/>
                <a:sym typeface="Wingdings" pitchFamily="2" charset="2"/>
              </a:rPr>
              <a:t> desperdício de calor : </a:t>
            </a:r>
            <a:r>
              <a:rPr lang="pt-BR" sz="2400">
                <a:latin typeface="+mn-lt"/>
                <a:sym typeface="Wingdings" pitchFamily="2" charset="2"/>
              </a:rPr>
              <a:t>água</a:t>
            </a:r>
            <a:r>
              <a:rPr lang="pt-BR" sz="2400" b="0">
                <a:solidFill>
                  <a:schemeClr val="tx1"/>
                </a:solidFill>
                <a:latin typeface="+mn-lt"/>
                <a:sym typeface="Wingdings" pitchFamily="2" charset="2"/>
              </a:rPr>
              <a:t> (prejuízo !)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259632" y="826892"/>
            <a:ext cx="7416824" cy="2927375"/>
            <a:chOff x="240" y="0"/>
            <a:chExt cx="4894" cy="2235"/>
          </a:xfrm>
        </p:grpSpPr>
        <p:sp>
          <p:nvSpPr>
            <p:cNvPr id="101387" name="AutoShape 46"/>
            <p:cNvSpPr>
              <a:spLocks noChangeArrowheads="1"/>
            </p:cNvSpPr>
            <p:nvPr/>
          </p:nvSpPr>
          <p:spPr bwMode="auto">
            <a:xfrm>
              <a:off x="2431" y="1083"/>
              <a:ext cx="576" cy="461"/>
            </a:xfrm>
            <a:prstGeom prst="roundRect">
              <a:avLst>
                <a:gd name="adj" fmla="val 12245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88" name="AutoShape 47"/>
            <p:cNvSpPr>
              <a:spLocks noChangeArrowheads="1"/>
            </p:cNvSpPr>
            <p:nvPr/>
          </p:nvSpPr>
          <p:spPr bwMode="auto">
            <a:xfrm>
              <a:off x="2431" y="391"/>
              <a:ext cx="576" cy="461"/>
            </a:xfrm>
            <a:prstGeom prst="roundRect">
              <a:avLst>
                <a:gd name="adj" fmla="val 12245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89" name="AutoShape 48"/>
            <p:cNvSpPr>
              <a:spLocks noChangeArrowheads="1"/>
            </p:cNvSpPr>
            <p:nvPr/>
          </p:nvSpPr>
          <p:spPr bwMode="auto">
            <a:xfrm>
              <a:off x="2431" y="1775"/>
              <a:ext cx="576" cy="460"/>
            </a:xfrm>
            <a:prstGeom prst="roundRect">
              <a:avLst>
                <a:gd name="adj" fmla="val 12245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0" name="Oval 49"/>
            <p:cNvSpPr>
              <a:spLocks noChangeArrowheads="1"/>
            </p:cNvSpPr>
            <p:nvPr/>
          </p:nvSpPr>
          <p:spPr bwMode="auto">
            <a:xfrm>
              <a:off x="961" y="852"/>
              <a:ext cx="749" cy="23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1" name="Oval 50"/>
            <p:cNvSpPr>
              <a:spLocks noChangeArrowheads="1"/>
            </p:cNvSpPr>
            <p:nvPr/>
          </p:nvSpPr>
          <p:spPr bwMode="auto">
            <a:xfrm>
              <a:off x="961" y="1544"/>
              <a:ext cx="749" cy="23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2" name="Oval 51"/>
            <p:cNvSpPr>
              <a:spLocks noChangeArrowheads="1"/>
            </p:cNvSpPr>
            <p:nvPr/>
          </p:nvSpPr>
          <p:spPr bwMode="auto">
            <a:xfrm>
              <a:off x="3728" y="852"/>
              <a:ext cx="748" cy="23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3" name="Oval 52"/>
            <p:cNvSpPr>
              <a:spLocks noChangeArrowheads="1"/>
            </p:cNvSpPr>
            <p:nvPr/>
          </p:nvSpPr>
          <p:spPr bwMode="auto">
            <a:xfrm>
              <a:off x="3728" y="1544"/>
              <a:ext cx="748" cy="23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4" name="Line 53"/>
            <p:cNvSpPr>
              <a:spLocks noChangeShapeType="1"/>
            </p:cNvSpPr>
            <p:nvPr/>
          </p:nvSpPr>
          <p:spPr bwMode="auto">
            <a:xfrm flipV="1">
              <a:off x="1739" y="622"/>
              <a:ext cx="691" cy="34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5" name="Line 54"/>
            <p:cNvSpPr>
              <a:spLocks noChangeShapeType="1"/>
            </p:cNvSpPr>
            <p:nvPr/>
          </p:nvSpPr>
          <p:spPr bwMode="auto">
            <a:xfrm>
              <a:off x="1739" y="968"/>
              <a:ext cx="691" cy="345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6" name="Line 55"/>
            <p:cNvSpPr>
              <a:spLocks noChangeShapeType="1"/>
            </p:cNvSpPr>
            <p:nvPr/>
          </p:nvSpPr>
          <p:spPr bwMode="auto">
            <a:xfrm>
              <a:off x="1739" y="968"/>
              <a:ext cx="691" cy="1037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7" name="Line 56"/>
            <p:cNvSpPr>
              <a:spLocks noChangeShapeType="1"/>
            </p:cNvSpPr>
            <p:nvPr/>
          </p:nvSpPr>
          <p:spPr bwMode="auto">
            <a:xfrm flipV="1">
              <a:off x="1739" y="622"/>
              <a:ext cx="691" cy="1037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8" name="Line 57"/>
            <p:cNvSpPr>
              <a:spLocks noChangeShapeType="1"/>
            </p:cNvSpPr>
            <p:nvPr/>
          </p:nvSpPr>
          <p:spPr bwMode="auto">
            <a:xfrm flipV="1">
              <a:off x="1739" y="1313"/>
              <a:ext cx="691" cy="34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399" name="Line 58"/>
            <p:cNvSpPr>
              <a:spLocks noChangeShapeType="1"/>
            </p:cNvSpPr>
            <p:nvPr/>
          </p:nvSpPr>
          <p:spPr bwMode="auto">
            <a:xfrm>
              <a:off x="1728" y="1675"/>
              <a:ext cx="672" cy="432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400" name="Line 59"/>
            <p:cNvSpPr>
              <a:spLocks noChangeShapeType="1"/>
            </p:cNvSpPr>
            <p:nvPr/>
          </p:nvSpPr>
          <p:spPr bwMode="auto">
            <a:xfrm>
              <a:off x="2976" y="571"/>
              <a:ext cx="691" cy="34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401" name="Line 60"/>
            <p:cNvSpPr>
              <a:spLocks noChangeShapeType="1"/>
            </p:cNvSpPr>
            <p:nvPr/>
          </p:nvSpPr>
          <p:spPr bwMode="auto">
            <a:xfrm flipH="1">
              <a:off x="3007" y="968"/>
              <a:ext cx="691" cy="345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402" name="Line 61"/>
            <p:cNvSpPr>
              <a:spLocks noChangeShapeType="1"/>
            </p:cNvSpPr>
            <p:nvPr/>
          </p:nvSpPr>
          <p:spPr bwMode="auto">
            <a:xfrm flipH="1">
              <a:off x="3024" y="1003"/>
              <a:ext cx="720" cy="989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403" name="Line 62"/>
            <p:cNvSpPr>
              <a:spLocks noChangeShapeType="1"/>
            </p:cNvSpPr>
            <p:nvPr/>
          </p:nvSpPr>
          <p:spPr bwMode="auto">
            <a:xfrm flipH="1" flipV="1">
              <a:off x="3007" y="622"/>
              <a:ext cx="785" cy="1053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404" name="Line 63"/>
            <p:cNvSpPr>
              <a:spLocks noChangeShapeType="1"/>
            </p:cNvSpPr>
            <p:nvPr/>
          </p:nvSpPr>
          <p:spPr bwMode="auto">
            <a:xfrm flipH="1" flipV="1">
              <a:off x="3007" y="1313"/>
              <a:ext cx="691" cy="34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405" name="Line 64"/>
            <p:cNvSpPr>
              <a:spLocks noChangeShapeType="1"/>
            </p:cNvSpPr>
            <p:nvPr/>
          </p:nvSpPr>
          <p:spPr bwMode="auto">
            <a:xfrm flipH="1">
              <a:off x="3007" y="1723"/>
              <a:ext cx="737" cy="282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1406" name="Rectangle 65"/>
            <p:cNvSpPr>
              <a:spLocks noChangeArrowheads="1"/>
            </p:cNvSpPr>
            <p:nvPr/>
          </p:nvSpPr>
          <p:spPr bwMode="auto">
            <a:xfrm>
              <a:off x="2315" y="0"/>
              <a:ext cx="8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>
                  <a:solidFill>
                    <a:srgbClr val="000000"/>
                  </a:solidFill>
                  <a:latin typeface="+mn-lt"/>
                </a:rPr>
                <a:t>INTERVALOS</a:t>
              </a:r>
              <a:endParaRPr lang="pt-BR" sz="1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07" name="Rectangle 66"/>
            <p:cNvSpPr>
              <a:spLocks noChangeArrowheads="1"/>
            </p:cNvSpPr>
            <p:nvPr/>
          </p:nvSpPr>
          <p:spPr bwMode="auto">
            <a:xfrm>
              <a:off x="989" y="519"/>
              <a:ext cx="90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Correntes Quentes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08" name="Rectangle 67"/>
            <p:cNvSpPr>
              <a:spLocks noChangeArrowheads="1"/>
            </p:cNvSpPr>
            <p:nvPr/>
          </p:nvSpPr>
          <p:spPr bwMode="auto">
            <a:xfrm>
              <a:off x="3698" y="519"/>
              <a:ext cx="72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Correntes Frias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09" name="Rectangle 68"/>
            <p:cNvSpPr>
              <a:spLocks noChangeArrowheads="1"/>
            </p:cNvSpPr>
            <p:nvPr/>
          </p:nvSpPr>
          <p:spPr bwMode="auto">
            <a:xfrm>
              <a:off x="240" y="1210"/>
              <a:ext cx="39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OFERTA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10" name="Rectangle 69"/>
            <p:cNvSpPr>
              <a:spLocks noChangeArrowheads="1"/>
            </p:cNvSpPr>
            <p:nvPr/>
          </p:nvSpPr>
          <p:spPr bwMode="auto">
            <a:xfrm>
              <a:off x="4587" y="1210"/>
              <a:ext cx="54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DEMANDA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11" name="Rectangle 70"/>
            <p:cNvSpPr>
              <a:spLocks noChangeArrowheads="1"/>
            </p:cNvSpPr>
            <p:nvPr/>
          </p:nvSpPr>
          <p:spPr bwMode="auto">
            <a:xfrm>
              <a:off x="2661" y="576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000000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12" name="Rectangle 71"/>
            <p:cNvSpPr>
              <a:spLocks noChangeArrowheads="1"/>
            </p:cNvSpPr>
            <p:nvPr/>
          </p:nvSpPr>
          <p:spPr bwMode="auto">
            <a:xfrm>
              <a:off x="4040" y="922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13" name="Rectangle 72"/>
            <p:cNvSpPr>
              <a:spLocks noChangeArrowheads="1"/>
            </p:cNvSpPr>
            <p:nvPr/>
          </p:nvSpPr>
          <p:spPr bwMode="auto">
            <a:xfrm>
              <a:off x="1278" y="922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14" name="Rectangle 73"/>
            <p:cNvSpPr>
              <a:spLocks noChangeArrowheads="1"/>
            </p:cNvSpPr>
            <p:nvPr/>
          </p:nvSpPr>
          <p:spPr bwMode="auto">
            <a:xfrm>
              <a:off x="2661" y="1268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15" name="Rectangle 74"/>
            <p:cNvSpPr>
              <a:spLocks noChangeArrowheads="1"/>
            </p:cNvSpPr>
            <p:nvPr/>
          </p:nvSpPr>
          <p:spPr bwMode="auto">
            <a:xfrm>
              <a:off x="4040" y="1614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16" name="Rectangle 75"/>
            <p:cNvSpPr>
              <a:spLocks noChangeArrowheads="1"/>
            </p:cNvSpPr>
            <p:nvPr/>
          </p:nvSpPr>
          <p:spPr bwMode="auto">
            <a:xfrm>
              <a:off x="1278" y="1556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417" name="Rectangle 76"/>
            <p:cNvSpPr>
              <a:spLocks noChangeArrowheads="1"/>
            </p:cNvSpPr>
            <p:nvPr/>
          </p:nvSpPr>
          <p:spPr bwMode="auto">
            <a:xfrm>
              <a:off x="2661" y="1902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000000"/>
                  </a:solidFill>
                  <a:latin typeface="+mn-lt"/>
                </a:rPr>
                <a:t>3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20589" name="Line 77"/>
          <p:cNvSpPr>
            <a:spLocks noChangeShapeType="1"/>
          </p:cNvSpPr>
          <p:nvPr/>
        </p:nvSpPr>
        <p:spPr bwMode="auto">
          <a:xfrm>
            <a:off x="4985883" y="1942306"/>
            <a:ext cx="0" cy="31434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320590" name="Line 78"/>
          <p:cNvSpPr>
            <a:spLocks noChangeShapeType="1"/>
          </p:cNvSpPr>
          <p:nvPr/>
        </p:nvSpPr>
        <p:spPr bwMode="auto">
          <a:xfrm>
            <a:off x="4985883" y="2852936"/>
            <a:ext cx="0" cy="31434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320591" name="Line 79"/>
          <p:cNvSpPr>
            <a:spLocks noChangeShapeType="1"/>
          </p:cNvSpPr>
          <p:nvPr/>
        </p:nvSpPr>
        <p:spPr bwMode="auto">
          <a:xfrm>
            <a:off x="4991032" y="3774292"/>
            <a:ext cx="0" cy="31434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320596" name="Text Box 84"/>
          <p:cNvSpPr txBox="1">
            <a:spLocks noChangeArrowheads="1"/>
          </p:cNvSpPr>
          <p:nvPr/>
        </p:nvSpPr>
        <p:spPr bwMode="auto">
          <a:xfrm>
            <a:off x="4983851" y="3851756"/>
            <a:ext cx="800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>
                <a:latin typeface="+mn-lt"/>
                <a:sym typeface="Wingdings" pitchFamily="2" charset="2"/>
              </a:rPr>
              <a:t>água</a:t>
            </a:r>
          </a:p>
        </p:txBody>
      </p:sp>
      <p:sp>
        <p:nvSpPr>
          <p:cNvPr id="320599" name="Text Box 87"/>
          <p:cNvSpPr txBox="1">
            <a:spLocks noChangeArrowheads="1"/>
          </p:cNvSpPr>
          <p:nvPr/>
        </p:nvSpPr>
        <p:spPr bwMode="auto">
          <a:xfrm>
            <a:off x="1043608" y="4114800"/>
            <a:ext cx="810039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em algum intervalo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&gt; </a:t>
            </a:r>
            <a:r>
              <a:rPr lang="pt-BR" sz="2400" dirty="0">
                <a:solidFill>
                  <a:srgbClr val="0000FF"/>
                </a:solidFill>
                <a:latin typeface="+mn-lt"/>
              </a:rPr>
              <a:t>Demanda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:</a:t>
            </a:r>
            <a:endParaRPr lang="pt-BR" dirty="0">
              <a:latin typeface="+mn-lt"/>
            </a:endParaRPr>
          </a:p>
        </p:txBody>
      </p:sp>
      <p:sp>
        <p:nvSpPr>
          <p:cNvPr id="320600" name="Text Box 88"/>
          <p:cNvSpPr txBox="1">
            <a:spLocks noChangeArrowheads="1"/>
          </p:cNvSpPr>
          <p:nvPr/>
        </p:nvSpPr>
        <p:spPr bwMode="auto">
          <a:xfrm>
            <a:off x="1043608" y="5562600"/>
            <a:ext cx="81003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+mn-lt"/>
              </a:rPr>
              <a:t>"Cascata de Calor"</a:t>
            </a: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0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0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0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0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0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0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0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0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0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0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50" grpId="0" autoUpdateAnimBg="0"/>
      <p:bldP spid="320594" grpId="0" autoUpdateAnimBg="0"/>
      <p:bldP spid="320589" grpId="0" animBg="1"/>
      <p:bldP spid="320590" grpId="0" animBg="1"/>
      <p:bldP spid="320591" grpId="0" animBg="1"/>
      <p:bldP spid="320596" grpId="0" autoUpdateAnimBg="0"/>
      <p:bldP spid="320599" grpId="0" autoUpdateAnimBg="0"/>
      <p:bldP spid="320600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Text Box 2"/>
          <p:cNvSpPr txBox="1">
            <a:spLocks noChangeArrowheads="1"/>
          </p:cNvSpPr>
          <p:nvPr/>
        </p:nvSpPr>
        <p:spPr bwMode="auto">
          <a:xfrm>
            <a:off x="1043608" y="5257800"/>
            <a:ext cx="792088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pt-BR" sz="2400" b="0" dirty="0">
                <a:solidFill>
                  <a:schemeClr val="tx1"/>
                </a:solidFill>
                <a:latin typeface="+mn-lt"/>
              </a:rPr>
              <a:t>Na impossibilidade de se aquecer uma corrente fria com uma corrente quente de um intervalo inferior </a:t>
            </a:r>
            <a:r>
              <a:rPr lang="pt-BR" sz="2400" dirty="0">
                <a:latin typeface="+mn-lt"/>
              </a:rPr>
              <a:t>(2ª. Lei da Termodinâmica)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, torna-se necessária a "importação" de calor: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vapor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(prejuízo!).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61887" y="1065244"/>
            <a:ext cx="6882521" cy="3143399"/>
            <a:chOff x="240" y="0"/>
            <a:chExt cx="4894" cy="2235"/>
          </a:xfrm>
        </p:grpSpPr>
        <p:sp>
          <p:nvSpPr>
            <p:cNvPr id="102411" name="AutoShape 6"/>
            <p:cNvSpPr>
              <a:spLocks noChangeArrowheads="1"/>
            </p:cNvSpPr>
            <p:nvPr/>
          </p:nvSpPr>
          <p:spPr bwMode="auto">
            <a:xfrm>
              <a:off x="2431" y="1083"/>
              <a:ext cx="576" cy="461"/>
            </a:xfrm>
            <a:prstGeom prst="roundRect">
              <a:avLst>
                <a:gd name="adj" fmla="val 12245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12" name="AutoShape 7"/>
            <p:cNvSpPr>
              <a:spLocks noChangeArrowheads="1"/>
            </p:cNvSpPr>
            <p:nvPr/>
          </p:nvSpPr>
          <p:spPr bwMode="auto">
            <a:xfrm>
              <a:off x="2431" y="391"/>
              <a:ext cx="576" cy="461"/>
            </a:xfrm>
            <a:prstGeom prst="roundRect">
              <a:avLst>
                <a:gd name="adj" fmla="val 12245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13" name="AutoShape 8"/>
            <p:cNvSpPr>
              <a:spLocks noChangeArrowheads="1"/>
            </p:cNvSpPr>
            <p:nvPr/>
          </p:nvSpPr>
          <p:spPr bwMode="auto">
            <a:xfrm>
              <a:off x="2431" y="1775"/>
              <a:ext cx="576" cy="460"/>
            </a:xfrm>
            <a:prstGeom prst="roundRect">
              <a:avLst>
                <a:gd name="adj" fmla="val 12245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14" name="Oval 9"/>
            <p:cNvSpPr>
              <a:spLocks noChangeArrowheads="1"/>
            </p:cNvSpPr>
            <p:nvPr/>
          </p:nvSpPr>
          <p:spPr bwMode="auto">
            <a:xfrm>
              <a:off x="961" y="852"/>
              <a:ext cx="749" cy="23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15" name="Oval 10"/>
            <p:cNvSpPr>
              <a:spLocks noChangeArrowheads="1"/>
            </p:cNvSpPr>
            <p:nvPr/>
          </p:nvSpPr>
          <p:spPr bwMode="auto">
            <a:xfrm>
              <a:off x="961" y="1544"/>
              <a:ext cx="749" cy="23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16" name="Oval 11"/>
            <p:cNvSpPr>
              <a:spLocks noChangeArrowheads="1"/>
            </p:cNvSpPr>
            <p:nvPr/>
          </p:nvSpPr>
          <p:spPr bwMode="auto">
            <a:xfrm>
              <a:off x="3728" y="852"/>
              <a:ext cx="748" cy="23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17" name="Oval 12"/>
            <p:cNvSpPr>
              <a:spLocks noChangeArrowheads="1"/>
            </p:cNvSpPr>
            <p:nvPr/>
          </p:nvSpPr>
          <p:spPr bwMode="auto">
            <a:xfrm>
              <a:off x="3728" y="1544"/>
              <a:ext cx="748" cy="23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18" name="Line 13"/>
            <p:cNvSpPr>
              <a:spLocks noChangeShapeType="1"/>
            </p:cNvSpPr>
            <p:nvPr/>
          </p:nvSpPr>
          <p:spPr bwMode="auto">
            <a:xfrm flipV="1">
              <a:off x="1739" y="622"/>
              <a:ext cx="691" cy="34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19" name="Line 14"/>
            <p:cNvSpPr>
              <a:spLocks noChangeShapeType="1"/>
            </p:cNvSpPr>
            <p:nvPr/>
          </p:nvSpPr>
          <p:spPr bwMode="auto">
            <a:xfrm>
              <a:off x="1739" y="968"/>
              <a:ext cx="691" cy="345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0" name="Line 15"/>
            <p:cNvSpPr>
              <a:spLocks noChangeShapeType="1"/>
            </p:cNvSpPr>
            <p:nvPr/>
          </p:nvSpPr>
          <p:spPr bwMode="auto">
            <a:xfrm>
              <a:off x="1739" y="968"/>
              <a:ext cx="691" cy="1037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1" name="Line 16"/>
            <p:cNvSpPr>
              <a:spLocks noChangeShapeType="1"/>
            </p:cNvSpPr>
            <p:nvPr/>
          </p:nvSpPr>
          <p:spPr bwMode="auto">
            <a:xfrm flipV="1">
              <a:off x="1739" y="622"/>
              <a:ext cx="691" cy="1037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2" name="Line 17"/>
            <p:cNvSpPr>
              <a:spLocks noChangeShapeType="1"/>
            </p:cNvSpPr>
            <p:nvPr/>
          </p:nvSpPr>
          <p:spPr bwMode="auto">
            <a:xfrm flipV="1">
              <a:off x="1739" y="1313"/>
              <a:ext cx="691" cy="34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3" name="Line 18"/>
            <p:cNvSpPr>
              <a:spLocks noChangeShapeType="1"/>
            </p:cNvSpPr>
            <p:nvPr/>
          </p:nvSpPr>
          <p:spPr bwMode="auto">
            <a:xfrm>
              <a:off x="1728" y="1675"/>
              <a:ext cx="672" cy="432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4" name="Line 19"/>
            <p:cNvSpPr>
              <a:spLocks noChangeShapeType="1"/>
            </p:cNvSpPr>
            <p:nvPr/>
          </p:nvSpPr>
          <p:spPr bwMode="auto">
            <a:xfrm>
              <a:off x="2976" y="571"/>
              <a:ext cx="691" cy="34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5" name="Line 20"/>
            <p:cNvSpPr>
              <a:spLocks noChangeShapeType="1"/>
            </p:cNvSpPr>
            <p:nvPr/>
          </p:nvSpPr>
          <p:spPr bwMode="auto">
            <a:xfrm flipH="1">
              <a:off x="3007" y="968"/>
              <a:ext cx="691" cy="345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6" name="Line 21"/>
            <p:cNvSpPr>
              <a:spLocks noChangeShapeType="1"/>
            </p:cNvSpPr>
            <p:nvPr/>
          </p:nvSpPr>
          <p:spPr bwMode="auto">
            <a:xfrm flipH="1">
              <a:off x="3024" y="1003"/>
              <a:ext cx="720" cy="989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7" name="Line 22"/>
            <p:cNvSpPr>
              <a:spLocks noChangeShapeType="1"/>
            </p:cNvSpPr>
            <p:nvPr/>
          </p:nvSpPr>
          <p:spPr bwMode="auto">
            <a:xfrm flipH="1" flipV="1">
              <a:off x="3007" y="622"/>
              <a:ext cx="785" cy="1053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8" name="Line 23"/>
            <p:cNvSpPr>
              <a:spLocks noChangeShapeType="1"/>
            </p:cNvSpPr>
            <p:nvPr/>
          </p:nvSpPr>
          <p:spPr bwMode="auto">
            <a:xfrm flipH="1" flipV="1">
              <a:off x="3007" y="1313"/>
              <a:ext cx="691" cy="346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29" name="Line 24"/>
            <p:cNvSpPr>
              <a:spLocks noChangeShapeType="1"/>
            </p:cNvSpPr>
            <p:nvPr/>
          </p:nvSpPr>
          <p:spPr bwMode="auto">
            <a:xfrm flipH="1">
              <a:off x="3007" y="1723"/>
              <a:ext cx="737" cy="282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2430" name="Rectangle 25"/>
            <p:cNvSpPr>
              <a:spLocks noChangeArrowheads="1"/>
            </p:cNvSpPr>
            <p:nvPr/>
          </p:nvSpPr>
          <p:spPr bwMode="auto">
            <a:xfrm>
              <a:off x="2315" y="0"/>
              <a:ext cx="8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>
                  <a:solidFill>
                    <a:srgbClr val="000000"/>
                  </a:solidFill>
                  <a:latin typeface="+mn-lt"/>
                </a:rPr>
                <a:t>INTERVALOS</a:t>
              </a:r>
              <a:endParaRPr lang="pt-BR" sz="1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31" name="Rectangle 26"/>
            <p:cNvSpPr>
              <a:spLocks noChangeArrowheads="1"/>
            </p:cNvSpPr>
            <p:nvPr/>
          </p:nvSpPr>
          <p:spPr bwMode="auto">
            <a:xfrm>
              <a:off x="989" y="519"/>
              <a:ext cx="90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Correntes Quentes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32" name="Rectangle 27"/>
            <p:cNvSpPr>
              <a:spLocks noChangeArrowheads="1"/>
            </p:cNvSpPr>
            <p:nvPr/>
          </p:nvSpPr>
          <p:spPr bwMode="auto">
            <a:xfrm>
              <a:off x="3698" y="519"/>
              <a:ext cx="72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Correntes Frias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33" name="Rectangle 28"/>
            <p:cNvSpPr>
              <a:spLocks noChangeArrowheads="1"/>
            </p:cNvSpPr>
            <p:nvPr/>
          </p:nvSpPr>
          <p:spPr bwMode="auto">
            <a:xfrm>
              <a:off x="240" y="1210"/>
              <a:ext cx="39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OFERTA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34" name="Rectangle 29"/>
            <p:cNvSpPr>
              <a:spLocks noChangeArrowheads="1"/>
            </p:cNvSpPr>
            <p:nvPr/>
          </p:nvSpPr>
          <p:spPr bwMode="auto">
            <a:xfrm>
              <a:off x="4587" y="1210"/>
              <a:ext cx="54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DEMANDA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35" name="Rectangle 30"/>
            <p:cNvSpPr>
              <a:spLocks noChangeArrowheads="1"/>
            </p:cNvSpPr>
            <p:nvPr/>
          </p:nvSpPr>
          <p:spPr bwMode="auto">
            <a:xfrm>
              <a:off x="2661" y="576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000000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36" name="Rectangle 31"/>
            <p:cNvSpPr>
              <a:spLocks noChangeArrowheads="1"/>
            </p:cNvSpPr>
            <p:nvPr/>
          </p:nvSpPr>
          <p:spPr bwMode="auto">
            <a:xfrm>
              <a:off x="4040" y="922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37" name="Rectangle 32"/>
            <p:cNvSpPr>
              <a:spLocks noChangeArrowheads="1"/>
            </p:cNvSpPr>
            <p:nvPr/>
          </p:nvSpPr>
          <p:spPr bwMode="auto">
            <a:xfrm>
              <a:off x="1278" y="922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38" name="Rectangle 33"/>
            <p:cNvSpPr>
              <a:spLocks noChangeArrowheads="1"/>
            </p:cNvSpPr>
            <p:nvPr/>
          </p:nvSpPr>
          <p:spPr bwMode="auto">
            <a:xfrm>
              <a:off x="2661" y="1268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39" name="Rectangle 34"/>
            <p:cNvSpPr>
              <a:spLocks noChangeArrowheads="1"/>
            </p:cNvSpPr>
            <p:nvPr/>
          </p:nvSpPr>
          <p:spPr bwMode="auto">
            <a:xfrm>
              <a:off x="4040" y="1614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40" name="Rectangle 35"/>
            <p:cNvSpPr>
              <a:spLocks noChangeArrowheads="1"/>
            </p:cNvSpPr>
            <p:nvPr/>
          </p:nvSpPr>
          <p:spPr bwMode="auto">
            <a:xfrm>
              <a:off x="1278" y="1556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2441" name="Rectangle 36"/>
            <p:cNvSpPr>
              <a:spLocks noChangeArrowheads="1"/>
            </p:cNvSpPr>
            <p:nvPr/>
          </p:nvSpPr>
          <p:spPr bwMode="auto">
            <a:xfrm>
              <a:off x="2661" y="1902"/>
              <a:ext cx="5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000000"/>
                  </a:solidFill>
                  <a:latin typeface="+mn-lt"/>
                </a:rPr>
                <a:t>3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02404" name="Line 37"/>
          <p:cNvSpPr>
            <a:spLocks noChangeShapeType="1"/>
          </p:cNvSpPr>
          <p:nvPr/>
        </p:nvSpPr>
        <p:spPr bwMode="auto">
          <a:xfrm>
            <a:off x="4832268" y="2262124"/>
            <a:ext cx="0" cy="33754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2405" name="Line 38"/>
          <p:cNvSpPr>
            <a:spLocks noChangeShapeType="1"/>
          </p:cNvSpPr>
          <p:nvPr/>
        </p:nvSpPr>
        <p:spPr bwMode="auto">
          <a:xfrm>
            <a:off x="4832268" y="3212976"/>
            <a:ext cx="0" cy="33754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2406" name="Line 39"/>
          <p:cNvSpPr>
            <a:spLocks noChangeShapeType="1"/>
          </p:cNvSpPr>
          <p:nvPr/>
        </p:nvSpPr>
        <p:spPr bwMode="auto">
          <a:xfrm>
            <a:off x="4830536" y="4235836"/>
            <a:ext cx="0" cy="33754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627752" name="Line 40"/>
          <p:cNvSpPr>
            <a:spLocks noChangeShapeType="1"/>
          </p:cNvSpPr>
          <p:nvPr/>
        </p:nvSpPr>
        <p:spPr bwMode="auto">
          <a:xfrm flipH="1">
            <a:off x="5148064" y="1340768"/>
            <a:ext cx="607529" cy="33754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02408" name="Text Box 41"/>
          <p:cNvSpPr txBox="1">
            <a:spLocks noChangeArrowheads="1"/>
          </p:cNvSpPr>
          <p:nvPr/>
        </p:nvSpPr>
        <p:spPr bwMode="auto">
          <a:xfrm>
            <a:off x="5004048" y="4293096"/>
            <a:ext cx="742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dirty="0">
                <a:latin typeface="+mn-lt"/>
                <a:sym typeface="Wingdings" pitchFamily="2" charset="2"/>
              </a:rPr>
              <a:t>água</a:t>
            </a:r>
          </a:p>
        </p:txBody>
      </p:sp>
      <p:sp>
        <p:nvSpPr>
          <p:cNvPr id="627754" name="Text Box 42"/>
          <p:cNvSpPr txBox="1">
            <a:spLocks noChangeArrowheads="1"/>
          </p:cNvSpPr>
          <p:nvPr/>
        </p:nvSpPr>
        <p:spPr bwMode="auto">
          <a:xfrm>
            <a:off x="5724128" y="1124744"/>
            <a:ext cx="8100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dirty="0">
                <a:solidFill>
                  <a:srgbClr val="FF0000"/>
                </a:solidFill>
                <a:latin typeface="+mn-lt"/>
              </a:rPr>
              <a:t>vapor</a:t>
            </a:r>
          </a:p>
        </p:txBody>
      </p:sp>
      <p:sp>
        <p:nvSpPr>
          <p:cNvPr id="102410" name="Text Box 43"/>
          <p:cNvSpPr txBox="1">
            <a:spLocks noChangeArrowheads="1"/>
          </p:cNvSpPr>
          <p:nvPr/>
        </p:nvSpPr>
        <p:spPr bwMode="auto">
          <a:xfrm>
            <a:off x="1043608" y="4640263"/>
            <a:ext cx="810039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2400" dirty="0"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em algum intervalo</a:t>
            </a:r>
            <a:r>
              <a:rPr lang="pt-BR" sz="2400" dirty="0">
                <a:latin typeface="+mn-lt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+mn-lt"/>
              </a:rPr>
              <a:t>Demanda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&gt;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: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</a:t>
            </a:r>
            <a:endParaRPr lang="pt-BR" dirty="0">
              <a:latin typeface="+mn-lt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1142976" y="252691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7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7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7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7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52" grpId="0" animBg="1"/>
      <p:bldP spid="627754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ChangeArrowheads="1"/>
          </p:cNvSpPr>
          <p:nvPr/>
        </p:nvSpPr>
        <p:spPr bwMode="auto">
          <a:xfrm>
            <a:off x="1043608" y="4114800"/>
            <a:ext cx="810039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dirty="0">
                <a:latin typeface="+mn-lt"/>
              </a:rPr>
              <a:t>Problema</a:t>
            </a:r>
            <a:br>
              <a:rPr lang="pt-BR" sz="2200" dirty="0">
                <a:latin typeface="+mn-lt"/>
              </a:rPr>
            </a:br>
            <a:r>
              <a:rPr lang="pt-BR" sz="2200" b="0" dirty="0">
                <a:solidFill>
                  <a:schemeClr val="tx1"/>
                </a:solidFill>
                <a:latin typeface="+mn-lt"/>
              </a:rPr>
              <a:t>Qual a quantidade de calor a ser trocada em cada intervalo de modo a </a:t>
            </a:r>
            <a:r>
              <a:rPr lang="pt-BR" sz="2200" dirty="0" smtClean="0">
                <a:latin typeface="+mn-lt"/>
              </a:rPr>
              <a:t>minimizar </a:t>
            </a:r>
            <a:r>
              <a:rPr lang="pt-BR" sz="2200" dirty="0">
                <a:latin typeface="+mn-lt"/>
              </a:rPr>
              <a:t>o consumo de utilidades?</a:t>
            </a:r>
          </a:p>
        </p:txBody>
      </p:sp>
      <p:sp>
        <p:nvSpPr>
          <p:cNvPr id="500739" name="Text Box 3"/>
          <p:cNvSpPr txBox="1">
            <a:spLocks noChangeArrowheads="1"/>
          </p:cNvSpPr>
          <p:nvPr/>
        </p:nvSpPr>
        <p:spPr bwMode="auto">
          <a:xfrm>
            <a:off x="1043608" y="5257800"/>
            <a:ext cx="810039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>
                <a:latin typeface="+mn-lt"/>
              </a:rPr>
              <a:t>Resposta</a:t>
            </a:r>
            <a:br>
              <a:rPr lang="pt-BR" sz="2200">
                <a:latin typeface="+mn-lt"/>
              </a:rPr>
            </a:br>
            <a:r>
              <a:rPr lang="pt-BR" sz="2200">
                <a:latin typeface="+mn-lt"/>
              </a:rPr>
              <a:t>Trocar o máximo de calor possível</a:t>
            </a:r>
            <a:r>
              <a:rPr lang="pt-BR" sz="2200" b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500741" name="Text Box 5"/>
          <p:cNvSpPr txBox="1">
            <a:spLocks noChangeArrowheads="1"/>
          </p:cNvSpPr>
          <p:nvPr/>
        </p:nvSpPr>
        <p:spPr bwMode="auto">
          <a:xfrm>
            <a:off x="1043608" y="6172200"/>
            <a:ext cx="810039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b="0" dirty="0">
                <a:solidFill>
                  <a:schemeClr val="tx1"/>
                </a:solidFill>
                <a:latin typeface="+mn-lt"/>
              </a:rPr>
              <a:t>Porém: respeitar um </a:t>
            </a:r>
            <a:r>
              <a:rPr lang="pt-BR" sz="2200" b="0" dirty="0" err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pt-BR" sz="2200" b="0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sz="22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200" b="0" baseline="-25000" dirty="0">
                <a:solidFill>
                  <a:schemeClr val="tx1"/>
                </a:solidFill>
                <a:latin typeface="+mn-lt"/>
              </a:rPr>
              <a:t>.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para prevenir áreas excessivas.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1195263" y="764704"/>
            <a:ext cx="7769225" cy="3528392"/>
            <a:chOff x="240" y="0"/>
            <a:chExt cx="4894" cy="2496"/>
          </a:xfrm>
        </p:grpSpPr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240" y="0"/>
              <a:ext cx="4894" cy="2235"/>
              <a:chOff x="240" y="0"/>
              <a:chExt cx="4894" cy="2235"/>
            </a:xfrm>
          </p:grpSpPr>
          <p:sp>
            <p:nvSpPr>
              <p:cNvPr id="103437" name="AutoShape 40"/>
              <p:cNvSpPr>
                <a:spLocks noChangeArrowheads="1"/>
              </p:cNvSpPr>
              <p:nvPr/>
            </p:nvSpPr>
            <p:spPr bwMode="auto">
              <a:xfrm>
                <a:off x="2431" y="1083"/>
                <a:ext cx="576" cy="461"/>
              </a:xfrm>
              <a:prstGeom prst="roundRect">
                <a:avLst>
                  <a:gd name="adj" fmla="val 12245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38" name="AutoShape 41"/>
              <p:cNvSpPr>
                <a:spLocks noChangeArrowheads="1"/>
              </p:cNvSpPr>
              <p:nvPr/>
            </p:nvSpPr>
            <p:spPr bwMode="auto">
              <a:xfrm>
                <a:off x="2431" y="391"/>
                <a:ext cx="576" cy="461"/>
              </a:xfrm>
              <a:prstGeom prst="roundRect">
                <a:avLst>
                  <a:gd name="adj" fmla="val 12245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39" name="AutoShape 42"/>
              <p:cNvSpPr>
                <a:spLocks noChangeArrowheads="1"/>
              </p:cNvSpPr>
              <p:nvPr/>
            </p:nvSpPr>
            <p:spPr bwMode="auto">
              <a:xfrm>
                <a:off x="2431" y="1775"/>
                <a:ext cx="576" cy="460"/>
              </a:xfrm>
              <a:prstGeom prst="roundRect">
                <a:avLst>
                  <a:gd name="adj" fmla="val 12245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0" name="Oval 43"/>
              <p:cNvSpPr>
                <a:spLocks noChangeArrowheads="1"/>
              </p:cNvSpPr>
              <p:nvPr/>
            </p:nvSpPr>
            <p:spPr bwMode="auto">
              <a:xfrm>
                <a:off x="961" y="852"/>
                <a:ext cx="749" cy="231"/>
              </a:xfrm>
              <a:prstGeom prst="ellipse">
                <a:avLst/>
              </a:prstGeom>
              <a:solidFill>
                <a:srgbClr val="FFFFFF"/>
              </a:solidFill>
              <a:ln w="158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1" name="Oval 44"/>
              <p:cNvSpPr>
                <a:spLocks noChangeArrowheads="1"/>
              </p:cNvSpPr>
              <p:nvPr/>
            </p:nvSpPr>
            <p:spPr bwMode="auto">
              <a:xfrm>
                <a:off x="961" y="1544"/>
                <a:ext cx="749" cy="230"/>
              </a:xfrm>
              <a:prstGeom prst="ellipse">
                <a:avLst/>
              </a:prstGeom>
              <a:solidFill>
                <a:srgbClr val="FFFFFF"/>
              </a:solidFill>
              <a:ln w="158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2" name="Oval 45"/>
              <p:cNvSpPr>
                <a:spLocks noChangeArrowheads="1"/>
              </p:cNvSpPr>
              <p:nvPr/>
            </p:nvSpPr>
            <p:spPr bwMode="auto">
              <a:xfrm>
                <a:off x="3728" y="852"/>
                <a:ext cx="748" cy="231"/>
              </a:xfrm>
              <a:prstGeom prst="ellipse">
                <a:avLst/>
              </a:prstGeom>
              <a:solidFill>
                <a:srgbClr val="FFFFFF"/>
              </a:solidFill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3" name="Oval 46"/>
              <p:cNvSpPr>
                <a:spLocks noChangeArrowheads="1"/>
              </p:cNvSpPr>
              <p:nvPr/>
            </p:nvSpPr>
            <p:spPr bwMode="auto">
              <a:xfrm>
                <a:off x="3728" y="1544"/>
                <a:ext cx="748" cy="230"/>
              </a:xfrm>
              <a:prstGeom prst="ellipse">
                <a:avLst/>
              </a:prstGeom>
              <a:solidFill>
                <a:srgbClr val="FFFFFF"/>
              </a:solidFill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4" name="Line 47"/>
              <p:cNvSpPr>
                <a:spLocks noChangeShapeType="1"/>
              </p:cNvSpPr>
              <p:nvPr/>
            </p:nvSpPr>
            <p:spPr bwMode="auto">
              <a:xfrm flipV="1">
                <a:off x="1739" y="622"/>
                <a:ext cx="691" cy="346"/>
              </a:xfrm>
              <a:prstGeom prst="line">
                <a:avLst/>
              </a:prstGeom>
              <a:noFill/>
              <a:ln w="158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5" name="Line 48"/>
              <p:cNvSpPr>
                <a:spLocks noChangeShapeType="1"/>
              </p:cNvSpPr>
              <p:nvPr/>
            </p:nvSpPr>
            <p:spPr bwMode="auto">
              <a:xfrm>
                <a:off x="1739" y="968"/>
                <a:ext cx="691" cy="345"/>
              </a:xfrm>
              <a:prstGeom prst="line">
                <a:avLst/>
              </a:prstGeom>
              <a:noFill/>
              <a:ln w="158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6" name="Line 49"/>
              <p:cNvSpPr>
                <a:spLocks noChangeShapeType="1"/>
              </p:cNvSpPr>
              <p:nvPr/>
            </p:nvSpPr>
            <p:spPr bwMode="auto">
              <a:xfrm>
                <a:off x="1739" y="968"/>
                <a:ext cx="691" cy="1037"/>
              </a:xfrm>
              <a:prstGeom prst="line">
                <a:avLst/>
              </a:prstGeom>
              <a:noFill/>
              <a:ln w="158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7" name="Line 50"/>
              <p:cNvSpPr>
                <a:spLocks noChangeShapeType="1"/>
              </p:cNvSpPr>
              <p:nvPr/>
            </p:nvSpPr>
            <p:spPr bwMode="auto">
              <a:xfrm flipV="1">
                <a:off x="1739" y="622"/>
                <a:ext cx="691" cy="1037"/>
              </a:xfrm>
              <a:prstGeom prst="line">
                <a:avLst/>
              </a:prstGeom>
              <a:noFill/>
              <a:ln w="158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8" name="Line 51"/>
              <p:cNvSpPr>
                <a:spLocks noChangeShapeType="1"/>
              </p:cNvSpPr>
              <p:nvPr/>
            </p:nvSpPr>
            <p:spPr bwMode="auto">
              <a:xfrm flipV="1">
                <a:off x="1739" y="1313"/>
                <a:ext cx="691" cy="346"/>
              </a:xfrm>
              <a:prstGeom prst="line">
                <a:avLst/>
              </a:prstGeom>
              <a:noFill/>
              <a:ln w="158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49" name="Line 52"/>
              <p:cNvSpPr>
                <a:spLocks noChangeShapeType="1"/>
              </p:cNvSpPr>
              <p:nvPr/>
            </p:nvSpPr>
            <p:spPr bwMode="auto">
              <a:xfrm>
                <a:off x="1728" y="1675"/>
                <a:ext cx="672" cy="432"/>
              </a:xfrm>
              <a:prstGeom prst="line">
                <a:avLst/>
              </a:prstGeom>
              <a:noFill/>
              <a:ln w="158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50" name="Line 53"/>
              <p:cNvSpPr>
                <a:spLocks noChangeShapeType="1"/>
              </p:cNvSpPr>
              <p:nvPr/>
            </p:nvSpPr>
            <p:spPr bwMode="auto">
              <a:xfrm>
                <a:off x="2976" y="571"/>
                <a:ext cx="691" cy="346"/>
              </a:xfrm>
              <a:prstGeom prst="line">
                <a:avLst/>
              </a:prstGeom>
              <a:noFill/>
              <a:ln w="1587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51" name="Line 54"/>
              <p:cNvSpPr>
                <a:spLocks noChangeShapeType="1"/>
              </p:cNvSpPr>
              <p:nvPr/>
            </p:nvSpPr>
            <p:spPr bwMode="auto">
              <a:xfrm flipH="1">
                <a:off x="3007" y="968"/>
                <a:ext cx="691" cy="345"/>
              </a:xfrm>
              <a:prstGeom prst="line">
                <a:avLst/>
              </a:prstGeom>
              <a:noFill/>
              <a:ln w="15875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52" name="Line 55"/>
              <p:cNvSpPr>
                <a:spLocks noChangeShapeType="1"/>
              </p:cNvSpPr>
              <p:nvPr/>
            </p:nvSpPr>
            <p:spPr bwMode="auto">
              <a:xfrm flipH="1">
                <a:off x="3024" y="1003"/>
                <a:ext cx="720" cy="989"/>
              </a:xfrm>
              <a:prstGeom prst="line">
                <a:avLst/>
              </a:prstGeom>
              <a:noFill/>
              <a:ln w="15875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53" name="Line 56"/>
              <p:cNvSpPr>
                <a:spLocks noChangeShapeType="1"/>
              </p:cNvSpPr>
              <p:nvPr/>
            </p:nvSpPr>
            <p:spPr bwMode="auto">
              <a:xfrm flipH="1" flipV="1">
                <a:off x="3007" y="622"/>
                <a:ext cx="785" cy="1053"/>
              </a:xfrm>
              <a:prstGeom prst="line">
                <a:avLst/>
              </a:prstGeom>
              <a:noFill/>
              <a:ln w="15875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54" name="Line 57"/>
              <p:cNvSpPr>
                <a:spLocks noChangeShapeType="1"/>
              </p:cNvSpPr>
              <p:nvPr/>
            </p:nvSpPr>
            <p:spPr bwMode="auto">
              <a:xfrm flipH="1" flipV="1">
                <a:off x="3007" y="1313"/>
                <a:ext cx="691" cy="346"/>
              </a:xfrm>
              <a:prstGeom prst="line">
                <a:avLst/>
              </a:prstGeom>
              <a:noFill/>
              <a:ln w="15875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55" name="Line 58"/>
              <p:cNvSpPr>
                <a:spLocks noChangeShapeType="1"/>
              </p:cNvSpPr>
              <p:nvPr/>
            </p:nvSpPr>
            <p:spPr bwMode="auto">
              <a:xfrm flipH="1">
                <a:off x="3007" y="1723"/>
                <a:ext cx="737" cy="282"/>
              </a:xfrm>
              <a:prstGeom prst="line">
                <a:avLst/>
              </a:prstGeom>
              <a:noFill/>
              <a:ln w="15875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03456" name="Rectangle 59"/>
              <p:cNvSpPr>
                <a:spLocks noChangeArrowheads="1"/>
              </p:cNvSpPr>
              <p:nvPr/>
            </p:nvSpPr>
            <p:spPr bwMode="auto">
              <a:xfrm>
                <a:off x="2315" y="0"/>
                <a:ext cx="818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800">
                    <a:solidFill>
                      <a:srgbClr val="000000"/>
                    </a:solidFill>
                    <a:latin typeface="+mn-lt"/>
                  </a:rPr>
                  <a:t>INTERVALOS</a:t>
                </a:r>
                <a:endParaRPr lang="pt-BR" sz="1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57" name="Rectangle 60"/>
              <p:cNvSpPr>
                <a:spLocks noChangeArrowheads="1"/>
              </p:cNvSpPr>
              <p:nvPr/>
            </p:nvSpPr>
            <p:spPr bwMode="auto">
              <a:xfrm>
                <a:off x="989" y="519"/>
                <a:ext cx="901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solidFill>
                      <a:srgbClr val="FF0000"/>
                    </a:solidFill>
                    <a:latin typeface="+mn-lt"/>
                  </a:rPr>
                  <a:t>Correntes Quentes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58" name="Rectangle 61"/>
              <p:cNvSpPr>
                <a:spLocks noChangeArrowheads="1"/>
              </p:cNvSpPr>
              <p:nvPr/>
            </p:nvSpPr>
            <p:spPr bwMode="auto">
              <a:xfrm>
                <a:off x="3698" y="519"/>
                <a:ext cx="721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latin typeface="+mn-lt"/>
                  </a:rPr>
                  <a:t>Correntes Frias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59" name="Rectangle 62"/>
              <p:cNvSpPr>
                <a:spLocks noChangeArrowheads="1"/>
              </p:cNvSpPr>
              <p:nvPr/>
            </p:nvSpPr>
            <p:spPr bwMode="auto">
              <a:xfrm>
                <a:off x="240" y="1210"/>
                <a:ext cx="395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solidFill>
                      <a:srgbClr val="FF0000"/>
                    </a:solidFill>
                    <a:latin typeface="+mn-lt"/>
                  </a:rPr>
                  <a:t>OFERTA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60" name="Rectangle 63"/>
              <p:cNvSpPr>
                <a:spLocks noChangeArrowheads="1"/>
              </p:cNvSpPr>
              <p:nvPr/>
            </p:nvSpPr>
            <p:spPr bwMode="auto">
              <a:xfrm>
                <a:off x="4587" y="1210"/>
                <a:ext cx="54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latin typeface="+mn-lt"/>
                  </a:rPr>
                  <a:t>DEMANDA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61" name="Rectangle 64"/>
              <p:cNvSpPr>
                <a:spLocks noChangeArrowheads="1"/>
              </p:cNvSpPr>
              <p:nvPr/>
            </p:nvSpPr>
            <p:spPr bwMode="auto">
              <a:xfrm>
                <a:off x="2661" y="576"/>
                <a:ext cx="5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solidFill>
                      <a:srgbClr val="000000"/>
                    </a:solidFill>
                    <a:latin typeface="+mn-lt"/>
                  </a:rPr>
                  <a:t>1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62" name="Rectangle 65"/>
              <p:cNvSpPr>
                <a:spLocks noChangeArrowheads="1"/>
              </p:cNvSpPr>
              <p:nvPr/>
            </p:nvSpPr>
            <p:spPr bwMode="auto">
              <a:xfrm>
                <a:off x="4040" y="922"/>
                <a:ext cx="5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latin typeface="+mn-lt"/>
                  </a:rPr>
                  <a:t>1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63" name="Rectangle 66"/>
              <p:cNvSpPr>
                <a:spLocks noChangeArrowheads="1"/>
              </p:cNvSpPr>
              <p:nvPr/>
            </p:nvSpPr>
            <p:spPr bwMode="auto">
              <a:xfrm>
                <a:off x="1278" y="922"/>
                <a:ext cx="5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solidFill>
                      <a:srgbClr val="FF0000"/>
                    </a:solidFill>
                    <a:latin typeface="+mn-lt"/>
                  </a:rPr>
                  <a:t>1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64" name="Rectangle 67"/>
              <p:cNvSpPr>
                <a:spLocks noChangeArrowheads="1"/>
              </p:cNvSpPr>
              <p:nvPr/>
            </p:nvSpPr>
            <p:spPr bwMode="auto">
              <a:xfrm>
                <a:off x="2661" y="1268"/>
                <a:ext cx="5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solidFill>
                      <a:srgbClr val="000000"/>
                    </a:solidFill>
                    <a:latin typeface="+mn-lt"/>
                  </a:rPr>
                  <a:t>2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65" name="Rectangle 68"/>
              <p:cNvSpPr>
                <a:spLocks noChangeArrowheads="1"/>
              </p:cNvSpPr>
              <p:nvPr/>
            </p:nvSpPr>
            <p:spPr bwMode="auto">
              <a:xfrm>
                <a:off x="4040" y="1614"/>
                <a:ext cx="5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latin typeface="+mn-lt"/>
                  </a:rPr>
                  <a:t>2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66" name="Rectangle 69"/>
              <p:cNvSpPr>
                <a:spLocks noChangeArrowheads="1"/>
              </p:cNvSpPr>
              <p:nvPr/>
            </p:nvSpPr>
            <p:spPr bwMode="auto">
              <a:xfrm>
                <a:off x="1278" y="1556"/>
                <a:ext cx="5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solidFill>
                      <a:srgbClr val="FF0000"/>
                    </a:solidFill>
                    <a:latin typeface="+mn-lt"/>
                  </a:rPr>
                  <a:t>2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3467" name="Rectangle 70"/>
              <p:cNvSpPr>
                <a:spLocks noChangeArrowheads="1"/>
              </p:cNvSpPr>
              <p:nvPr/>
            </p:nvSpPr>
            <p:spPr bwMode="auto">
              <a:xfrm>
                <a:off x="2661" y="1902"/>
                <a:ext cx="5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400" b="0">
                    <a:solidFill>
                      <a:srgbClr val="000000"/>
                    </a:solidFill>
                    <a:latin typeface="+mn-lt"/>
                  </a:rPr>
                  <a:t>3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03431" name="Line 71"/>
            <p:cNvSpPr>
              <a:spLocks noChangeShapeType="1"/>
            </p:cNvSpPr>
            <p:nvPr/>
          </p:nvSpPr>
          <p:spPr bwMode="auto">
            <a:xfrm>
              <a:off x="2736" y="864"/>
              <a:ext cx="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3432" name="Line 72"/>
            <p:cNvSpPr>
              <a:spLocks noChangeShapeType="1"/>
            </p:cNvSpPr>
            <p:nvPr/>
          </p:nvSpPr>
          <p:spPr bwMode="auto">
            <a:xfrm>
              <a:off x="2736" y="1536"/>
              <a:ext cx="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3433" name="Line 73"/>
            <p:cNvSpPr>
              <a:spLocks noChangeShapeType="1"/>
            </p:cNvSpPr>
            <p:nvPr/>
          </p:nvSpPr>
          <p:spPr bwMode="auto">
            <a:xfrm>
              <a:off x="2688" y="2256"/>
              <a:ext cx="0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3434" name="Line 74"/>
            <p:cNvSpPr>
              <a:spLocks noChangeShapeType="1"/>
            </p:cNvSpPr>
            <p:nvPr/>
          </p:nvSpPr>
          <p:spPr bwMode="auto">
            <a:xfrm flipH="1">
              <a:off x="2976" y="192"/>
              <a:ext cx="432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03435" name="Text Box 75"/>
            <p:cNvSpPr txBox="1">
              <a:spLocks noChangeArrowheads="1"/>
            </p:cNvSpPr>
            <p:nvPr/>
          </p:nvSpPr>
          <p:spPr bwMode="auto">
            <a:xfrm>
              <a:off x="2784" y="2256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>
                  <a:latin typeface="+mn-lt"/>
                  <a:sym typeface="Wingdings" pitchFamily="2" charset="2"/>
                </a:rPr>
                <a:t>água</a:t>
              </a:r>
            </a:p>
          </p:txBody>
        </p:sp>
        <p:sp>
          <p:nvSpPr>
            <p:cNvPr id="103436" name="Text Box 76"/>
            <p:cNvSpPr txBox="1">
              <a:spLocks noChangeArrowheads="1"/>
            </p:cNvSpPr>
            <p:nvPr/>
          </p:nvSpPr>
          <p:spPr bwMode="auto">
            <a:xfrm>
              <a:off x="3456" y="144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>
                  <a:solidFill>
                    <a:srgbClr val="FF0000"/>
                  </a:solidFill>
                  <a:latin typeface="+mn-lt"/>
                </a:rPr>
                <a:t>vapor</a:t>
              </a: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1142976" y="188640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38" grpId="0" autoUpdateAnimBg="0"/>
      <p:bldP spid="500739" grpId="0" autoUpdateAnimBg="0"/>
      <p:bldP spid="50074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550" name="Text Box 78"/>
          <p:cNvSpPr txBox="1">
            <a:spLocks noChangeArrowheads="1"/>
          </p:cNvSpPr>
          <p:nvPr/>
        </p:nvSpPr>
        <p:spPr bwMode="auto">
          <a:xfrm>
            <a:off x="1071538" y="3871924"/>
            <a:ext cx="7786742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pt-BR" sz="2400" b="0" dirty="0">
                <a:solidFill>
                  <a:schemeClr val="tx1"/>
                </a:solidFill>
                <a:latin typeface="+mn-lt"/>
              </a:rPr>
              <a:t>Consiste na troca térmica entre as próprias correntes de um processo para aproveitar o potencial térmico das correntes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quentes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dirty="0">
                <a:latin typeface="+mn-lt"/>
              </a:rPr>
              <a:t>economizar utilidades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. </a:t>
            </a:r>
          </a:p>
        </p:txBody>
      </p:sp>
      <p:sp>
        <p:nvSpPr>
          <p:cNvPr id="33795" name="Text Box 87"/>
          <p:cNvSpPr txBox="1">
            <a:spLocks noChangeArrowheads="1"/>
          </p:cNvSpPr>
          <p:nvPr/>
        </p:nvSpPr>
        <p:spPr bwMode="auto">
          <a:xfrm>
            <a:off x="1071538" y="1662124"/>
            <a:ext cx="77867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3000" b="1" dirty="0">
                <a:latin typeface="+mn-lt"/>
              </a:rPr>
              <a:t>INTEGRAÇÃO ENERGÉTICA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071538" y="2652724"/>
            <a:ext cx="77867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>
                <a:latin typeface="+mn-lt"/>
              </a:rPr>
              <a:t>CONCEITO</a:t>
            </a: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857356" y="71414"/>
            <a:ext cx="592935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b="1" u="sng" dirty="0" smtClean="0">
                <a:latin typeface="+mn-lt"/>
              </a:rPr>
              <a:t>INTEGRAÇÃO ENERGÉTICA</a:t>
            </a:r>
          </a:p>
          <a:p>
            <a:pPr algn="ctr"/>
            <a:r>
              <a:rPr lang="pt-BR" b="1" u="sng" dirty="0" smtClean="0">
                <a:latin typeface="+mn-lt"/>
              </a:rPr>
              <a:t>REDES DE TROCADORES DE CALOR</a:t>
            </a:r>
            <a:endParaRPr lang="pt-BR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971600" y="1532384"/>
            <a:ext cx="8172400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1" dirty="0">
                <a:latin typeface="+mn-lt"/>
              </a:rPr>
              <a:t>DEMANDA MÍNIMA</a:t>
            </a:r>
            <a:r>
              <a:rPr lang="pt-BR" sz="2400" dirty="0">
                <a:latin typeface="+mn-lt"/>
              </a:rPr>
              <a:t/>
            </a:r>
            <a:br>
              <a:rPr lang="pt-BR" sz="2400" dirty="0">
                <a:latin typeface="+mn-lt"/>
              </a:rPr>
            </a:br>
            <a:r>
              <a:rPr lang="pt-BR" sz="2400" dirty="0">
                <a:latin typeface="+mn-lt"/>
              </a:rPr>
              <a:t>Consumo (kg/h) e Custo ($/a) mínimos</a:t>
            </a:r>
            <a:endParaRPr lang="pt-BR" sz="2400" dirty="0">
              <a:solidFill>
                <a:srgbClr val="3333CC"/>
              </a:solidFill>
              <a:latin typeface="+mn-lt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71600" y="3284984"/>
            <a:ext cx="81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0">
                <a:solidFill>
                  <a:schemeClr val="tx1"/>
                </a:solidFill>
                <a:latin typeface="+mn-lt"/>
                <a:cs typeface="Arial" pitchFamily="34" charset="0"/>
              </a:rPr>
              <a:t>A </a:t>
            </a:r>
            <a:r>
              <a:rPr lang="pt-BR" sz="2400">
                <a:latin typeface="+mn-lt"/>
                <a:cs typeface="Arial" pitchFamily="34" charset="0"/>
              </a:rPr>
              <a:t>Demanda Mínima</a:t>
            </a:r>
            <a:r>
              <a:rPr lang="pt-BR" sz="2400" b="0">
                <a:solidFill>
                  <a:schemeClr val="tx1"/>
                </a:solidFill>
                <a:latin typeface="+mn-lt"/>
                <a:cs typeface="Arial" pitchFamily="34" charset="0"/>
              </a:rPr>
              <a:t> decorre da </a:t>
            </a:r>
            <a:r>
              <a:rPr lang="pt-BR" sz="2400">
                <a:latin typeface="+mn-lt"/>
                <a:cs typeface="Arial" pitchFamily="34" charset="0"/>
              </a:rPr>
              <a:t>integração máxima</a:t>
            </a:r>
            <a:r>
              <a:rPr lang="pt-BR" sz="2400" b="0">
                <a:solidFill>
                  <a:schemeClr val="tx1"/>
                </a:solidFill>
                <a:latin typeface="+mn-lt"/>
                <a:cs typeface="Arial" pitchFamily="34" charset="0"/>
              </a:rPr>
              <a:t> das correntes, deixando as utilidades apenas como complemento. </a:t>
            </a:r>
            <a:endParaRPr lang="pt-BR" sz="24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971600" y="4808984"/>
            <a:ext cx="81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  <a:cs typeface="Arial" pitchFamily="34" charset="0"/>
              </a:rPr>
              <a:t>A </a:t>
            </a:r>
            <a:r>
              <a:rPr lang="pt-BR" sz="2400" dirty="0">
                <a:latin typeface="+mn-lt"/>
                <a:cs typeface="Arial" pitchFamily="34" charset="0"/>
              </a:rPr>
              <a:t>integração máxima</a:t>
            </a:r>
            <a:r>
              <a:rPr lang="pt-BR" sz="2400" b="0" dirty="0">
                <a:solidFill>
                  <a:schemeClr val="tx1"/>
                </a:solidFill>
                <a:latin typeface="+mn-lt"/>
                <a:cs typeface="Arial" pitchFamily="34" charset="0"/>
              </a:rPr>
              <a:t> resulta da troca máxima de calor em cada </a:t>
            </a:r>
            <a:r>
              <a:rPr lang="pt-BR" sz="2400" b="0" dirty="0" err="1">
                <a:solidFill>
                  <a:schemeClr val="tx1"/>
                </a:solidFill>
                <a:latin typeface="+mn-lt"/>
                <a:cs typeface="Arial" pitchFamily="34" charset="0"/>
              </a:rPr>
              <a:t>intervalor</a:t>
            </a:r>
            <a:r>
              <a:rPr lang="pt-BR" sz="2400" b="0" dirty="0">
                <a:solidFill>
                  <a:schemeClr val="tx1"/>
                </a:solidFill>
                <a:latin typeface="+mn-lt"/>
                <a:cs typeface="Arial" pitchFamily="34" charset="0"/>
              </a:rPr>
              <a:t>, que </a:t>
            </a:r>
            <a:r>
              <a:rPr lang="pt-BR" sz="2400" b="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é 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971600" y="6180584"/>
            <a:ext cx="81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(</a:t>
            </a:r>
            <a:r>
              <a:rPr lang="pt-BR" sz="2400" dirty="0">
                <a:solidFill>
                  <a:srgbClr val="FF3300"/>
                </a:solidFill>
                <a:latin typeface="+mn-lt"/>
              </a:rPr>
              <a:t>Oferta</a:t>
            </a:r>
            <a:r>
              <a:rPr lang="pt-BR" sz="2400" dirty="0">
                <a:latin typeface="+mn-lt"/>
              </a:rPr>
              <a:t>, </a:t>
            </a:r>
            <a:r>
              <a:rPr lang="pt-BR" sz="2400" dirty="0">
                <a:solidFill>
                  <a:srgbClr val="0000FF"/>
                </a:solidFill>
                <a:latin typeface="+mn-lt"/>
              </a:rPr>
              <a:t>Demanda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42976" y="188640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2" grpId="0" autoUpdateAnimBg="0"/>
      <p:bldP spid="101381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475656" y="620713"/>
            <a:ext cx="7272808" cy="3394075"/>
            <a:chOff x="0" y="391"/>
            <a:chExt cx="5760" cy="2138"/>
          </a:xfrm>
        </p:grpSpPr>
        <p:sp>
          <p:nvSpPr>
            <p:cNvPr id="105494" name="Text Box 2"/>
            <p:cNvSpPr txBox="1">
              <a:spLocks noChangeArrowheads="1"/>
            </p:cNvSpPr>
            <p:nvPr/>
          </p:nvSpPr>
          <p:spPr bwMode="auto">
            <a:xfrm>
              <a:off x="0" y="391"/>
              <a:ext cx="5760" cy="26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pt-BR" sz="2200" dirty="0">
                  <a:latin typeface="+mn-lt"/>
                </a:rPr>
                <a:t>Integração Máxima: uma primeira impressão.</a:t>
              </a:r>
              <a:endParaRPr lang="pt-BR" sz="2200" dirty="0">
                <a:solidFill>
                  <a:srgbClr val="3333CC"/>
                </a:solidFill>
                <a:latin typeface="+mn-lt"/>
              </a:endParaRPr>
            </a:p>
          </p:txBody>
        </p:sp>
        <p:sp>
          <p:nvSpPr>
            <p:cNvPr id="105495" name="Text Box 3"/>
            <p:cNvSpPr txBox="1">
              <a:spLocks noChangeArrowheads="1"/>
            </p:cNvSpPr>
            <p:nvPr/>
          </p:nvSpPr>
          <p:spPr bwMode="auto">
            <a:xfrm>
              <a:off x="570" y="709"/>
              <a:ext cx="5040" cy="15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pt-BR" sz="2200" dirty="0" smtClean="0">
                  <a:solidFill>
                    <a:schemeClr val="tx1"/>
                  </a:solidFill>
                  <a:latin typeface="+mn-lt"/>
                </a:rPr>
                <a:t>Corrente        </a:t>
              </a:r>
              <a:r>
                <a:rPr lang="pt-BR" sz="2200" dirty="0" err="1">
                  <a:solidFill>
                    <a:schemeClr val="tx1"/>
                  </a:solidFill>
                  <a:latin typeface="+mn-lt"/>
                </a:rPr>
                <a:t>WC</a:t>
              </a:r>
              <a:r>
                <a:rPr lang="pt-BR" sz="2200" baseline="-25000" dirty="0" err="1">
                  <a:solidFill>
                    <a:schemeClr val="tx1"/>
                  </a:solidFill>
                  <a:latin typeface="+mn-lt"/>
                </a:rPr>
                <a:t>p</a:t>
              </a:r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	</a:t>
              </a:r>
              <a:r>
                <a:rPr lang="pt-BR" sz="2200" dirty="0" smtClean="0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T</a:t>
              </a:r>
              <a:r>
                <a:rPr lang="pt-BR" sz="2200" baseline="-25000" dirty="0">
                  <a:solidFill>
                    <a:schemeClr val="tx1"/>
                  </a:solidFill>
                  <a:latin typeface="+mn-lt"/>
                </a:rPr>
                <a:t>o</a:t>
              </a:r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	 </a:t>
              </a:r>
              <a:r>
                <a:rPr lang="pt-BR" sz="2200" dirty="0" err="1">
                  <a:solidFill>
                    <a:schemeClr val="tx1"/>
                  </a:solidFill>
                  <a:latin typeface="+mn-lt"/>
                </a:rPr>
                <a:t>T</a:t>
              </a:r>
              <a:r>
                <a:rPr lang="pt-BR" sz="2200" baseline="-25000" dirty="0" err="1">
                  <a:solidFill>
                    <a:schemeClr val="tx1"/>
                  </a:solidFill>
                  <a:latin typeface="+mn-lt"/>
                </a:rPr>
                <a:t>d</a:t>
              </a:r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2200" dirty="0" smtClean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2200" dirty="0">
                  <a:solidFill>
                    <a:srgbClr val="FF0000"/>
                  </a:solidFill>
                  <a:latin typeface="+mn-lt"/>
                </a:rPr>
                <a:t>Oferta</a:t>
              </a:r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/</a:t>
              </a:r>
              <a:r>
                <a:rPr lang="pt-BR" sz="2200" dirty="0">
                  <a:latin typeface="+mn-lt"/>
                </a:rPr>
                <a:t>Demanda</a:t>
              </a:r>
            </a:p>
            <a:p>
              <a:pPr algn="l"/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	        </a:t>
              </a:r>
              <a:r>
                <a:rPr lang="pt-BR" sz="2200" dirty="0" smtClean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kW/ </a:t>
              </a:r>
              <a:r>
                <a:rPr lang="pt-BR" sz="2200" baseline="30000" dirty="0" err="1">
                  <a:solidFill>
                    <a:schemeClr val="tx1"/>
                  </a:solidFill>
                  <a:latin typeface="+mn-lt"/>
                </a:rPr>
                <a:t>o</a:t>
              </a:r>
              <a:r>
                <a:rPr lang="pt-BR" sz="2200" dirty="0" err="1">
                  <a:solidFill>
                    <a:schemeClr val="tx1"/>
                  </a:solidFill>
                  <a:latin typeface="+mn-lt"/>
                </a:rPr>
                <a:t>C</a:t>
              </a:r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	</a:t>
              </a:r>
              <a:r>
                <a:rPr lang="pt-BR" sz="2200" dirty="0" smtClean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2200" baseline="30000" dirty="0" err="1">
                  <a:solidFill>
                    <a:schemeClr val="tx1"/>
                  </a:solidFill>
                  <a:latin typeface="+mn-lt"/>
                </a:rPr>
                <a:t>o</a:t>
              </a:r>
              <a:r>
                <a:rPr lang="pt-BR" sz="2200" dirty="0" err="1">
                  <a:solidFill>
                    <a:schemeClr val="tx1"/>
                  </a:solidFill>
                  <a:latin typeface="+mn-lt"/>
                </a:rPr>
                <a:t>C</a:t>
              </a:r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 	 </a:t>
              </a:r>
              <a:r>
                <a:rPr lang="pt-BR" sz="2200" baseline="30000" dirty="0" err="1">
                  <a:solidFill>
                    <a:schemeClr val="tx1"/>
                  </a:solidFill>
                  <a:latin typeface="+mn-lt"/>
                </a:rPr>
                <a:t>o</a:t>
              </a:r>
              <a:r>
                <a:rPr lang="pt-BR" sz="2200" dirty="0" err="1">
                  <a:solidFill>
                    <a:schemeClr val="tx1"/>
                  </a:solidFill>
                  <a:latin typeface="+mn-lt"/>
                </a:rPr>
                <a:t>C</a:t>
              </a:r>
              <a:r>
                <a:rPr lang="pt-BR" sz="2200" dirty="0">
                  <a:solidFill>
                    <a:schemeClr val="tx1"/>
                  </a:solidFill>
                  <a:latin typeface="+mn-lt"/>
                </a:rPr>
                <a:t>               kW</a:t>
              </a:r>
              <a:endParaRPr lang="pt-BR" sz="2200" b="0" dirty="0">
                <a:solidFill>
                  <a:schemeClr val="tx1"/>
                </a:solidFill>
                <a:latin typeface="+mn-lt"/>
              </a:endParaRPr>
            </a:p>
            <a:p>
              <a:pPr algn="l"/>
              <a:r>
                <a:rPr lang="pt-BR" sz="2200" b="0" dirty="0" smtClean="0">
                  <a:solidFill>
                    <a:srgbClr val="3333CC"/>
                  </a:solidFill>
                  <a:latin typeface="+mn-lt"/>
                </a:rPr>
                <a:t>     </a:t>
              </a:r>
              <a:r>
                <a:rPr lang="pt-BR" sz="2200" b="0" dirty="0">
                  <a:latin typeface="+mn-lt"/>
                </a:rPr>
                <a:t>F</a:t>
              </a:r>
              <a:r>
                <a:rPr lang="pt-BR" sz="2200" b="0" baseline="-25000" dirty="0">
                  <a:latin typeface="+mn-lt"/>
                </a:rPr>
                <a:t>1</a:t>
              </a:r>
              <a:r>
                <a:rPr lang="pt-BR" sz="2200" b="0" dirty="0">
                  <a:latin typeface="+mn-lt"/>
                </a:rPr>
                <a:t>		</a:t>
              </a:r>
              <a:r>
                <a:rPr lang="pt-BR" sz="2200" b="0" dirty="0" smtClean="0">
                  <a:latin typeface="+mn-lt"/>
                </a:rPr>
                <a:t>5           </a:t>
              </a:r>
              <a:r>
                <a:rPr lang="pt-BR" sz="2200" b="0" dirty="0">
                  <a:latin typeface="+mn-lt"/>
                </a:rPr>
                <a:t>60	150              450</a:t>
              </a:r>
            </a:p>
            <a:p>
              <a:pPr algn="l"/>
              <a:r>
                <a:rPr lang="pt-BR" sz="2200" b="0" dirty="0">
                  <a:latin typeface="+mn-lt"/>
                </a:rPr>
                <a:t>     </a:t>
              </a:r>
              <a:r>
                <a:rPr lang="pt-BR" sz="2200" b="0" dirty="0" smtClean="0">
                  <a:latin typeface="+mn-lt"/>
                </a:rPr>
                <a:t>F</a:t>
              </a:r>
              <a:r>
                <a:rPr lang="pt-BR" sz="2200" b="0" baseline="-25000" dirty="0" smtClean="0">
                  <a:latin typeface="+mn-lt"/>
                </a:rPr>
                <a:t>2</a:t>
              </a:r>
              <a:r>
                <a:rPr lang="pt-BR" sz="2200" b="0" dirty="0">
                  <a:latin typeface="+mn-lt"/>
                </a:rPr>
                <a:t>	</a:t>
              </a:r>
              <a:r>
                <a:rPr lang="pt-BR" sz="2200" b="0" dirty="0" smtClean="0">
                  <a:latin typeface="+mn-lt"/>
                </a:rPr>
                <a:t>            7          </a:t>
              </a:r>
              <a:r>
                <a:rPr lang="pt-BR" sz="2200" b="0" dirty="0">
                  <a:latin typeface="+mn-lt"/>
                </a:rPr>
                <a:t>100	220              840</a:t>
              </a:r>
            </a:p>
            <a:p>
              <a:pPr algn="l"/>
              <a:r>
                <a:rPr lang="pt-BR" sz="2200" b="0" dirty="0">
                  <a:solidFill>
                    <a:srgbClr val="FF0000"/>
                  </a:solidFill>
                  <a:latin typeface="+mn-lt"/>
                </a:rPr>
                <a:t>     </a:t>
              </a:r>
              <a:r>
                <a:rPr lang="pt-BR" sz="2200" b="0" dirty="0" smtClean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 dirty="0" smtClean="0">
                  <a:solidFill>
                    <a:srgbClr val="FF0000"/>
                  </a:solidFill>
                  <a:latin typeface="+mn-lt"/>
                </a:rPr>
                <a:t>1</a:t>
              </a:r>
              <a:r>
                <a:rPr lang="pt-BR" sz="2200" b="0" dirty="0">
                  <a:solidFill>
                    <a:srgbClr val="FF0000"/>
                  </a:solidFill>
                  <a:latin typeface="+mn-lt"/>
                </a:rPr>
                <a:t>	</a:t>
              </a:r>
              <a:r>
                <a:rPr lang="pt-BR" sz="2200" b="0" dirty="0" smtClean="0">
                  <a:solidFill>
                    <a:srgbClr val="FF0000"/>
                  </a:solidFill>
                  <a:latin typeface="+mn-lt"/>
                </a:rPr>
                <a:t>          10          </a:t>
              </a:r>
              <a:r>
                <a:rPr lang="pt-BR" sz="2200" b="0" dirty="0">
                  <a:solidFill>
                    <a:srgbClr val="FF0000"/>
                  </a:solidFill>
                  <a:latin typeface="+mn-lt"/>
                </a:rPr>
                <a:t>180	  90              900</a:t>
              </a:r>
            </a:p>
            <a:p>
              <a:pPr algn="l"/>
              <a:r>
                <a:rPr lang="pt-BR" sz="2200" b="0" dirty="0">
                  <a:solidFill>
                    <a:srgbClr val="FF0000"/>
                  </a:solidFill>
                  <a:latin typeface="+mn-lt"/>
                </a:rPr>
                <a:t>     </a:t>
              </a:r>
              <a:r>
                <a:rPr lang="pt-BR" sz="2200" b="0" dirty="0" smtClean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 dirty="0" smtClean="0">
                  <a:solidFill>
                    <a:srgbClr val="FF0000"/>
                  </a:solidFill>
                  <a:latin typeface="+mn-lt"/>
                </a:rPr>
                <a:t>2                </a:t>
              </a:r>
              <a:r>
                <a:rPr lang="pt-BR" sz="2200" b="0" dirty="0" smtClean="0">
                  <a:solidFill>
                    <a:srgbClr val="FF0000"/>
                  </a:solidFill>
                  <a:latin typeface="+mn-lt"/>
                </a:rPr>
                <a:t>   </a:t>
              </a:r>
              <a:r>
                <a:rPr lang="pt-BR" sz="2200" b="0" dirty="0">
                  <a:solidFill>
                    <a:srgbClr val="FF0000"/>
                  </a:solidFill>
                  <a:latin typeface="+mn-lt"/>
                </a:rPr>
                <a:t>2	</a:t>
              </a:r>
              <a:r>
                <a:rPr lang="pt-BR" sz="2200" b="0" dirty="0" smtClean="0">
                  <a:solidFill>
                    <a:srgbClr val="FF0000"/>
                  </a:solidFill>
                  <a:latin typeface="+mn-lt"/>
                </a:rPr>
                <a:t>250</a:t>
              </a:r>
              <a:r>
                <a:rPr lang="pt-BR" sz="2200" b="0" dirty="0">
                  <a:solidFill>
                    <a:srgbClr val="FF0000"/>
                  </a:solidFill>
                  <a:latin typeface="+mn-lt"/>
                </a:rPr>
                <a:t>	140              220</a:t>
              </a:r>
            </a:p>
            <a:p>
              <a:pPr algn="l"/>
              <a:endParaRPr lang="pt-BR" sz="24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5496" name="Text Box 4"/>
            <p:cNvSpPr txBox="1">
              <a:spLocks noChangeArrowheads="1"/>
            </p:cNvSpPr>
            <p:nvPr/>
          </p:nvSpPr>
          <p:spPr bwMode="auto">
            <a:xfrm>
              <a:off x="570" y="2296"/>
              <a:ext cx="487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 dirty="0">
                  <a:latin typeface="+mn-lt"/>
                </a:rPr>
                <a:t> </a:t>
              </a:r>
              <a:r>
                <a:rPr lang="pt-BR" b="1" dirty="0">
                  <a:solidFill>
                    <a:srgbClr val="FF0000"/>
                  </a:solidFill>
                  <a:latin typeface="+mn-lt"/>
                </a:rPr>
                <a:t>Oferta total : 1.120 kW - </a:t>
              </a:r>
              <a:r>
                <a:rPr lang="pt-BR" b="1" dirty="0">
                  <a:latin typeface="+mn-lt"/>
                </a:rPr>
                <a:t>Demanda total: 1.290 kW </a:t>
              </a:r>
            </a:p>
          </p:txBody>
        </p:sp>
      </p:grp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1152128" y="6167045"/>
            <a:ext cx="81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Logo, o sistema não precisa de água de resfriamento. Mas, isso não é verdade</a:t>
            </a:r>
            <a:r>
              <a:rPr lang="pt-BR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.</a:t>
            </a:r>
            <a:endParaRPr lang="pt-BR" b="1" dirty="0">
              <a:latin typeface="+mn-lt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1044624" y="4221991"/>
            <a:ext cx="6191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b="0" dirty="0">
                <a:solidFill>
                  <a:schemeClr val="tx1"/>
                </a:solidFill>
                <a:latin typeface="+mn-lt"/>
              </a:rPr>
              <a:t>Da tabela, pode-se inferir o seguinte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3259187" y="4581128"/>
          <a:ext cx="4572032" cy="148336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3071834"/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00FF"/>
                          </a:solidFill>
                        </a:rPr>
                        <a:t>Frias</a:t>
                      </a:r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Demanda (kW)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00FF"/>
                          </a:solidFill>
                        </a:rPr>
                        <a:t>1.290</a:t>
                      </a:r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Oferta Máxima(kW)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1.120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Demanda Mínima (kW)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170 (vapor)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142976" y="188640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5" grpId="0" autoUpdateAnimBg="0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CaixaDeTexto 143"/>
          <p:cNvSpPr txBox="1">
            <a:spLocks noChangeArrowheads="1"/>
          </p:cNvSpPr>
          <p:nvPr/>
        </p:nvSpPr>
        <p:spPr bwMode="auto">
          <a:xfrm>
            <a:off x="4848038" y="4028871"/>
            <a:ext cx="42959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  <a:t>Por exemplo, </a:t>
            </a:r>
            <a:r>
              <a:rPr lang="pt-BR" sz="2400" dirty="0">
                <a:solidFill>
                  <a:srgbClr val="FF0000"/>
                </a:solidFill>
                <a:latin typeface="+mn-lt"/>
                <a:cs typeface="Arial" pitchFamily="34" charset="0"/>
              </a:rPr>
              <a:t>Q1</a:t>
            </a:r>
            <a: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  <a:t> só pode aquecer </a:t>
            </a:r>
            <a:r>
              <a:rPr lang="pt-BR" sz="2400" dirty="0">
                <a:latin typeface="+mn-lt"/>
                <a:cs typeface="Arial" pitchFamily="34" charset="0"/>
              </a:rPr>
              <a:t>F2</a:t>
            </a:r>
            <a: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  <a:t> até 180 </a:t>
            </a:r>
            <a:r>
              <a:rPr lang="pt-BR" sz="2400" baseline="30000" dirty="0" err="1">
                <a:solidFill>
                  <a:schemeClr val="tx1"/>
                </a:solidFill>
                <a:latin typeface="+mn-lt"/>
                <a:cs typeface="Arial" pitchFamily="34" charset="0"/>
              </a:rPr>
              <a:t>o</a:t>
            </a:r>
            <a:r>
              <a:rPr lang="pt-BR" sz="2400" dirty="0" err="1">
                <a:solidFill>
                  <a:schemeClr val="tx1"/>
                </a:solidFill>
                <a:latin typeface="+mn-lt"/>
                <a:cs typeface="Arial" pitchFamily="34" charset="0"/>
              </a:rPr>
              <a:t>C</a:t>
            </a:r>
            <a: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  <a:t> e </a:t>
            </a:r>
            <a:r>
              <a:rPr lang="pt-BR" sz="2400" dirty="0">
                <a:latin typeface="+mn-lt"/>
                <a:cs typeface="Arial" pitchFamily="34" charset="0"/>
              </a:rPr>
              <a:t>F2</a:t>
            </a:r>
            <a: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  <a:t> só pode resfriar </a:t>
            </a:r>
            <a:r>
              <a:rPr lang="pt-BR" sz="2400" dirty="0">
                <a:solidFill>
                  <a:srgbClr val="FF0000"/>
                </a:solidFill>
                <a:latin typeface="+mn-lt"/>
                <a:cs typeface="Arial" pitchFamily="34" charset="0"/>
              </a:rPr>
              <a:t>Q1</a:t>
            </a:r>
            <a: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  <a:t> até 100 </a:t>
            </a:r>
            <a:r>
              <a:rPr lang="pt-BR" sz="2400" baseline="30000" dirty="0">
                <a:solidFill>
                  <a:schemeClr val="tx1"/>
                </a:solidFill>
                <a:latin typeface="+mn-lt"/>
                <a:cs typeface="Arial" pitchFamily="34" charset="0"/>
              </a:rPr>
              <a:t>o</a:t>
            </a:r>
            <a: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  <a:t>C. </a:t>
            </a:r>
            <a:endParaRPr lang="pt-BR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081"/>
          <p:cNvGrpSpPr>
            <a:grpSpLocks/>
          </p:cNvGrpSpPr>
          <p:nvPr/>
        </p:nvGrpSpPr>
        <p:grpSpPr bwMode="auto">
          <a:xfrm>
            <a:off x="949697" y="980728"/>
            <a:ext cx="4270375" cy="5572125"/>
            <a:chOff x="0" y="672"/>
            <a:chExt cx="2690" cy="3510"/>
          </a:xfrm>
        </p:grpSpPr>
        <p:sp>
          <p:nvSpPr>
            <p:cNvPr id="106502" name="Line 1082"/>
            <p:cNvSpPr>
              <a:spLocks noChangeShapeType="1"/>
            </p:cNvSpPr>
            <p:nvPr/>
          </p:nvSpPr>
          <p:spPr bwMode="auto">
            <a:xfrm>
              <a:off x="915" y="1894"/>
              <a:ext cx="0" cy="13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03" name="Text Box 1083"/>
            <p:cNvSpPr txBox="1">
              <a:spLocks noChangeArrowheads="1"/>
            </p:cNvSpPr>
            <p:nvPr/>
          </p:nvSpPr>
          <p:spPr bwMode="auto">
            <a:xfrm>
              <a:off x="0" y="723"/>
              <a:ext cx="74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500" b="1">
                  <a:solidFill>
                    <a:srgbClr val="FF0000"/>
                  </a:solidFill>
                  <a:latin typeface="+mn-lt"/>
                </a:rPr>
                <a:t>(vapor) 250</a:t>
              </a:r>
            </a:p>
          </p:txBody>
        </p:sp>
        <p:sp>
          <p:nvSpPr>
            <p:cNvPr id="106504" name="Text Box 1084"/>
            <p:cNvSpPr txBox="1">
              <a:spLocks noChangeArrowheads="1"/>
            </p:cNvSpPr>
            <p:nvPr/>
          </p:nvSpPr>
          <p:spPr bwMode="auto">
            <a:xfrm>
              <a:off x="336" y="2400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500" b="1">
                  <a:solidFill>
                    <a:srgbClr val="FF0000"/>
                  </a:solidFill>
                  <a:latin typeface="+mn-lt"/>
                </a:rPr>
                <a:t> 140</a:t>
              </a:r>
            </a:p>
          </p:txBody>
        </p:sp>
        <p:sp>
          <p:nvSpPr>
            <p:cNvPr id="106505" name="Line 1085"/>
            <p:cNvSpPr>
              <a:spLocks noChangeShapeType="1"/>
            </p:cNvSpPr>
            <p:nvPr/>
          </p:nvSpPr>
          <p:spPr bwMode="auto">
            <a:xfrm>
              <a:off x="1145" y="874"/>
              <a:ext cx="0" cy="16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06" name="Line 1086"/>
            <p:cNvSpPr>
              <a:spLocks noChangeShapeType="1"/>
            </p:cNvSpPr>
            <p:nvPr/>
          </p:nvSpPr>
          <p:spPr bwMode="auto">
            <a:xfrm flipV="1">
              <a:off x="1602" y="2344"/>
              <a:ext cx="0" cy="1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07" name="Line 1087"/>
            <p:cNvSpPr>
              <a:spLocks noChangeShapeType="1"/>
            </p:cNvSpPr>
            <p:nvPr/>
          </p:nvSpPr>
          <p:spPr bwMode="auto">
            <a:xfrm flipV="1">
              <a:off x="1831" y="1315"/>
              <a:ext cx="0" cy="175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08" name="Line 1088"/>
            <p:cNvSpPr>
              <a:spLocks noChangeShapeType="1"/>
            </p:cNvSpPr>
            <p:nvPr/>
          </p:nvSpPr>
          <p:spPr bwMode="auto">
            <a:xfrm>
              <a:off x="688" y="2486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09" name="Line 1089"/>
            <p:cNvSpPr>
              <a:spLocks noChangeShapeType="1"/>
            </p:cNvSpPr>
            <p:nvPr/>
          </p:nvSpPr>
          <p:spPr bwMode="auto">
            <a:xfrm>
              <a:off x="688" y="322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10" name="Text Box 1090"/>
            <p:cNvSpPr txBox="1">
              <a:spLocks noChangeArrowheads="1"/>
            </p:cNvSpPr>
            <p:nvPr/>
          </p:nvSpPr>
          <p:spPr bwMode="auto">
            <a:xfrm>
              <a:off x="384" y="3072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5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06511" name="Line 1091"/>
            <p:cNvSpPr>
              <a:spLocks noChangeShapeType="1"/>
            </p:cNvSpPr>
            <p:nvPr/>
          </p:nvSpPr>
          <p:spPr bwMode="auto">
            <a:xfrm>
              <a:off x="687" y="190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12" name="Text Box 1092"/>
            <p:cNvSpPr txBox="1">
              <a:spLocks noChangeArrowheads="1"/>
            </p:cNvSpPr>
            <p:nvPr/>
          </p:nvSpPr>
          <p:spPr bwMode="auto">
            <a:xfrm>
              <a:off x="288" y="1824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500" b="1">
                  <a:solidFill>
                    <a:srgbClr val="FF0000"/>
                  </a:solidFill>
                  <a:latin typeface="+mn-lt"/>
                </a:rPr>
                <a:t>  180</a:t>
              </a:r>
            </a:p>
          </p:txBody>
        </p:sp>
        <p:sp>
          <p:nvSpPr>
            <p:cNvPr id="106513" name="Text Box 1093"/>
            <p:cNvSpPr txBox="1">
              <a:spLocks noChangeArrowheads="1"/>
            </p:cNvSpPr>
            <p:nvPr/>
          </p:nvSpPr>
          <p:spPr bwMode="auto">
            <a:xfrm>
              <a:off x="801" y="16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5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5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5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6514" name="Text Box 1094"/>
            <p:cNvSpPr txBox="1">
              <a:spLocks noChangeArrowheads="1"/>
            </p:cNvSpPr>
            <p:nvPr/>
          </p:nvSpPr>
          <p:spPr bwMode="auto">
            <a:xfrm>
              <a:off x="1008" y="672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5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5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5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6515" name="Text Box 1095"/>
            <p:cNvSpPr txBox="1">
              <a:spLocks noChangeArrowheads="1"/>
            </p:cNvSpPr>
            <p:nvPr/>
          </p:nvSpPr>
          <p:spPr bwMode="auto">
            <a:xfrm>
              <a:off x="1488" y="3667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500" b="1">
                  <a:latin typeface="+mn-lt"/>
                </a:rPr>
                <a:t>F</a:t>
              </a:r>
              <a:r>
                <a:rPr lang="pt-BR" sz="1500" b="1" baseline="-25000">
                  <a:latin typeface="+mn-lt"/>
                </a:rPr>
                <a:t>1</a:t>
              </a:r>
              <a:endParaRPr lang="pt-BR" sz="1500" b="1">
                <a:latin typeface="+mn-lt"/>
              </a:endParaRPr>
            </a:p>
          </p:txBody>
        </p:sp>
        <p:sp>
          <p:nvSpPr>
            <p:cNvPr id="106516" name="Text Box 1096"/>
            <p:cNvSpPr txBox="1">
              <a:spLocks noChangeArrowheads="1"/>
            </p:cNvSpPr>
            <p:nvPr/>
          </p:nvSpPr>
          <p:spPr bwMode="auto">
            <a:xfrm>
              <a:off x="1716" y="3074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500" b="1">
                  <a:latin typeface="+mn-lt"/>
                </a:rPr>
                <a:t>F</a:t>
              </a:r>
              <a:r>
                <a:rPr lang="pt-BR" sz="1500" b="1" baseline="-25000">
                  <a:latin typeface="+mn-lt"/>
                </a:rPr>
                <a:t>2</a:t>
              </a:r>
              <a:endParaRPr lang="pt-BR" sz="1500" b="1">
                <a:latin typeface="+mn-lt"/>
              </a:endParaRPr>
            </a:p>
          </p:txBody>
        </p:sp>
        <p:sp>
          <p:nvSpPr>
            <p:cNvPr id="106517" name="Line 1097"/>
            <p:cNvSpPr>
              <a:spLocks noChangeShapeType="1"/>
            </p:cNvSpPr>
            <p:nvPr/>
          </p:nvSpPr>
          <p:spPr bwMode="auto">
            <a:xfrm>
              <a:off x="687" y="874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18" name="Line 1098"/>
            <p:cNvSpPr>
              <a:spLocks noChangeShapeType="1"/>
            </p:cNvSpPr>
            <p:nvPr/>
          </p:nvSpPr>
          <p:spPr bwMode="auto">
            <a:xfrm>
              <a:off x="1374" y="2344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19" name="Line 1099"/>
            <p:cNvSpPr>
              <a:spLocks noChangeShapeType="1"/>
            </p:cNvSpPr>
            <p:nvPr/>
          </p:nvSpPr>
          <p:spPr bwMode="auto">
            <a:xfrm>
              <a:off x="1374" y="3079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20" name="Line 1100"/>
            <p:cNvSpPr>
              <a:spLocks noChangeShapeType="1"/>
            </p:cNvSpPr>
            <p:nvPr/>
          </p:nvSpPr>
          <p:spPr bwMode="auto">
            <a:xfrm flipH="1">
              <a:off x="1374" y="3667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21" name="Text Box 1101"/>
            <p:cNvSpPr txBox="1">
              <a:spLocks noChangeArrowheads="1"/>
            </p:cNvSpPr>
            <p:nvPr/>
          </p:nvSpPr>
          <p:spPr bwMode="auto">
            <a:xfrm>
              <a:off x="2064" y="1248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500" b="1">
                  <a:latin typeface="+mn-lt"/>
                </a:rPr>
                <a:t>220</a:t>
              </a:r>
            </a:p>
          </p:txBody>
        </p:sp>
        <p:sp>
          <p:nvSpPr>
            <p:cNvPr id="106522" name="Text Box 1102"/>
            <p:cNvSpPr txBox="1">
              <a:spLocks noChangeArrowheads="1"/>
            </p:cNvSpPr>
            <p:nvPr/>
          </p:nvSpPr>
          <p:spPr bwMode="auto">
            <a:xfrm>
              <a:off x="2064" y="3984"/>
              <a:ext cx="62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500" b="1">
                  <a:latin typeface="+mn-lt"/>
                </a:rPr>
                <a:t>30 (água)</a:t>
              </a:r>
            </a:p>
          </p:txBody>
        </p:sp>
        <p:sp>
          <p:nvSpPr>
            <p:cNvPr id="106523" name="Text Box 1103"/>
            <p:cNvSpPr txBox="1">
              <a:spLocks noChangeArrowheads="1"/>
            </p:cNvSpPr>
            <p:nvPr/>
          </p:nvSpPr>
          <p:spPr bwMode="auto">
            <a:xfrm>
              <a:off x="2064" y="2256"/>
              <a:ext cx="3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500" b="1">
                  <a:latin typeface="+mn-lt"/>
                </a:rPr>
                <a:t>150</a:t>
              </a:r>
            </a:p>
          </p:txBody>
        </p:sp>
        <p:sp>
          <p:nvSpPr>
            <p:cNvPr id="106524" name="Text Box 1104"/>
            <p:cNvSpPr txBox="1">
              <a:spLocks noChangeArrowheads="1"/>
            </p:cNvSpPr>
            <p:nvPr/>
          </p:nvSpPr>
          <p:spPr bwMode="auto">
            <a:xfrm>
              <a:off x="2112" y="2976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500" b="1">
                  <a:latin typeface="+mn-lt"/>
                </a:rPr>
                <a:t>100</a:t>
              </a:r>
            </a:p>
          </p:txBody>
        </p:sp>
        <p:sp>
          <p:nvSpPr>
            <p:cNvPr id="106525" name="Text Box 1105"/>
            <p:cNvSpPr txBox="1">
              <a:spLocks noChangeArrowheads="1"/>
            </p:cNvSpPr>
            <p:nvPr/>
          </p:nvSpPr>
          <p:spPr bwMode="auto">
            <a:xfrm>
              <a:off x="2064" y="3552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500" b="1">
                  <a:latin typeface="+mn-lt"/>
                </a:rPr>
                <a:t>60</a:t>
              </a:r>
            </a:p>
          </p:txBody>
        </p:sp>
        <p:sp>
          <p:nvSpPr>
            <p:cNvPr id="106526" name="Line 1106"/>
            <p:cNvSpPr>
              <a:spLocks noChangeShapeType="1"/>
            </p:cNvSpPr>
            <p:nvPr/>
          </p:nvSpPr>
          <p:spPr bwMode="auto">
            <a:xfrm>
              <a:off x="2064" y="1008"/>
              <a:ext cx="0" cy="312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27" name="Line 1107"/>
            <p:cNvSpPr>
              <a:spLocks noChangeShapeType="1"/>
            </p:cNvSpPr>
            <p:nvPr/>
          </p:nvSpPr>
          <p:spPr bwMode="auto">
            <a:xfrm>
              <a:off x="672" y="864"/>
              <a:ext cx="0" cy="31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28" name="Line 1108"/>
            <p:cNvSpPr>
              <a:spLocks noChangeShapeType="1"/>
            </p:cNvSpPr>
            <p:nvPr/>
          </p:nvSpPr>
          <p:spPr bwMode="auto">
            <a:xfrm>
              <a:off x="1344" y="4128"/>
              <a:ext cx="72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  <p:sp>
          <p:nvSpPr>
            <p:cNvPr id="106529" name="Line 1109"/>
            <p:cNvSpPr>
              <a:spLocks noChangeShapeType="1"/>
            </p:cNvSpPr>
            <p:nvPr/>
          </p:nvSpPr>
          <p:spPr bwMode="auto">
            <a:xfrm>
              <a:off x="1344" y="1344"/>
              <a:ext cx="72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1500" b="1">
                <a:latin typeface="+mn-lt"/>
              </a:endParaRPr>
            </a:p>
          </p:txBody>
        </p:sp>
      </p:grpSp>
      <p:sp>
        <p:nvSpPr>
          <p:cNvPr id="106500" name="CaixaDeTexto 34"/>
          <p:cNvSpPr txBox="1">
            <a:spLocks noChangeArrowheads="1"/>
          </p:cNvSpPr>
          <p:nvPr/>
        </p:nvSpPr>
        <p:spPr bwMode="auto">
          <a:xfrm>
            <a:off x="1116632" y="663079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>
                <a:latin typeface="+mn-lt"/>
              </a:rPr>
              <a:t>Porque a integração máxima é limitada pelas </a:t>
            </a:r>
            <a:r>
              <a:rPr lang="pt-BR" sz="2400" dirty="0" err="1">
                <a:latin typeface="+mn-lt"/>
              </a:rPr>
              <a:t>To’s</a:t>
            </a:r>
            <a:r>
              <a:rPr lang="pt-BR" sz="2400" dirty="0">
                <a:latin typeface="+mn-lt"/>
              </a:rPr>
              <a:t> e pelas </a:t>
            </a:r>
            <a:r>
              <a:rPr lang="pt-BR" sz="2400" dirty="0" err="1">
                <a:latin typeface="+mn-lt"/>
              </a:rPr>
              <a:t>Td’s</a:t>
            </a:r>
            <a:endParaRPr lang="pt-BR" sz="2400" dirty="0">
              <a:latin typeface="+mn-lt"/>
            </a:endParaRPr>
          </a:p>
        </p:txBody>
      </p:sp>
      <p:sp>
        <p:nvSpPr>
          <p:cNvPr id="36" name="CaixaDeTexto 35"/>
          <p:cNvSpPr txBox="1">
            <a:spLocks noChangeArrowheads="1"/>
          </p:cNvSpPr>
          <p:nvPr/>
        </p:nvSpPr>
        <p:spPr bwMode="auto">
          <a:xfrm>
            <a:off x="4932040" y="2385808"/>
            <a:ext cx="4211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  <a:t>Basta observar o diagrama para</a:t>
            </a:r>
            <a:b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t-BR" sz="2400" dirty="0">
                <a:solidFill>
                  <a:schemeClr val="tx1"/>
                </a:solidFill>
                <a:latin typeface="+mn-lt"/>
                <a:cs typeface="Arial" pitchFamily="34" charset="0"/>
              </a:rPr>
              <a:t>constatar algumas limitações.</a:t>
            </a:r>
            <a:endParaRPr lang="pt-BR" sz="2400" dirty="0">
              <a:latin typeface="+mn-lt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1142976" y="188640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3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76"/>
          <p:cNvGrpSpPr>
            <a:grpSpLocks/>
          </p:cNvGrpSpPr>
          <p:nvPr/>
        </p:nvGrpSpPr>
        <p:grpSpPr bwMode="auto">
          <a:xfrm>
            <a:off x="683568" y="526429"/>
            <a:ext cx="4361184" cy="6430963"/>
            <a:chOff x="0" y="144"/>
            <a:chExt cx="2928" cy="4051"/>
          </a:xfrm>
        </p:grpSpPr>
        <p:sp>
          <p:nvSpPr>
            <p:cNvPr id="107529" name="Text Box 1027"/>
            <p:cNvSpPr txBox="1">
              <a:spLocks noChangeArrowheads="1"/>
            </p:cNvSpPr>
            <p:nvPr/>
          </p:nvSpPr>
          <p:spPr bwMode="auto">
            <a:xfrm>
              <a:off x="2208" y="3840"/>
              <a:ext cx="720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30 </a:t>
              </a:r>
            </a:p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(</a:t>
              </a:r>
              <a:r>
                <a:rPr lang="pt-BR" sz="1200" b="1">
                  <a:latin typeface="+mn-lt"/>
                </a:rPr>
                <a:t>água)</a:t>
              </a:r>
            </a:p>
          </p:txBody>
        </p:sp>
        <p:sp>
          <p:nvSpPr>
            <p:cNvPr id="107530" name="Rectangle 1028"/>
            <p:cNvSpPr>
              <a:spLocks noChangeArrowheads="1"/>
            </p:cNvSpPr>
            <p:nvPr/>
          </p:nvSpPr>
          <p:spPr bwMode="auto">
            <a:xfrm>
              <a:off x="520" y="333"/>
              <a:ext cx="1760" cy="36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31" name="Line 1029"/>
            <p:cNvSpPr>
              <a:spLocks noChangeShapeType="1"/>
            </p:cNvSpPr>
            <p:nvPr/>
          </p:nvSpPr>
          <p:spPr bwMode="auto">
            <a:xfrm>
              <a:off x="810" y="1492"/>
              <a:ext cx="1" cy="15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32" name="Text Box 1030"/>
            <p:cNvSpPr txBox="1">
              <a:spLocks noChangeArrowheads="1"/>
            </p:cNvSpPr>
            <p:nvPr/>
          </p:nvSpPr>
          <p:spPr bwMode="auto">
            <a:xfrm>
              <a:off x="0" y="144"/>
              <a:ext cx="48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(vapor)</a:t>
              </a:r>
            </a:p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250 </a:t>
              </a:r>
            </a:p>
            <a:p>
              <a:pPr algn="l"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7533" name="Text Box 1031"/>
            <p:cNvSpPr txBox="1">
              <a:spLocks noChangeArrowheads="1"/>
            </p:cNvSpPr>
            <p:nvPr/>
          </p:nvSpPr>
          <p:spPr bwMode="auto">
            <a:xfrm>
              <a:off x="144" y="576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230</a:t>
              </a:r>
            </a:p>
          </p:txBody>
        </p:sp>
        <p:sp>
          <p:nvSpPr>
            <p:cNvPr id="107534" name="Text Box 1032"/>
            <p:cNvSpPr txBox="1">
              <a:spLocks noChangeArrowheads="1"/>
            </p:cNvSpPr>
            <p:nvPr/>
          </p:nvSpPr>
          <p:spPr bwMode="auto">
            <a:xfrm>
              <a:off x="192" y="1728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000" b="1">
                  <a:solidFill>
                    <a:srgbClr val="FF0000"/>
                  </a:solidFill>
                  <a:latin typeface="+mn-lt"/>
                </a:rPr>
                <a:t>160</a:t>
              </a:r>
            </a:p>
          </p:txBody>
        </p:sp>
        <p:sp>
          <p:nvSpPr>
            <p:cNvPr id="107535" name="Text Box 1033"/>
            <p:cNvSpPr txBox="1">
              <a:spLocks noChangeArrowheads="1"/>
            </p:cNvSpPr>
            <p:nvPr/>
          </p:nvSpPr>
          <p:spPr bwMode="auto">
            <a:xfrm>
              <a:off x="144" y="2064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07536" name="Text Box 1034"/>
            <p:cNvSpPr txBox="1">
              <a:spLocks noChangeArrowheads="1"/>
            </p:cNvSpPr>
            <p:nvPr/>
          </p:nvSpPr>
          <p:spPr bwMode="auto">
            <a:xfrm>
              <a:off x="192" y="321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107537" name="Line 1035"/>
            <p:cNvSpPr>
              <a:spLocks noChangeShapeType="1"/>
            </p:cNvSpPr>
            <p:nvPr/>
          </p:nvSpPr>
          <p:spPr bwMode="auto">
            <a:xfrm>
              <a:off x="1105" y="338"/>
              <a:ext cx="0" cy="182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38" name="Text Box 1036"/>
            <p:cNvSpPr txBox="1">
              <a:spLocks noChangeArrowheads="1"/>
            </p:cNvSpPr>
            <p:nvPr/>
          </p:nvSpPr>
          <p:spPr bwMode="auto">
            <a:xfrm>
              <a:off x="2304" y="1564"/>
              <a:ext cx="355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 dirty="0">
                  <a:latin typeface="+mn-lt"/>
                </a:rPr>
                <a:t>170</a:t>
              </a:r>
            </a:p>
          </p:txBody>
        </p:sp>
        <p:sp>
          <p:nvSpPr>
            <p:cNvPr id="107539" name="Line 1037"/>
            <p:cNvSpPr>
              <a:spLocks noChangeShapeType="1"/>
            </p:cNvSpPr>
            <p:nvPr/>
          </p:nvSpPr>
          <p:spPr bwMode="auto">
            <a:xfrm flipV="1">
              <a:off x="1691" y="2001"/>
              <a:ext cx="0" cy="14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40" name="Text Box 1038"/>
            <p:cNvSpPr txBox="1">
              <a:spLocks noChangeArrowheads="1"/>
            </p:cNvSpPr>
            <p:nvPr/>
          </p:nvSpPr>
          <p:spPr bwMode="auto">
            <a:xfrm>
              <a:off x="2256" y="3072"/>
              <a:ext cx="433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latin typeface="+mn-lt"/>
                </a:rPr>
                <a:t>80</a:t>
              </a:r>
            </a:p>
          </p:txBody>
        </p:sp>
        <p:sp>
          <p:nvSpPr>
            <p:cNvPr id="107541" name="Line 1039"/>
            <p:cNvSpPr>
              <a:spLocks noChangeShapeType="1"/>
            </p:cNvSpPr>
            <p:nvPr/>
          </p:nvSpPr>
          <p:spPr bwMode="auto">
            <a:xfrm flipV="1">
              <a:off x="1984" y="837"/>
              <a:ext cx="1" cy="199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42" name="Line 1040"/>
            <p:cNvSpPr>
              <a:spLocks noChangeShapeType="1"/>
            </p:cNvSpPr>
            <p:nvPr/>
          </p:nvSpPr>
          <p:spPr bwMode="auto">
            <a:xfrm>
              <a:off x="520" y="665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43" name="Line 1041"/>
            <p:cNvSpPr>
              <a:spLocks noChangeShapeType="1"/>
            </p:cNvSpPr>
            <p:nvPr/>
          </p:nvSpPr>
          <p:spPr bwMode="auto">
            <a:xfrm>
              <a:off x="1398" y="837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44" name="Text Box 1042"/>
            <p:cNvSpPr txBox="1">
              <a:spLocks noChangeArrowheads="1"/>
            </p:cNvSpPr>
            <p:nvPr/>
          </p:nvSpPr>
          <p:spPr bwMode="auto">
            <a:xfrm>
              <a:off x="2304" y="720"/>
              <a:ext cx="36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220</a:t>
              </a:r>
            </a:p>
          </p:txBody>
        </p:sp>
        <p:sp>
          <p:nvSpPr>
            <p:cNvPr id="107545" name="Line 1043"/>
            <p:cNvSpPr>
              <a:spLocks noChangeShapeType="1"/>
            </p:cNvSpPr>
            <p:nvPr/>
          </p:nvSpPr>
          <p:spPr bwMode="auto">
            <a:xfrm>
              <a:off x="1399" y="66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46" name="Line 1044"/>
            <p:cNvSpPr>
              <a:spLocks noChangeShapeType="1"/>
            </p:cNvSpPr>
            <p:nvPr/>
          </p:nvSpPr>
          <p:spPr bwMode="auto">
            <a:xfrm>
              <a:off x="520" y="2161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47" name="Line 1045"/>
            <p:cNvSpPr>
              <a:spLocks noChangeShapeType="1"/>
            </p:cNvSpPr>
            <p:nvPr/>
          </p:nvSpPr>
          <p:spPr bwMode="auto">
            <a:xfrm>
              <a:off x="1398" y="233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48" name="Text Box 1046"/>
            <p:cNvSpPr txBox="1">
              <a:spLocks noChangeArrowheads="1"/>
            </p:cNvSpPr>
            <p:nvPr/>
          </p:nvSpPr>
          <p:spPr bwMode="auto">
            <a:xfrm>
              <a:off x="2256" y="2256"/>
              <a:ext cx="34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latin typeface="+mn-lt"/>
                </a:rPr>
                <a:t>130</a:t>
              </a:r>
            </a:p>
          </p:txBody>
        </p:sp>
        <p:sp>
          <p:nvSpPr>
            <p:cNvPr id="107549" name="Line 1047"/>
            <p:cNvSpPr>
              <a:spLocks noChangeShapeType="1"/>
            </p:cNvSpPr>
            <p:nvPr/>
          </p:nvSpPr>
          <p:spPr bwMode="auto">
            <a:xfrm>
              <a:off x="1399" y="216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50" name="Line 1048"/>
            <p:cNvSpPr>
              <a:spLocks noChangeShapeType="1"/>
            </p:cNvSpPr>
            <p:nvPr/>
          </p:nvSpPr>
          <p:spPr bwMode="auto">
            <a:xfrm flipH="1">
              <a:off x="1399" y="3159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51" name="Line 1049"/>
            <p:cNvSpPr>
              <a:spLocks noChangeShapeType="1"/>
            </p:cNvSpPr>
            <p:nvPr/>
          </p:nvSpPr>
          <p:spPr bwMode="auto">
            <a:xfrm>
              <a:off x="520" y="2993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52" name="Line 1050"/>
            <p:cNvSpPr>
              <a:spLocks noChangeShapeType="1"/>
            </p:cNvSpPr>
            <p:nvPr/>
          </p:nvSpPr>
          <p:spPr bwMode="auto">
            <a:xfrm>
              <a:off x="1399" y="29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53" name="Text Box 1051"/>
            <p:cNvSpPr txBox="1">
              <a:spLocks noChangeArrowheads="1"/>
            </p:cNvSpPr>
            <p:nvPr/>
          </p:nvSpPr>
          <p:spPr bwMode="auto">
            <a:xfrm>
              <a:off x="240" y="288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07554" name="Line 1052"/>
            <p:cNvSpPr>
              <a:spLocks noChangeShapeType="1"/>
            </p:cNvSpPr>
            <p:nvPr/>
          </p:nvSpPr>
          <p:spPr bwMode="auto">
            <a:xfrm flipH="1">
              <a:off x="1399" y="166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55" name="Line 1053"/>
            <p:cNvSpPr>
              <a:spLocks noChangeShapeType="1"/>
            </p:cNvSpPr>
            <p:nvPr/>
          </p:nvSpPr>
          <p:spPr bwMode="auto">
            <a:xfrm>
              <a:off x="1398" y="1502"/>
              <a:ext cx="0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56" name="Line 1054"/>
            <p:cNvSpPr>
              <a:spLocks noChangeShapeType="1"/>
            </p:cNvSpPr>
            <p:nvPr/>
          </p:nvSpPr>
          <p:spPr bwMode="auto">
            <a:xfrm>
              <a:off x="518" y="1502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57" name="Text Box 1055"/>
            <p:cNvSpPr txBox="1">
              <a:spLocks noChangeArrowheads="1"/>
            </p:cNvSpPr>
            <p:nvPr/>
          </p:nvSpPr>
          <p:spPr bwMode="auto">
            <a:xfrm>
              <a:off x="144" y="1392"/>
              <a:ext cx="336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180</a:t>
              </a:r>
            </a:p>
          </p:txBody>
        </p:sp>
        <p:sp>
          <p:nvSpPr>
            <p:cNvPr id="107558" name="Text Box 1056"/>
            <p:cNvSpPr txBox="1">
              <a:spLocks noChangeArrowheads="1"/>
            </p:cNvSpPr>
            <p:nvPr/>
          </p:nvSpPr>
          <p:spPr bwMode="auto">
            <a:xfrm>
              <a:off x="1178" y="416"/>
              <a:ext cx="29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07559" name="Text Box 1057"/>
            <p:cNvSpPr txBox="1">
              <a:spLocks noChangeArrowheads="1"/>
            </p:cNvSpPr>
            <p:nvPr/>
          </p:nvSpPr>
          <p:spPr bwMode="auto">
            <a:xfrm>
              <a:off x="1178" y="9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07560" name="Text Box 1058"/>
            <p:cNvSpPr txBox="1">
              <a:spLocks noChangeArrowheads="1"/>
            </p:cNvSpPr>
            <p:nvPr/>
          </p:nvSpPr>
          <p:spPr bwMode="auto">
            <a:xfrm>
              <a:off x="1178" y="1502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07561" name="Text Box 1059"/>
            <p:cNvSpPr txBox="1">
              <a:spLocks noChangeArrowheads="1"/>
            </p:cNvSpPr>
            <p:nvPr/>
          </p:nvSpPr>
          <p:spPr bwMode="auto">
            <a:xfrm>
              <a:off x="1178" y="1835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07562" name="Text Box 1060"/>
            <p:cNvSpPr txBox="1">
              <a:spLocks noChangeArrowheads="1"/>
            </p:cNvSpPr>
            <p:nvPr/>
          </p:nvSpPr>
          <p:spPr bwMode="auto">
            <a:xfrm>
              <a:off x="720" y="129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7563" name="Text Box 1061"/>
            <p:cNvSpPr txBox="1">
              <a:spLocks noChangeArrowheads="1"/>
            </p:cNvSpPr>
            <p:nvPr/>
          </p:nvSpPr>
          <p:spPr bwMode="auto">
            <a:xfrm>
              <a:off x="960" y="144"/>
              <a:ext cx="2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7564" name="Text Box 1062"/>
            <p:cNvSpPr txBox="1">
              <a:spLocks noChangeArrowheads="1"/>
            </p:cNvSpPr>
            <p:nvPr/>
          </p:nvSpPr>
          <p:spPr bwMode="auto">
            <a:xfrm>
              <a:off x="1545" y="34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1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07565" name="Text Box 1063"/>
            <p:cNvSpPr txBox="1">
              <a:spLocks noChangeArrowheads="1"/>
            </p:cNvSpPr>
            <p:nvPr/>
          </p:nvSpPr>
          <p:spPr bwMode="auto">
            <a:xfrm>
              <a:off x="1837" y="2828"/>
              <a:ext cx="36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2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07566" name="Line 1064"/>
            <p:cNvSpPr>
              <a:spLocks noChangeShapeType="1"/>
            </p:cNvSpPr>
            <p:nvPr/>
          </p:nvSpPr>
          <p:spPr bwMode="auto">
            <a:xfrm>
              <a:off x="518" y="383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67" name="Line 1065"/>
            <p:cNvSpPr>
              <a:spLocks noChangeShapeType="1"/>
            </p:cNvSpPr>
            <p:nvPr/>
          </p:nvSpPr>
          <p:spPr bwMode="auto">
            <a:xfrm flipV="1">
              <a:off x="1398" y="3831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68" name="Text Box 1066"/>
            <p:cNvSpPr txBox="1">
              <a:spLocks noChangeArrowheads="1"/>
            </p:cNvSpPr>
            <p:nvPr/>
          </p:nvSpPr>
          <p:spPr bwMode="auto">
            <a:xfrm>
              <a:off x="240" y="369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7569" name="Line 1067"/>
            <p:cNvSpPr>
              <a:spLocks noChangeShapeType="1"/>
            </p:cNvSpPr>
            <p:nvPr/>
          </p:nvSpPr>
          <p:spPr bwMode="auto">
            <a:xfrm>
              <a:off x="518" y="338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70" name="Line 1068"/>
            <p:cNvSpPr>
              <a:spLocks noChangeShapeType="1"/>
            </p:cNvSpPr>
            <p:nvPr/>
          </p:nvSpPr>
          <p:spPr bwMode="auto">
            <a:xfrm>
              <a:off x="1398" y="50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71" name="Text Box 1069"/>
            <p:cNvSpPr txBox="1">
              <a:spLocks noChangeArrowheads="1"/>
            </p:cNvSpPr>
            <p:nvPr/>
          </p:nvSpPr>
          <p:spPr bwMode="auto">
            <a:xfrm>
              <a:off x="2278" y="421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240</a:t>
              </a:r>
            </a:p>
          </p:txBody>
        </p:sp>
        <p:sp>
          <p:nvSpPr>
            <p:cNvPr id="107572" name="Line 1070"/>
            <p:cNvSpPr>
              <a:spLocks noChangeShapeType="1"/>
            </p:cNvSpPr>
            <p:nvPr/>
          </p:nvSpPr>
          <p:spPr bwMode="auto">
            <a:xfrm>
              <a:off x="1398" y="338"/>
              <a:ext cx="0" cy="16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73" name="Line 1071"/>
            <p:cNvSpPr>
              <a:spLocks noChangeShapeType="1"/>
            </p:cNvSpPr>
            <p:nvPr/>
          </p:nvSpPr>
          <p:spPr bwMode="auto">
            <a:xfrm>
              <a:off x="518" y="1835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74" name="Line 1072"/>
            <p:cNvSpPr>
              <a:spLocks noChangeShapeType="1"/>
            </p:cNvSpPr>
            <p:nvPr/>
          </p:nvSpPr>
          <p:spPr bwMode="auto">
            <a:xfrm>
              <a:off x="1398" y="200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75" name="Line 1073"/>
            <p:cNvSpPr>
              <a:spLocks noChangeShapeType="1"/>
            </p:cNvSpPr>
            <p:nvPr/>
          </p:nvSpPr>
          <p:spPr bwMode="auto">
            <a:xfrm>
              <a:off x="1398" y="183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76" name="Text Box 1074"/>
            <p:cNvSpPr txBox="1">
              <a:spLocks noChangeArrowheads="1"/>
            </p:cNvSpPr>
            <p:nvPr/>
          </p:nvSpPr>
          <p:spPr bwMode="auto">
            <a:xfrm>
              <a:off x="2304" y="1920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150</a:t>
              </a:r>
            </a:p>
          </p:txBody>
        </p:sp>
        <p:sp>
          <p:nvSpPr>
            <p:cNvPr id="107577" name="Line 1075"/>
            <p:cNvSpPr>
              <a:spLocks noChangeShapeType="1"/>
            </p:cNvSpPr>
            <p:nvPr/>
          </p:nvSpPr>
          <p:spPr bwMode="auto">
            <a:xfrm>
              <a:off x="518" y="2666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78" name="Line 1076"/>
            <p:cNvSpPr>
              <a:spLocks noChangeShapeType="1"/>
            </p:cNvSpPr>
            <p:nvPr/>
          </p:nvSpPr>
          <p:spPr bwMode="auto">
            <a:xfrm>
              <a:off x="1398" y="2666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79" name="Line 1077"/>
            <p:cNvSpPr>
              <a:spLocks noChangeShapeType="1"/>
            </p:cNvSpPr>
            <p:nvPr/>
          </p:nvSpPr>
          <p:spPr bwMode="auto">
            <a:xfrm>
              <a:off x="1398" y="283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80" name="Text Box 1078"/>
            <p:cNvSpPr txBox="1">
              <a:spLocks noChangeArrowheads="1"/>
            </p:cNvSpPr>
            <p:nvPr/>
          </p:nvSpPr>
          <p:spPr bwMode="auto">
            <a:xfrm>
              <a:off x="192" y="2544"/>
              <a:ext cx="51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110</a:t>
              </a:r>
            </a:p>
          </p:txBody>
        </p:sp>
        <p:sp>
          <p:nvSpPr>
            <p:cNvPr id="107581" name="Text Box 1079"/>
            <p:cNvSpPr txBox="1">
              <a:spLocks noChangeArrowheads="1"/>
            </p:cNvSpPr>
            <p:nvPr/>
          </p:nvSpPr>
          <p:spPr bwMode="auto">
            <a:xfrm>
              <a:off x="2256" y="2736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 100</a:t>
              </a:r>
            </a:p>
          </p:txBody>
        </p:sp>
        <p:sp>
          <p:nvSpPr>
            <p:cNvPr id="107582" name="Line 1080"/>
            <p:cNvSpPr>
              <a:spLocks noChangeShapeType="1"/>
            </p:cNvSpPr>
            <p:nvPr/>
          </p:nvSpPr>
          <p:spPr bwMode="auto">
            <a:xfrm>
              <a:off x="518" y="3332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83" name="Line 1081"/>
            <p:cNvSpPr>
              <a:spLocks noChangeShapeType="1"/>
            </p:cNvSpPr>
            <p:nvPr/>
          </p:nvSpPr>
          <p:spPr bwMode="auto">
            <a:xfrm>
              <a:off x="1397" y="3326"/>
              <a:ext cx="0" cy="16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84" name="Line 1082"/>
            <p:cNvSpPr>
              <a:spLocks noChangeShapeType="1"/>
            </p:cNvSpPr>
            <p:nvPr/>
          </p:nvSpPr>
          <p:spPr bwMode="auto">
            <a:xfrm flipH="1">
              <a:off x="1398" y="349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85" name="Text Box 1083"/>
            <p:cNvSpPr txBox="1">
              <a:spLocks noChangeArrowheads="1"/>
            </p:cNvSpPr>
            <p:nvPr/>
          </p:nvSpPr>
          <p:spPr bwMode="auto">
            <a:xfrm>
              <a:off x="1178" y="2334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5</a:t>
              </a:r>
            </a:p>
          </p:txBody>
        </p:sp>
        <p:sp>
          <p:nvSpPr>
            <p:cNvPr id="107586" name="Text Box 1084"/>
            <p:cNvSpPr txBox="1">
              <a:spLocks noChangeArrowheads="1"/>
            </p:cNvSpPr>
            <p:nvPr/>
          </p:nvSpPr>
          <p:spPr bwMode="auto">
            <a:xfrm>
              <a:off x="1178" y="266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6</a:t>
              </a:r>
            </a:p>
          </p:txBody>
        </p:sp>
        <p:sp>
          <p:nvSpPr>
            <p:cNvPr id="107587" name="Text Box 1085"/>
            <p:cNvSpPr txBox="1">
              <a:spLocks noChangeArrowheads="1"/>
            </p:cNvSpPr>
            <p:nvPr/>
          </p:nvSpPr>
          <p:spPr bwMode="auto">
            <a:xfrm>
              <a:off x="1178" y="2999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7</a:t>
              </a:r>
            </a:p>
          </p:txBody>
        </p:sp>
        <p:sp>
          <p:nvSpPr>
            <p:cNvPr id="107588" name="Line 1086"/>
            <p:cNvSpPr>
              <a:spLocks noChangeShapeType="1"/>
            </p:cNvSpPr>
            <p:nvPr/>
          </p:nvSpPr>
          <p:spPr bwMode="auto">
            <a:xfrm>
              <a:off x="513" y="32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89" name="Line 1087"/>
            <p:cNvSpPr>
              <a:spLocks noChangeShapeType="1"/>
            </p:cNvSpPr>
            <p:nvPr/>
          </p:nvSpPr>
          <p:spPr bwMode="auto">
            <a:xfrm>
              <a:off x="1393" y="495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7590" name="Text Box 1089"/>
            <p:cNvSpPr txBox="1">
              <a:spLocks noChangeArrowheads="1"/>
            </p:cNvSpPr>
            <p:nvPr/>
          </p:nvSpPr>
          <p:spPr bwMode="auto">
            <a:xfrm>
              <a:off x="2256" y="340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 60</a:t>
              </a:r>
            </a:p>
            <a:p>
              <a:pPr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10595" name="Text Box 65"/>
          <p:cNvSpPr txBox="1">
            <a:spLocks noChangeArrowheads="1"/>
          </p:cNvSpPr>
          <p:nvPr/>
        </p:nvSpPr>
        <p:spPr bwMode="auto">
          <a:xfrm>
            <a:off x="4968552" y="3583954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chemeClr val="tx1"/>
                </a:solidFill>
                <a:latin typeface="+mn-lt"/>
              </a:rPr>
              <a:t>Por exemplo, no Intervalo 3</a:t>
            </a:r>
          </a:p>
        </p:txBody>
      </p:sp>
      <p:sp>
        <p:nvSpPr>
          <p:cNvPr id="362562" name="Text Box 66"/>
          <p:cNvSpPr txBox="1">
            <a:spLocks noChangeArrowheads="1"/>
          </p:cNvSpPr>
          <p:nvPr/>
        </p:nvSpPr>
        <p:spPr bwMode="auto">
          <a:xfrm>
            <a:off x="4682802" y="4012579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3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 = [(</a:t>
            </a:r>
            <a:r>
              <a:rPr lang="pt-BR" sz="2400">
                <a:solidFill>
                  <a:srgbClr val="FF0000"/>
                </a:solidFill>
                <a:latin typeface="+mn-lt"/>
                <a:sym typeface="Symbol" pitchFamily="18" charset="2"/>
              </a:rPr>
              <a:t>WC</a:t>
            </a:r>
            <a:r>
              <a:rPr lang="pt-BR" sz="2400" baseline="-25000">
                <a:solidFill>
                  <a:srgbClr val="FF0000"/>
                </a:solidFill>
                <a:latin typeface="+mn-lt"/>
                <a:sym typeface="Symbol" pitchFamily="18" charset="2"/>
              </a:rPr>
              <a:t>p</a:t>
            </a:r>
            <a:r>
              <a:rPr lang="pt-BR" sz="2400">
                <a:solidFill>
                  <a:srgbClr val="FF0000"/>
                </a:solidFill>
                <a:latin typeface="+mn-lt"/>
                <a:sym typeface="Symbol" pitchFamily="18" charset="2"/>
              </a:rPr>
              <a:t>) T ]</a:t>
            </a:r>
            <a:r>
              <a:rPr lang="pt-BR" sz="2400" baseline="-25000">
                <a:solidFill>
                  <a:srgbClr val="FF0000"/>
                </a:solidFill>
                <a:latin typeface="+mn-lt"/>
                <a:sym typeface="Symbol" pitchFamily="18" charset="2"/>
              </a:rPr>
              <a:t>3</a:t>
            </a:r>
            <a:r>
              <a:rPr lang="pt-BR" sz="2400">
                <a:solidFill>
                  <a:srgbClr val="FF0000"/>
                </a:solidFill>
                <a:latin typeface="+mn-lt"/>
                <a:sym typeface="Symbol" pitchFamily="18" charset="2"/>
              </a:rPr>
              <a:t>    </a:t>
            </a:r>
            <a:r>
              <a:rPr lang="pt-BR">
                <a:solidFill>
                  <a:srgbClr val="FF0000"/>
                </a:solidFill>
                <a:latin typeface="+mn-lt"/>
                <a:sym typeface="Symbol" pitchFamily="18" charset="2"/>
              </a:rPr>
              <a:t>kW</a:t>
            </a:r>
          </a:p>
        </p:txBody>
      </p:sp>
      <p:sp>
        <p:nvSpPr>
          <p:cNvPr id="362563" name="Text Box 67"/>
          <p:cNvSpPr txBox="1">
            <a:spLocks noChangeArrowheads="1"/>
          </p:cNvSpPr>
          <p:nvPr/>
        </p:nvSpPr>
        <p:spPr bwMode="auto">
          <a:xfrm>
            <a:off x="4663752" y="5227017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+mn-lt"/>
              </a:rPr>
              <a:t>Demanda</a:t>
            </a:r>
            <a:r>
              <a:rPr lang="pt-BR" sz="2400" baseline="-25000">
                <a:latin typeface="+mn-lt"/>
              </a:rPr>
              <a:t>3</a:t>
            </a:r>
            <a:r>
              <a:rPr lang="pt-BR" sz="2400">
                <a:latin typeface="+mn-lt"/>
              </a:rPr>
              <a:t> = [(</a:t>
            </a:r>
            <a:r>
              <a:rPr lang="pt-BR" sz="2400">
                <a:latin typeface="+mn-lt"/>
                <a:sym typeface="Symbol" pitchFamily="18" charset="2"/>
              </a:rPr>
              <a:t>WC</a:t>
            </a:r>
            <a:r>
              <a:rPr lang="pt-BR" sz="2400" baseline="-25000">
                <a:latin typeface="+mn-lt"/>
                <a:sym typeface="Symbol" pitchFamily="18" charset="2"/>
              </a:rPr>
              <a:t>p</a:t>
            </a:r>
            <a:r>
              <a:rPr lang="pt-BR" sz="2400">
                <a:latin typeface="+mn-lt"/>
                <a:sym typeface="Symbol" pitchFamily="18" charset="2"/>
              </a:rPr>
              <a:t>) T ]</a:t>
            </a:r>
            <a:r>
              <a:rPr lang="pt-BR" sz="2400" baseline="-25000">
                <a:latin typeface="+mn-lt"/>
                <a:sym typeface="Symbol" pitchFamily="18" charset="2"/>
              </a:rPr>
              <a:t>3</a:t>
            </a:r>
            <a:r>
              <a:rPr lang="pt-BR" sz="2400">
                <a:latin typeface="+mn-lt"/>
                <a:sym typeface="Symbol" pitchFamily="18" charset="2"/>
              </a:rPr>
              <a:t>    </a:t>
            </a:r>
            <a:r>
              <a:rPr lang="pt-BR">
                <a:latin typeface="+mn-lt"/>
                <a:sym typeface="Symbol" pitchFamily="18" charset="2"/>
              </a:rPr>
              <a:t>kW</a:t>
            </a:r>
            <a:endParaRPr lang="pt-BR">
              <a:latin typeface="+mn-lt"/>
            </a:endParaRPr>
          </a:p>
        </p:txBody>
      </p:sp>
      <p:sp>
        <p:nvSpPr>
          <p:cNvPr id="362564" name="Text Box 68"/>
          <p:cNvSpPr txBox="1">
            <a:spLocks noChangeArrowheads="1"/>
          </p:cNvSpPr>
          <p:nvPr/>
        </p:nvSpPr>
        <p:spPr bwMode="auto">
          <a:xfrm>
            <a:off x="4663752" y="4584079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solidFill>
                  <a:srgbClr val="FF0000"/>
                </a:solidFill>
                <a:latin typeface="+mn-lt"/>
              </a:rPr>
              <a:t> Oferta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3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 = </a:t>
            </a:r>
            <a:r>
              <a:rPr lang="pt-BR" sz="2400">
                <a:solidFill>
                  <a:srgbClr val="FF0000"/>
                </a:solidFill>
                <a:latin typeface="+mn-lt"/>
                <a:sym typeface="Symbol" pitchFamily="18" charset="2"/>
              </a:rPr>
              <a:t>(10+2)(20) = 240 </a:t>
            </a:r>
            <a:r>
              <a:rPr lang="pt-BR">
                <a:solidFill>
                  <a:srgbClr val="FF0000"/>
                </a:solidFill>
                <a:latin typeface="+mn-lt"/>
                <a:sym typeface="Symbol" pitchFamily="18" charset="2"/>
              </a:rPr>
              <a:t>kW</a:t>
            </a:r>
            <a:endParaRPr lang="pt-BR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2565" name="Text Box 69"/>
          <p:cNvSpPr txBox="1">
            <a:spLocks noChangeArrowheads="1"/>
          </p:cNvSpPr>
          <p:nvPr/>
        </p:nvSpPr>
        <p:spPr bwMode="auto">
          <a:xfrm>
            <a:off x="4358952" y="5727079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+mn-lt"/>
              </a:rPr>
              <a:t>Demanda</a:t>
            </a:r>
            <a:r>
              <a:rPr lang="pt-BR" sz="2400" baseline="-25000">
                <a:latin typeface="+mn-lt"/>
              </a:rPr>
              <a:t>3</a:t>
            </a:r>
            <a:r>
              <a:rPr lang="pt-BR" sz="2400">
                <a:latin typeface="+mn-lt"/>
              </a:rPr>
              <a:t> = </a:t>
            </a:r>
            <a:r>
              <a:rPr lang="pt-BR" sz="2400">
                <a:latin typeface="+mn-lt"/>
                <a:sym typeface="Symbol" pitchFamily="18" charset="2"/>
              </a:rPr>
              <a:t>(7)(20) = 140 </a:t>
            </a:r>
            <a:r>
              <a:rPr lang="pt-BR">
                <a:latin typeface="+mn-lt"/>
                <a:sym typeface="Symbol" pitchFamily="18" charset="2"/>
              </a:rPr>
              <a:t>kW</a:t>
            </a:r>
            <a:endParaRPr lang="pt-BR">
              <a:latin typeface="+mn-lt"/>
            </a:endParaRPr>
          </a:p>
        </p:txBody>
      </p:sp>
      <p:sp>
        <p:nvSpPr>
          <p:cNvPr id="70" name="Text Box 3"/>
          <p:cNvSpPr txBox="1">
            <a:spLocks noChangeArrowheads="1"/>
          </p:cNvSpPr>
          <p:nvPr/>
        </p:nvSpPr>
        <p:spPr bwMode="auto">
          <a:xfrm>
            <a:off x="4739952" y="1512267"/>
            <a:ext cx="480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dirty="0">
                <a:latin typeface="+mn-lt"/>
              </a:rPr>
              <a:t>Demanda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no intervalo 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k</a:t>
            </a:r>
          </a:p>
          <a:p>
            <a:pPr algn="l">
              <a:spcBef>
                <a:spcPct val="50000"/>
              </a:spcBef>
            </a:pPr>
            <a:r>
              <a:rPr lang="pt-BR" sz="2400" dirty="0" err="1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aseline="-25000" dirty="0" err="1">
                <a:solidFill>
                  <a:srgbClr val="FF0000"/>
                </a:solidFill>
                <a:latin typeface="+mn-lt"/>
              </a:rPr>
              <a:t>k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 = [(</a:t>
            </a:r>
            <a:r>
              <a:rPr lang="pt-BR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</a:t>
            </a:r>
            <a:r>
              <a:rPr lang="pt-BR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WC</a:t>
            </a:r>
            <a:r>
              <a:rPr lang="pt-BR" sz="2400" baseline="-250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</a:t>
            </a:r>
            <a:r>
              <a:rPr lang="pt-BR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) T ]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  <a:sym typeface="Symbol" pitchFamily="18" charset="2"/>
              </a:rPr>
              <a:t>k</a:t>
            </a:r>
            <a:r>
              <a:rPr lang="pt-BR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   </a:t>
            </a:r>
            <a:r>
              <a:rPr lang="pt-BR" dirty="0">
                <a:solidFill>
                  <a:srgbClr val="FF0000"/>
                </a:solidFill>
                <a:latin typeface="+mn-lt"/>
                <a:sym typeface="Symbol" pitchFamily="18" charset="2"/>
              </a:rPr>
              <a:t>kW</a:t>
            </a:r>
          </a:p>
          <a:p>
            <a:pPr algn="l">
              <a:spcBef>
                <a:spcPct val="50000"/>
              </a:spcBef>
            </a:pPr>
            <a:r>
              <a:rPr lang="pt-BR" sz="2400" dirty="0" err="1">
                <a:latin typeface="+mn-lt"/>
              </a:rPr>
              <a:t>Demanda</a:t>
            </a:r>
            <a:r>
              <a:rPr lang="pt-BR" sz="2400" baseline="-25000" dirty="0" err="1">
                <a:latin typeface="+mn-lt"/>
              </a:rPr>
              <a:t>k</a:t>
            </a:r>
            <a:r>
              <a:rPr lang="pt-BR" sz="2400" dirty="0">
                <a:latin typeface="+mn-lt"/>
              </a:rPr>
              <a:t> = [(</a:t>
            </a:r>
            <a:r>
              <a:rPr lang="pt-BR" sz="2400" dirty="0">
                <a:latin typeface="+mn-lt"/>
                <a:sym typeface="Symbol" pitchFamily="18" charset="2"/>
              </a:rPr>
              <a:t></a:t>
            </a:r>
            <a:r>
              <a:rPr lang="pt-BR" sz="2400" dirty="0" err="1">
                <a:latin typeface="+mn-lt"/>
                <a:sym typeface="Symbol" pitchFamily="18" charset="2"/>
              </a:rPr>
              <a:t>WC</a:t>
            </a:r>
            <a:r>
              <a:rPr lang="pt-BR" sz="2400" baseline="-25000" dirty="0" err="1">
                <a:latin typeface="+mn-lt"/>
                <a:sym typeface="Symbol" pitchFamily="18" charset="2"/>
              </a:rPr>
              <a:t>p</a:t>
            </a:r>
            <a:r>
              <a:rPr lang="pt-BR" sz="2400" dirty="0">
                <a:latin typeface="+mn-lt"/>
                <a:sym typeface="Symbol" pitchFamily="18" charset="2"/>
              </a:rPr>
              <a:t>) T ]</a:t>
            </a:r>
            <a:r>
              <a:rPr lang="pt-BR" sz="2400" baseline="-25000" dirty="0">
                <a:latin typeface="+mn-lt"/>
                <a:sym typeface="Symbol" pitchFamily="18" charset="2"/>
              </a:rPr>
              <a:t>k</a:t>
            </a:r>
            <a:r>
              <a:rPr lang="pt-BR" sz="2400" dirty="0">
                <a:latin typeface="+mn-lt"/>
                <a:sym typeface="Symbol" pitchFamily="18" charset="2"/>
              </a:rPr>
              <a:t>    </a:t>
            </a:r>
            <a:r>
              <a:rPr lang="pt-BR" dirty="0">
                <a:latin typeface="+mn-lt"/>
                <a:sym typeface="Symbol" pitchFamily="18" charset="2"/>
              </a:rPr>
              <a:t>kW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/>
      <p:bldP spid="362562" grpId="0" autoUpdateAnimBg="0"/>
      <p:bldP spid="362563" grpId="0" autoUpdateAnimBg="0"/>
      <p:bldP spid="362564" grpId="0" autoUpdateAnimBg="0"/>
      <p:bldP spid="362565" grpId="0" autoUpdateAnimBg="0"/>
      <p:bldP spid="70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tângulo 72"/>
          <p:cNvSpPr/>
          <p:nvPr/>
        </p:nvSpPr>
        <p:spPr>
          <a:xfrm>
            <a:off x="0" y="0"/>
            <a:ext cx="140364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grpSp>
        <p:nvGrpSpPr>
          <p:cNvPr id="2" name="Group 1176"/>
          <p:cNvGrpSpPr>
            <a:grpSpLocks/>
          </p:cNvGrpSpPr>
          <p:nvPr/>
        </p:nvGrpSpPr>
        <p:grpSpPr bwMode="auto">
          <a:xfrm>
            <a:off x="0" y="228600"/>
            <a:ext cx="4648200" cy="6430963"/>
            <a:chOff x="0" y="144"/>
            <a:chExt cx="2928" cy="4051"/>
          </a:xfrm>
        </p:grpSpPr>
        <p:sp>
          <p:nvSpPr>
            <p:cNvPr id="108554" name="Text Box 1027"/>
            <p:cNvSpPr txBox="1">
              <a:spLocks noChangeArrowheads="1"/>
            </p:cNvSpPr>
            <p:nvPr/>
          </p:nvSpPr>
          <p:spPr bwMode="auto">
            <a:xfrm>
              <a:off x="2208" y="3840"/>
              <a:ext cx="720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30 </a:t>
              </a:r>
            </a:p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(</a:t>
              </a:r>
              <a:r>
                <a:rPr lang="pt-BR" sz="1200" b="1">
                  <a:latin typeface="+mn-lt"/>
                </a:rPr>
                <a:t>água)</a:t>
              </a:r>
            </a:p>
          </p:txBody>
        </p:sp>
        <p:sp>
          <p:nvSpPr>
            <p:cNvPr id="108555" name="Rectangle 1028"/>
            <p:cNvSpPr>
              <a:spLocks noChangeArrowheads="1"/>
            </p:cNvSpPr>
            <p:nvPr/>
          </p:nvSpPr>
          <p:spPr bwMode="auto">
            <a:xfrm>
              <a:off x="520" y="333"/>
              <a:ext cx="1760" cy="36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56" name="Line 1029"/>
            <p:cNvSpPr>
              <a:spLocks noChangeShapeType="1"/>
            </p:cNvSpPr>
            <p:nvPr/>
          </p:nvSpPr>
          <p:spPr bwMode="auto">
            <a:xfrm>
              <a:off x="810" y="1492"/>
              <a:ext cx="1" cy="15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57" name="Text Box 1030"/>
            <p:cNvSpPr txBox="1">
              <a:spLocks noChangeArrowheads="1"/>
            </p:cNvSpPr>
            <p:nvPr/>
          </p:nvSpPr>
          <p:spPr bwMode="auto">
            <a:xfrm>
              <a:off x="0" y="144"/>
              <a:ext cx="48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(vapor)</a:t>
              </a:r>
            </a:p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250 </a:t>
              </a:r>
            </a:p>
            <a:p>
              <a:pPr algn="l"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8558" name="Text Box 1031"/>
            <p:cNvSpPr txBox="1">
              <a:spLocks noChangeArrowheads="1"/>
            </p:cNvSpPr>
            <p:nvPr/>
          </p:nvSpPr>
          <p:spPr bwMode="auto">
            <a:xfrm>
              <a:off x="144" y="576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230</a:t>
              </a:r>
            </a:p>
          </p:txBody>
        </p:sp>
        <p:sp>
          <p:nvSpPr>
            <p:cNvPr id="108559" name="Text Box 1032"/>
            <p:cNvSpPr txBox="1">
              <a:spLocks noChangeArrowheads="1"/>
            </p:cNvSpPr>
            <p:nvPr/>
          </p:nvSpPr>
          <p:spPr bwMode="auto">
            <a:xfrm>
              <a:off x="192" y="1728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000" b="1">
                  <a:solidFill>
                    <a:srgbClr val="FF0000"/>
                  </a:solidFill>
                  <a:latin typeface="+mn-lt"/>
                </a:rPr>
                <a:t>160</a:t>
              </a:r>
            </a:p>
          </p:txBody>
        </p:sp>
        <p:sp>
          <p:nvSpPr>
            <p:cNvPr id="108560" name="Text Box 1033"/>
            <p:cNvSpPr txBox="1">
              <a:spLocks noChangeArrowheads="1"/>
            </p:cNvSpPr>
            <p:nvPr/>
          </p:nvSpPr>
          <p:spPr bwMode="auto">
            <a:xfrm>
              <a:off x="144" y="2064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08561" name="Text Box 1034"/>
            <p:cNvSpPr txBox="1">
              <a:spLocks noChangeArrowheads="1"/>
            </p:cNvSpPr>
            <p:nvPr/>
          </p:nvSpPr>
          <p:spPr bwMode="auto">
            <a:xfrm>
              <a:off x="192" y="321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108562" name="Line 1035"/>
            <p:cNvSpPr>
              <a:spLocks noChangeShapeType="1"/>
            </p:cNvSpPr>
            <p:nvPr/>
          </p:nvSpPr>
          <p:spPr bwMode="auto">
            <a:xfrm>
              <a:off x="1105" y="338"/>
              <a:ext cx="0" cy="182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63" name="Text Box 1036"/>
            <p:cNvSpPr txBox="1">
              <a:spLocks noChangeArrowheads="1"/>
            </p:cNvSpPr>
            <p:nvPr/>
          </p:nvSpPr>
          <p:spPr bwMode="auto">
            <a:xfrm>
              <a:off x="2304" y="153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170</a:t>
              </a:r>
            </a:p>
          </p:txBody>
        </p:sp>
        <p:sp>
          <p:nvSpPr>
            <p:cNvPr id="108564" name="Line 1037"/>
            <p:cNvSpPr>
              <a:spLocks noChangeShapeType="1"/>
            </p:cNvSpPr>
            <p:nvPr/>
          </p:nvSpPr>
          <p:spPr bwMode="auto">
            <a:xfrm flipV="1">
              <a:off x="1691" y="2001"/>
              <a:ext cx="0" cy="14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65" name="Text Box 1038"/>
            <p:cNvSpPr txBox="1">
              <a:spLocks noChangeArrowheads="1"/>
            </p:cNvSpPr>
            <p:nvPr/>
          </p:nvSpPr>
          <p:spPr bwMode="auto">
            <a:xfrm>
              <a:off x="2256" y="3072"/>
              <a:ext cx="433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latin typeface="+mn-lt"/>
                </a:rPr>
                <a:t>80</a:t>
              </a:r>
            </a:p>
          </p:txBody>
        </p:sp>
        <p:sp>
          <p:nvSpPr>
            <p:cNvPr id="108566" name="Line 1039"/>
            <p:cNvSpPr>
              <a:spLocks noChangeShapeType="1"/>
            </p:cNvSpPr>
            <p:nvPr/>
          </p:nvSpPr>
          <p:spPr bwMode="auto">
            <a:xfrm flipV="1">
              <a:off x="1984" y="837"/>
              <a:ext cx="1" cy="199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67" name="Line 1040"/>
            <p:cNvSpPr>
              <a:spLocks noChangeShapeType="1"/>
            </p:cNvSpPr>
            <p:nvPr/>
          </p:nvSpPr>
          <p:spPr bwMode="auto">
            <a:xfrm>
              <a:off x="520" y="665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68" name="Line 1041"/>
            <p:cNvSpPr>
              <a:spLocks noChangeShapeType="1"/>
            </p:cNvSpPr>
            <p:nvPr/>
          </p:nvSpPr>
          <p:spPr bwMode="auto">
            <a:xfrm>
              <a:off x="1398" y="837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69" name="Text Box 1042"/>
            <p:cNvSpPr txBox="1">
              <a:spLocks noChangeArrowheads="1"/>
            </p:cNvSpPr>
            <p:nvPr/>
          </p:nvSpPr>
          <p:spPr bwMode="auto">
            <a:xfrm>
              <a:off x="2304" y="720"/>
              <a:ext cx="36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220</a:t>
              </a:r>
            </a:p>
          </p:txBody>
        </p:sp>
        <p:sp>
          <p:nvSpPr>
            <p:cNvPr id="108570" name="Line 1043"/>
            <p:cNvSpPr>
              <a:spLocks noChangeShapeType="1"/>
            </p:cNvSpPr>
            <p:nvPr/>
          </p:nvSpPr>
          <p:spPr bwMode="auto">
            <a:xfrm>
              <a:off x="1399" y="66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71" name="Line 1044"/>
            <p:cNvSpPr>
              <a:spLocks noChangeShapeType="1"/>
            </p:cNvSpPr>
            <p:nvPr/>
          </p:nvSpPr>
          <p:spPr bwMode="auto">
            <a:xfrm>
              <a:off x="520" y="2161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72" name="Line 1045"/>
            <p:cNvSpPr>
              <a:spLocks noChangeShapeType="1"/>
            </p:cNvSpPr>
            <p:nvPr/>
          </p:nvSpPr>
          <p:spPr bwMode="auto">
            <a:xfrm>
              <a:off x="1398" y="233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73" name="Text Box 1046"/>
            <p:cNvSpPr txBox="1">
              <a:spLocks noChangeArrowheads="1"/>
            </p:cNvSpPr>
            <p:nvPr/>
          </p:nvSpPr>
          <p:spPr bwMode="auto">
            <a:xfrm>
              <a:off x="2256" y="2256"/>
              <a:ext cx="34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latin typeface="+mn-lt"/>
                </a:rPr>
                <a:t>130</a:t>
              </a:r>
            </a:p>
          </p:txBody>
        </p:sp>
        <p:sp>
          <p:nvSpPr>
            <p:cNvPr id="108574" name="Line 1047"/>
            <p:cNvSpPr>
              <a:spLocks noChangeShapeType="1"/>
            </p:cNvSpPr>
            <p:nvPr/>
          </p:nvSpPr>
          <p:spPr bwMode="auto">
            <a:xfrm>
              <a:off x="1399" y="216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75" name="Line 1048"/>
            <p:cNvSpPr>
              <a:spLocks noChangeShapeType="1"/>
            </p:cNvSpPr>
            <p:nvPr/>
          </p:nvSpPr>
          <p:spPr bwMode="auto">
            <a:xfrm flipH="1">
              <a:off x="1399" y="3159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76" name="Line 1049"/>
            <p:cNvSpPr>
              <a:spLocks noChangeShapeType="1"/>
            </p:cNvSpPr>
            <p:nvPr/>
          </p:nvSpPr>
          <p:spPr bwMode="auto">
            <a:xfrm>
              <a:off x="520" y="2993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77" name="Line 1050"/>
            <p:cNvSpPr>
              <a:spLocks noChangeShapeType="1"/>
            </p:cNvSpPr>
            <p:nvPr/>
          </p:nvSpPr>
          <p:spPr bwMode="auto">
            <a:xfrm>
              <a:off x="1399" y="29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78" name="Text Box 1051"/>
            <p:cNvSpPr txBox="1">
              <a:spLocks noChangeArrowheads="1"/>
            </p:cNvSpPr>
            <p:nvPr/>
          </p:nvSpPr>
          <p:spPr bwMode="auto">
            <a:xfrm>
              <a:off x="240" y="288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08579" name="Line 1052"/>
            <p:cNvSpPr>
              <a:spLocks noChangeShapeType="1"/>
            </p:cNvSpPr>
            <p:nvPr/>
          </p:nvSpPr>
          <p:spPr bwMode="auto">
            <a:xfrm flipH="1">
              <a:off x="1399" y="166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80" name="Line 1053"/>
            <p:cNvSpPr>
              <a:spLocks noChangeShapeType="1"/>
            </p:cNvSpPr>
            <p:nvPr/>
          </p:nvSpPr>
          <p:spPr bwMode="auto">
            <a:xfrm>
              <a:off x="1398" y="1502"/>
              <a:ext cx="0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81" name="Line 1054"/>
            <p:cNvSpPr>
              <a:spLocks noChangeShapeType="1"/>
            </p:cNvSpPr>
            <p:nvPr/>
          </p:nvSpPr>
          <p:spPr bwMode="auto">
            <a:xfrm>
              <a:off x="518" y="1502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82" name="Text Box 1055"/>
            <p:cNvSpPr txBox="1">
              <a:spLocks noChangeArrowheads="1"/>
            </p:cNvSpPr>
            <p:nvPr/>
          </p:nvSpPr>
          <p:spPr bwMode="auto">
            <a:xfrm>
              <a:off x="144" y="1392"/>
              <a:ext cx="336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180</a:t>
              </a:r>
            </a:p>
          </p:txBody>
        </p:sp>
        <p:sp>
          <p:nvSpPr>
            <p:cNvPr id="108583" name="Text Box 1056"/>
            <p:cNvSpPr txBox="1">
              <a:spLocks noChangeArrowheads="1"/>
            </p:cNvSpPr>
            <p:nvPr/>
          </p:nvSpPr>
          <p:spPr bwMode="auto">
            <a:xfrm>
              <a:off x="1178" y="416"/>
              <a:ext cx="29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08584" name="Text Box 1057"/>
            <p:cNvSpPr txBox="1">
              <a:spLocks noChangeArrowheads="1"/>
            </p:cNvSpPr>
            <p:nvPr/>
          </p:nvSpPr>
          <p:spPr bwMode="auto">
            <a:xfrm>
              <a:off x="1178" y="9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08585" name="Text Box 1058"/>
            <p:cNvSpPr txBox="1">
              <a:spLocks noChangeArrowheads="1"/>
            </p:cNvSpPr>
            <p:nvPr/>
          </p:nvSpPr>
          <p:spPr bwMode="auto">
            <a:xfrm>
              <a:off x="1178" y="1502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08586" name="Text Box 1059"/>
            <p:cNvSpPr txBox="1">
              <a:spLocks noChangeArrowheads="1"/>
            </p:cNvSpPr>
            <p:nvPr/>
          </p:nvSpPr>
          <p:spPr bwMode="auto">
            <a:xfrm>
              <a:off x="1178" y="1835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08587" name="Text Box 1060"/>
            <p:cNvSpPr txBox="1">
              <a:spLocks noChangeArrowheads="1"/>
            </p:cNvSpPr>
            <p:nvPr/>
          </p:nvSpPr>
          <p:spPr bwMode="auto">
            <a:xfrm>
              <a:off x="720" y="129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8588" name="Text Box 1061"/>
            <p:cNvSpPr txBox="1">
              <a:spLocks noChangeArrowheads="1"/>
            </p:cNvSpPr>
            <p:nvPr/>
          </p:nvSpPr>
          <p:spPr bwMode="auto">
            <a:xfrm>
              <a:off x="960" y="144"/>
              <a:ext cx="2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8589" name="Text Box 1062"/>
            <p:cNvSpPr txBox="1">
              <a:spLocks noChangeArrowheads="1"/>
            </p:cNvSpPr>
            <p:nvPr/>
          </p:nvSpPr>
          <p:spPr bwMode="auto">
            <a:xfrm>
              <a:off x="1545" y="34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1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08590" name="Text Box 1063"/>
            <p:cNvSpPr txBox="1">
              <a:spLocks noChangeArrowheads="1"/>
            </p:cNvSpPr>
            <p:nvPr/>
          </p:nvSpPr>
          <p:spPr bwMode="auto">
            <a:xfrm>
              <a:off x="1837" y="2828"/>
              <a:ext cx="36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2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08591" name="Line 1064"/>
            <p:cNvSpPr>
              <a:spLocks noChangeShapeType="1"/>
            </p:cNvSpPr>
            <p:nvPr/>
          </p:nvSpPr>
          <p:spPr bwMode="auto">
            <a:xfrm>
              <a:off x="518" y="383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92" name="Line 1065"/>
            <p:cNvSpPr>
              <a:spLocks noChangeShapeType="1"/>
            </p:cNvSpPr>
            <p:nvPr/>
          </p:nvSpPr>
          <p:spPr bwMode="auto">
            <a:xfrm flipV="1">
              <a:off x="1398" y="3831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93" name="Text Box 1066"/>
            <p:cNvSpPr txBox="1">
              <a:spLocks noChangeArrowheads="1"/>
            </p:cNvSpPr>
            <p:nvPr/>
          </p:nvSpPr>
          <p:spPr bwMode="auto">
            <a:xfrm>
              <a:off x="240" y="369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8594" name="Line 1067"/>
            <p:cNvSpPr>
              <a:spLocks noChangeShapeType="1"/>
            </p:cNvSpPr>
            <p:nvPr/>
          </p:nvSpPr>
          <p:spPr bwMode="auto">
            <a:xfrm>
              <a:off x="518" y="338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95" name="Line 1068"/>
            <p:cNvSpPr>
              <a:spLocks noChangeShapeType="1"/>
            </p:cNvSpPr>
            <p:nvPr/>
          </p:nvSpPr>
          <p:spPr bwMode="auto">
            <a:xfrm>
              <a:off x="1398" y="50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96" name="Text Box 1069"/>
            <p:cNvSpPr txBox="1">
              <a:spLocks noChangeArrowheads="1"/>
            </p:cNvSpPr>
            <p:nvPr/>
          </p:nvSpPr>
          <p:spPr bwMode="auto">
            <a:xfrm>
              <a:off x="2278" y="421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240</a:t>
              </a:r>
            </a:p>
          </p:txBody>
        </p:sp>
        <p:sp>
          <p:nvSpPr>
            <p:cNvPr id="108597" name="Line 1070"/>
            <p:cNvSpPr>
              <a:spLocks noChangeShapeType="1"/>
            </p:cNvSpPr>
            <p:nvPr/>
          </p:nvSpPr>
          <p:spPr bwMode="auto">
            <a:xfrm>
              <a:off x="1398" y="338"/>
              <a:ext cx="0" cy="16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98" name="Line 1071"/>
            <p:cNvSpPr>
              <a:spLocks noChangeShapeType="1"/>
            </p:cNvSpPr>
            <p:nvPr/>
          </p:nvSpPr>
          <p:spPr bwMode="auto">
            <a:xfrm>
              <a:off x="518" y="1835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599" name="Line 1072"/>
            <p:cNvSpPr>
              <a:spLocks noChangeShapeType="1"/>
            </p:cNvSpPr>
            <p:nvPr/>
          </p:nvSpPr>
          <p:spPr bwMode="auto">
            <a:xfrm>
              <a:off x="1398" y="200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00" name="Line 1073"/>
            <p:cNvSpPr>
              <a:spLocks noChangeShapeType="1"/>
            </p:cNvSpPr>
            <p:nvPr/>
          </p:nvSpPr>
          <p:spPr bwMode="auto">
            <a:xfrm>
              <a:off x="1398" y="183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01" name="Text Box 1074"/>
            <p:cNvSpPr txBox="1">
              <a:spLocks noChangeArrowheads="1"/>
            </p:cNvSpPr>
            <p:nvPr/>
          </p:nvSpPr>
          <p:spPr bwMode="auto">
            <a:xfrm>
              <a:off x="2304" y="1920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150</a:t>
              </a:r>
            </a:p>
          </p:txBody>
        </p:sp>
        <p:sp>
          <p:nvSpPr>
            <p:cNvPr id="108602" name="Line 1075"/>
            <p:cNvSpPr>
              <a:spLocks noChangeShapeType="1"/>
            </p:cNvSpPr>
            <p:nvPr/>
          </p:nvSpPr>
          <p:spPr bwMode="auto">
            <a:xfrm>
              <a:off x="518" y="2666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03" name="Line 1076"/>
            <p:cNvSpPr>
              <a:spLocks noChangeShapeType="1"/>
            </p:cNvSpPr>
            <p:nvPr/>
          </p:nvSpPr>
          <p:spPr bwMode="auto">
            <a:xfrm>
              <a:off x="1398" y="2666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04" name="Line 1077"/>
            <p:cNvSpPr>
              <a:spLocks noChangeShapeType="1"/>
            </p:cNvSpPr>
            <p:nvPr/>
          </p:nvSpPr>
          <p:spPr bwMode="auto">
            <a:xfrm>
              <a:off x="1398" y="283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05" name="Text Box 1078"/>
            <p:cNvSpPr txBox="1">
              <a:spLocks noChangeArrowheads="1"/>
            </p:cNvSpPr>
            <p:nvPr/>
          </p:nvSpPr>
          <p:spPr bwMode="auto">
            <a:xfrm>
              <a:off x="192" y="2544"/>
              <a:ext cx="51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110</a:t>
              </a:r>
            </a:p>
          </p:txBody>
        </p:sp>
        <p:sp>
          <p:nvSpPr>
            <p:cNvPr id="108606" name="Text Box 1079"/>
            <p:cNvSpPr txBox="1">
              <a:spLocks noChangeArrowheads="1"/>
            </p:cNvSpPr>
            <p:nvPr/>
          </p:nvSpPr>
          <p:spPr bwMode="auto">
            <a:xfrm>
              <a:off x="2256" y="2736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 100</a:t>
              </a:r>
            </a:p>
          </p:txBody>
        </p:sp>
        <p:sp>
          <p:nvSpPr>
            <p:cNvPr id="108607" name="Line 1080"/>
            <p:cNvSpPr>
              <a:spLocks noChangeShapeType="1"/>
            </p:cNvSpPr>
            <p:nvPr/>
          </p:nvSpPr>
          <p:spPr bwMode="auto">
            <a:xfrm>
              <a:off x="518" y="3332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08" name="Line 1081"/>
            <p:cNvSpPr>
              <a:spLocks noChangeShapeType="1"/>
            </p:cNvSpPr>
            <p:nvPr/>
          </p:nvSpPr>
          <p:spPr bwMode="auto">
            <a:xfrm>
              <a:off x="1397" y="3326"/>
              <a:ext cx="0" cy="16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09" name="Line 1082"/>
            <p:cNvSpPr>
              <a:spLocks noChangeShapeType="1"/>
            </p:cNvSpPr>
            <p:nvPr/>
          </p:nvSpPr>
          <p:spPr bwMode="auto">
            <a:xfrm flipH="1">
              <a:off x="1398" y="349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10" name="Text Box 1083"/>
            <p:cNvSpPr txBox="1">
              <a:spLocks noChangeArrowheads="1"/>
            </p:cNvSpPr>
            <p:nvPr/>
          </p:nvSpPr>
          <p:spPr bwMode="auto">
            <a:xfrm>
              <a:off x="1178" y="2334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5</a:t>
              </a:r>
            </a:p>
          </p:txBody>
        </p:sp>
        <p:sp>
          <p:nvSpPr>
            <p:cNvPr id="108611" name="Text Box 1084"/>
            <p:cNvSpPr txBox="1">
              <a:spLocks noChangeArrowheads="1"/>
            </p:cNvSpPr>
            <p:nvPr/>
          </p:nvSpPr>
          <p:spPr bwMode="auto">
            <a:xfrm>
              <a:off x="1178" y="266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6</a:t>
              </a:r>
            </a:p>
          </p:txBody>
        </p:sp>
        <p:sp>
          <p:nvSpPr>
            <p:cNvPr id="108612" name="Text Box 1085"/>
            <p:cNvSpPr txBox="1">
              <a:spLocks noChangeArrowheads="1"/>
            </p:cNvSpPr>
            <p:nvPr/>
          </p:nvSpPr>
          <p:spPr bwMode="auto">
            <a:xfrm>
              <a:off x="1178" y="2999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7</a:t>
              </a:r>
            </a:p>
          </p:txBody>
        </p:sp>
        <p:sp>
          <p:nvSpPr>
            <p:cNvPr id="108613" name="Line 1086"/>
            <p:cNvSpPr>
              <a:spLocks noChangeShapeType="1"/>
            </p:cNvSpPr>
            <p:nvPr/>
          </p:nvSpPr>
          <p:spPr bwMode="auto">
            <a:xfrm>
              <a:off x="513" y="32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14" name="Line 1087"/>
            <p:cNvSpPr>
              <a:spLocks noChangeShapeType="1"/>
            </p:cNvSpPr>
            <p:nvPr/>
          </p:nvSpPr>
          <p:spPr bwMode="auto">
            <a:xfrm>
              <a:off x="1393" y="495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8615" name="Text Box 1089"/>
            <p:cNvSpPr txBox="1">
              <a:spLocks noChangeArrowheads="1"/>
            </p:cNvSpPr>
            <p:nvPr/>
          </p:nvSpPr>
          <p:spPr bwMode="auto">
            <a:xfrm>
              <a:off x="2256" y="340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 60</a:t>
              </a:r>
            </a:p>
            <a:p>
              <a:pPr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63585" name="Text Box 65"/>
          <p:cNvSpPr txBox="1">
            <a:spLocks noChangeArrowheads="1"/>
          </p:cNvSpPr>
          <p:nvPr/>
        </p:nvSpPr>
        <p:spPr bwMode="auto">
          <a:xfrm>
            <a:off x="4267200" y="0"/>
            <a:ext cx="487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Em termos de Oferta e de Demanda, duas situações podem ocorrer num intervalo:</a:t>
            </a:r>
          </a:p>
        </p:txBody>
      </p:sp>
      <p:sp>
        <p:nvSpPr>
          <p:cNvPr id="363586" name="Text Box 66"/>
          <p:cNvSpPr txBox="1">
            <a:spLocks noChangeArrowheads="1"/>
          </p:cNvSpPr>
          <p:nvPr/>
        </p:nvSpPr>
        <p:spPr bwMode="auto">
          <a:xfrm>
            <a:off x="4343400" y="1219200"/>
            <a:ext cx="4800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l"/>
            <a:r>
              <a:rPr lang="pt-BR" dirty="0">
                <a:solidFill>
                  <a:schemeClr val="tx1"/>
                </a:solidFill>
                <a:latin typeface="+mn-lt"/>
              </a:rPr>
              <a:t>Pode ocorrer um saldo de calor:</a:t>
            </a:r>
          </a:p>
          <a:p>
            <a:pPr marL="381000" indent="-381000" algn="l"/>
            <a:endParaRPr lang="pt-BR" dirty="0">
              <a:solidFill>
                <a:schemeClr val="tx1"/>
              </a:solidFill>
              <a:latin typeface="+mn-lt"/>
            </a:endParaRPr>
          </a:p>
          <a:p>
            <a:pPr marL="381000" indent="-381000" algn="l"/>
            <a:r>
              <a:rPr lang="pt-BR" b="0" dirty="0">
                <a:solidFill>
                  <a:schemeClr val="tx1"/>
                </a:solidFill>
                <a:latin typeface="+mn-lt"/>
              </a:rPr>
              <a:t>Por exemplo, no Intervalo 1:</a:t>
            </a:r>
          </a:p>
          <a:p>
            <a:pPr marL="381000" indent="-381000" algn="l"/>
            <a:r>
              <a:rPr lang="pt-BR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dirty="0">
                <a:solidFill>
                  <a:srgbClr val="FF0000"/>
                </a:solidFill>
                <a:latin typeface="+mn-lt"/>
              </a:rPr>
              <a:t> = (2)(20) = 40 kW</a:t>
            </a:r>
          </a:p>
          <a:p>
            <a:pPr marL="381000" indent="-381000" algn="l"/>
            <a:r>
              <a:rPr lang="pt-BR" dirty="0">
                <a:latin typeface="+mn-lt"/>
              </a:rPr>
              <a:t>Demanda</a:t>
            </a:r>
            <a:r>
              <a:rPr lang="pt-BR" baseline="-25000" dirty="0">
                <a:latin typeface="+mn-lt"/>
              </a:rPr>
              <a:t>1</a:t>
            </a:r>
            <a:r>
              <a:rPr lang="pt-BR" dirty="0">
                <a:latin typeface="+mn-lt"/>
              </a:rPr>
              <a:t> = 0 kW</a:t>
            </a:r>
          </a:p>
          <a:p>
            <a:pPr marL="381000" indent="-381000" algn="l"/>
            <a:r>
              <a:rPr lang="pt-BR" dirty="0">
                <a:solidFill>
                  <a:srgbClr val="FF0000"/>
                </a:solidFill>
                <a:latin typeface="+mn-lt"/>
              </a:rPr>
              <a:t>Saldo</a:t>
            </a:r>
            <a:r>
              <a:rPr lang="pt-BR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dirty="0">
                <a:solidFill>
                  <a:srgbClr val="FF0000"/>
                </a:solidFill>
                <a:latin typeface="+mn-lt"/>
              </a:rPr>
              <a:t> = 40 kW (troca máxima)</a:t>
            </a:r>
          </a:p>
        </p:txBody>
      </p:sp>
      <p:sp>
        <p:nvSpPr>
          <p:cNvPr id="363587" name="Text Box 67"/>
          <p:cNvSpPr txBox="1">
            <a:spLocks noChangeArrowheads="1"/>
          </p:cNvSpPr>
          <p:nvPr/>
        </p:nvSpPr>
        <p:spPr bwMode="auto">
          <a:xfrm>
            <a:off x="4495800" y="3429000"/>
            <a:ext cx="464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Nesse caso, o</a:t>
            </a:r>
            <a:r>
              <a:rPr lang="pt-BR" b="0">
                <a:solidFill>
                  <a:srgbClr val="FF0000"/>
                </a:solidFill>
                <a:latin typeface="+mn-lt"/>
              </a:rPr>
              <a:t> </a:t>
            </a:r>
            <a:r>
              <a:rPr lang="pt-BR">
                <a:solidFill>
                  <a:srgbClr val="FF0000"/>
                </a:solidFill>
                <a:latin typeface="+mn-lt"/>
              </a:rPr>
              <a:t>Saldo</a:t>
            </a:r>
            <a:r>
              <a:rPr lang="pt-BR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b="0">
                <a:solidFill>
                  <a:srgbClr val="FF0000"/>
                </a:solidFill>
                <a:latin typeface="+mn-lt"/>
              </a:rPr>
              <a:t> </a:t>
            </a:r>
            <a:r>
              <a:rPr lang="pt-BR" b="0">
                <a:solidFill>
                  <a:schemeClr val="tx1"/>
                </a:solidFill>
                <a:latin typeface="+mn-lt"/>
              </a:rPr>
              <a:t>recebe o nome de </a:t>
            </a:r>
            <a:r>
              <a:rPr lang="pt-BR">
                <a:solidFill>
                  <a:srgbClr val="FF0000"/>
                </a:solidFill>
                <a:latin typeface="+mn-lt"/>
              </a:rPr>
              <a:t>Resíduo (R</a:t>
            </a:r>
            <a:r>
              <a:rPr lang="pt-BR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>
                <a:solidFill>
                  <a:srgbClr val="FF0000"/>
                </a:solidFill>
                <a:latin typeface="+mn-lt"/>
              </a:rPr>
              <a:t>)</a:t>
            </a:r>
            <a:r>
              <a:rPr lang="pt-BR" b="0">
                <a:solidFill>
                  <a:srgbClr val="FF0000"/>
                </a:solidFill>
                <a:latin typeface="+mn-lt"/>
              </a:rPr>
              <a:t> </a:t>
            </a:r>
            <a:r>
              <a:rPr lang="pt-BR" b="0">
                <a:solidFill>
                  <a:schemeClr val="tx1"/>
                </a:solidFill>
                <a:latin typeface="+mn-lt"/>
              </a:rPr>
              <a:t>e é "transferido" para o Intervalo 2.</a:t>
            </a:r>
          </a:p>
        </p:txBody>
      </p:sp>
      <p:sp>
        <p:nvSpPr>
          <p:cNvPr id="363588" name="Text Box 68"/>
          <p:cNvSpPr txBox="1">
            <a:spLocks noChangeArrowheads="1"/>
          </p:cNvSpPr>
          <p:nvPr/>
        </p:nvSpPr>
        <p:spPr bwMode="auto">
          <a:xfrm>
            <a:off x="4572000" y="4648200"/>
            <a:ext cx="457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Isso significa que </a:t>
            </a:r>
            <a:r>
              <a:rPr lang="pt-BR">
                <a:solidFill>
                  <a:srgbClr val="FF0000"/>
                </a:solidFill>
                <a:latin typeface="+mn-lt"/>
              </a:rPr>
              <a:t>Q</a:t>
            </a:r>
            <a:r>
              <a:rPr lang="pt-BR" baseline="-25000">
                <a:solidFill>
                  <a:srgbClr val="FF0000"/>
                </a:solidFill>
                <a:latin typeface="+mn-lt"/>
              </a:rPr>
              <a:t>2</a:t>
            </a:r>
            <a:r>
              <a:rPr lang="pt-BR" b="0">
                <a:solidFill>
                  <a:schemeClr val="tx1"/>
                </a:solidFill>
                <a:latin typeface="+mn-lt"/>
              </a:rPr>
              <a:t> entrará no Intervalo 2 a 250 </a:t>
            </a:r>
            <a:r>
              <a:rPr lang="pt-BR" b="0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 b="0">
                <a:solidFill>
                  <a:schemeClr val="tx1"/>
                </a:solidFill>
                <a:latin typeface="+mn-lt"/>
              </a:rPr>
              <a:t>C.</a:t>
            </a:r>
          </a:p>
        </p:txBody>
      </p:sp>
      <p:sp>
        <p:nvSpPr>
          <p:cNvPr id="363589" name="Text Box 69"/>
          <p:cNvSpPr txBox="1">
            <a:spLocks noChangeArrowheads="1"/>
          </p:cNvSpPr>
          <p:nvPr/>
        </p:nvSpPr>
        <p:spPr bwMode="auto">
          <a:xfrm>
            <a:off x="4532312" y="5486400"/>
            <a:ext cx="46482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A quantidade total de calor oferecida no Intervalo 2 fica sendo:</a:t>
            </a:r>
          </a:p>
          <a:p>
            <a:pPr>
              <a:spcBef>
                <a:spcPct val="50000"/>
              </a:spcBef>
            </a:pPr>
            <a:r>
              <a:rPr lang="pt-BR" dirty="0">
                <a:solidFill>
                  <a:srgbClr val="FF0000"/>
                </a:solidFill>
                <a:latin typeface="+mn-lt"/>
              </a:rPr>
              <a:t>R</a:t>
            </a:r>
            <a:r>
              <a:rPr lang="pt-BR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dirty="0">
                <a:solidFill>
                  <a:srgbClr val="FF0000"/>
                </a:solidFill>
                <a:latin typeface="+mn-lt"/>
              </a:rPr>
              <a:t> + Oferta</a:t>
            </a:r>
            <a:r>
              <a:rPr lang="pt-BR" baseline="-25000" dirty="0">
                <a:solidFill>
                  <a:srgbClr val="FF0000"/>
                </a:solidFill>
                <a:latin typeface="+mn-lt"/>
              </a:rPr>
              <a:t>2</a:t>
            </a:r>
          </a:p>
        </p:txBody>
      </p:sp>
      <p:sp>
        <p:nvSpPr>
          <p:cNvPr id="363590" name="Text Box 70"/>
          <p:cNvSpPr txBox="1">
            <a:spLocks noChangeArrowheads="1"/>
          </p:cNvSpPr>
          <p:nvPr/>
        </p:nvSpPr>
        <p:spPr bwMode="auto">
          <a:xfrm>
            <a:off x="762000" y="6096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 b="1">
                <a:solidFill>
                  <a:srgbClr val="FF0000"/>
                </a:solidFill>
                <a:latin typeface="+mn-lt"/>
              </a:rPr>
              <a:t>resíduo</a:t>
            </a:r>
          </a:p>
        </p:txBody>
      </p:sp>
      <p:cxnSp>
        <p:nvCxnSpPr>
          <p:cNvPr id="72" name="Conector reto 71"/>
          <p:cNvCxnSpPr>
            <a:cxnSpLocks noChangeShapeType="1"/>
          </p:cNvCxnSpPr>
          <p:nvPr/>
        </p:nvCxnSpPr>
        <p:spPr bwMode="auto">
          <a:xfrm>
            <a:off x="1500188" y="571500"/>
            <a:ext cx="357187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3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3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85" grpId="0" autoUpdateAnimBg="0"/>
      <p:bldP spid="363586" grpId="0" autoUpdateAnimBg="0"/>
      <p:bldP spid="363587" grpId="0" autoUpdateAnimBg="0"/>
      <p:bldP spid="363588" grpId="0" autoUpdateAnimBg="0"/>
      <p:bldP spid="363589" grpId="0" autoUpdateAnimBg="0"/>
      <p:bldP spid="363590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tângulo 70"/>
          <p:cNvSpPr/>
          <p:nvPr/>
        </p:nvSpPr>
        <p:spPr>
          <a:xfrm>
            <a:off x="0" y="0"/>
            <a:ext cx="140364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grpSp>
        <p:nvGrpSpPr>
          <p:cNvPr id="2" name="Group 1176"/>
          <p:cNvGrpSpPr>
            <a:grpSpLocks/>
          </p:cNvGrpSpPr>
          <p:nvPr/>
        </p:nvGrpSpPr>
        <p:grpSpPr bwMode="auto">
          <a:xfrm>
            <a:off x="0" y="228600"/>
            <a:ext cx="4716463" cy="6430963"/>
            <a:chOff x="0" y="144"/>
            <a:chExt cx="2971" cy="4051"/>
          </a:xfrm>
        </p:grpSpPr>
        <p:sp>
          <p:nvSpPr>
            <p:cNvPr id="109577" name="Text Box 1027"/>
            <p:cNvSpPr txBox="1">
              <a:spLocks noChangeArrowheads="1"/>
            </p:cNvSpPr>
            <p:nvPr/>
          </p:nvSpPr>
          <p:spPr bwMode="auto">
            <a:xfrm>
              <a:off x="2251" y="3840"/>
              <a:ext cx="720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 dirty="0">
                  <a:latin typeface="+mn-lt"/>
                </a:rPr>
                <a:t>30 </a:t>
              </a:r>
            </a:p>
            <a:p>
              <a:pPr eaLnBrk="0" hangingPunct="0"/>
              <a:r>
                <a:rPr lang="pt-BR" sz="1200" b="1" dirty="0">
                  <a:solidFill>
                    <a:schemeClr val="tx1"/>
                  </a:solidFill>
                  <a:latin typeface="+mn-lt"/>
                </a:rPr>
                <a:t>(</a:t>
              </a:r>
              <a:r>
                <a:rPr lang="pt-BR" sz="1200" b="1" dirty="0">
                  <a:latin typeface="+mn-lt"/>
                </a:rPr>
                <a:t>água)</a:t>
              </a:r>
            </a:p>
          </p:txBody>
        </p:sp>
        <p:sp>
          <p:nvSpPr>
            <p:cNvPr id="109578" name="Rectangle 1028"/>
            <p:cNvSpPr>
              <a:spLocks noChangeArrowheads="1"/>
            </p:cNvSpPr>
            <p:nvPr/>
          </p:nvSpPr>
          <p:spPr bwMode="auto">
            <a:xfrm>
              <a:off x="520" y="333"/>
              <a:ext cx="1760" cy="36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79" name="Line 1029"/>
            <p:cNvSpPr>
              <a:spLocks noChangeShapeType="1"/>
            </p:cNvSpPr>
            <p:nvPr/>
          </p:nvSpPr>
          <p:spPr bwMode="auto">
            <a:xfrm>
              <a:off x="810" y="1492"/>
              <a:ext cx="1" cy="15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80" name="Text Box 1030"/>
            <p:cNvSpPr txBox="1">
              <a:spLocks noChangeArrowheads="1"/>
            </p:cNvSpPr>
            <p:nvPr/>
          </p:nvSpPr>
          <p:spPr bwMode="auto">
            <a:xfrm>
              <a:off x="0" y="144"/>
              <a:ext cx="48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(vapor)</a:t>
              </a:r>
            </a:p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250 </a:t>
              </a:r>
            </a:p>
            <a:p>
              <a:pPr algn="l"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9581" name="Text Box 1031"/>
            <p:cNvSpPr txBox="1">
              <a:spLocks noChangeArrowheads="1"/>
            </p:cNvSpPr>
            <p:nvPr/>
          </p:nvSpPr>
          <p:spPr bwMode="auto">
            <a:xfrm>
              <a:off x="144" y="576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230</a:t>
              </a:r>
            </a:p>
          </p:txBody>
        </p:sp>
        <p:sp>
          <p:nvSpPr>
            <p:cNvPr id="109582" name="Text Box 1032"/>
            <p:cNvSpPr txBox="1">
              <a:spLocks noChangeArrowheads="1"/>
            </p:cNvSpPr>
            <p:nvPr/>
          </p:nvSpPr>
          <p:spPr bwMode="auto">
            <a:xfrm>
              <a:off x="192" y="1728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000" b="1">
                  <a:solidFill>
                    <a:srgbClr val="FF0000"/>
                  </a:solidFill>
                  <a:latin typeface="+mn-lt"/>
                </a:rPr>
                <a:t>160</a:t>
              </a:r>
            </a:p>
          </p:txBody>
        </p:sp>
        <p:sp>
          <p:nvSpPr>
            <p:cNvPr id="109583" name="Text Box 1033"/>
            <p:cNvSpPr txBox="1">
              <a:spLocks noChangeArrowheads="1"/>
            </p:cNvSpPr>
            <p:nvPr/>
          </p:nvSpPr>
          <p:spPr bwMode="auto">
            <a:xfrm>
              <a:off x="144" y="2064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09584" name="Text Box 1034"/>
            <p:cNvSpPr txBox="1">
              <a:spLocks noChangeArrowheads="1"/>
            </p:cNvSpPr>
            <p:nvPr/>
          </p:nvSpPr>
          <p:spPr bwMode="auto">
            <a:xfrm>
              <a:off x="192" y="321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109585" name="Line 1035"/>
            <p:cNvSpPr>
              <a:spLocks noChangeShapeType="1"/>
            </p:cNvSpPr>
            <p:nvPr/>
          </p:nvSpPr>
          <p:spPr bwMode="auto">
            <a:xfrm>
              <a:off x="1105" y="338"/>
              <a:ext cx="0" cy="182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86" name="Text Box 1036"/>
            <p:cNvSpPr txBox="1">
              <a:spLocks noChangeArrowheads="1"/>
            </p:cNvSpPr>
            <p:nvPr/>
          </p:nvSpPr>
          <p:spPr bwMode="auto">
            <a:xfrm>
              <a:off x="2304" y="153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170</a:t>
              </a:r>
            </a:p>
          </p:txBody>
        </p:sp>
        <p:sp>
          <p:nvSpPr>
            <p:cNvPr id="109587" name="Line 1037"/>
            <p:cNvSpPr>
              <a:spLocks noChangeShapeType="1"/>
            </p:cNvSpPr>
            <p:nvPr/>
          </p:nvSpPr>
          <p:spPr bwMode="auto">
            <a:xfrm flipV="1">
              <a:off x="1691" y="2001"/>
              <a:ext cx="0" cy="14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88" name="Text Box 1038"/>
            <p:cNvSpPr txBox="1">
              <a:spLocks noChangeArrowheads="1"/>
            </p:cNvSpPr>
            <p:nvPr/>
          </p:nvSpPr>
          <p:spPr bwMode="auto">
            <a:xfrm>
              <a:off x="2256" y="3072"/>
              <a:ext cx="433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latin typeface="+mn-lt"/>
                </a:rPr>
                <a:t>80</a:t>
              </a:r>
            </a:p>
          </p:txBody>
        </p:sp>
        <p:sp>
          <p:nvSpPr>
            <p:cNvPr id="109589" name="Line 1039"/>
            <p:cNvSpPr>
              <a:spLocks noChangeShapeType="1"/>
            </p:cNvSpPr>
            <p:nvPr/>
          </p:nvSpPr>
          <p:spPr bwMode="auto">
            <a:xfrm flipV="1">
              <a:off x="1984" y="837"/>
              <a:ext cx="1" cy="199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90" name="Line 1040"/>
            <p:cNvSpPr>
              <a:spLocks noChangeShapeType="1"/>
            </p:cNvSpPr>
            <p:nvPr/>
          </p:nvSpPr>
          <p:spPr bwMode="auto">
            <a:xfrm>
              <a:off x="520" y="665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91" name="Line 1041"/>
            <p:cNvSpPr>
              <a:spLocks noChangeShapeType="1"/>
            </p:cNvSpPr>
            <p:nvPr/>
          </p:nvSpPr>
          <p:spPr bwMode="auto">
            <a:xfrm>
              <a:off x="1398" y="837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92" name="Text Box 1042"/>
            <p:cNvSpPr txBox="1">
              <a:spLocks noChangeArrowheads="1"/>
            </p:cNvSpPr>
            <p:nvPr/>
          </p:nvSpPr>
          <p:spPr bwMode="auto">
            <a:xfrm>
              <a:off x="2304" y="720"/>
              <a:ext cx="36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220</a:t>
              </a:r>
            </a:p>
          </p:txBody>
        </p:sp>
        <p:sp>
          <p:nvSpPr>
            <p:cNvPr id="109593" name="Line 1043"/>
            <p:cNvSpPr>
              <a:spLocks noChangeShapeType="1"/>
            </p:cNvSpPr>
            <p:nvPr/>
          </p:nvSpPr>
          <p:spPr bwMode="auto">
            <a:xfrm>
              <a:off x="1399" y="66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94" name="Line 1044"/>
            <p:cNvSpPr>
              <a:spLocks noChangeShapeType="1"/>
            </p:cNvSpPr>
            <p:nvPr/>
          </p:nvSpPr>
          <p:spPr bwMode="auto">
            <a:xfrm>
              <a:off x="520" y="2161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95" name="Line 1045"/>
            <p:cNvSpPr>
              <a:spLocks noChangeShapeType="1"/>
            </p:cNvSpPr>
            <p:nvPr/>
          </p:nvSpPr>
          <p:spPr bwMode="auto">
            <a:xfrm>
              <a:off x="1398" y="233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96" name="Text Box 1046"/>
            <p:cNvSpPr txBox="1">
              <a:spLocks noChangeArrowheads="1"/>
            </p:cNvSpPr>
            <p:nvPr/>
          </p:nvSpPr>
          <p:spPr bwMode="auto">
            <a:xfrm>
              <a:off x="2256" y="2256"/>
              <a:ext cx="34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latin typeface="+mn-lt"/>
                </a:rPr>
                <a:t>130</a:t>
              </a:r>
            </a:p>
          </p:txBody>
        </p:sp>
        <p:sp>
          <p:nvSpPr>
            <p:cNvPr id="109597" name="Line 1047"/>
            <p:cNvSpPr>
              <a:spLocks noChangeShapeType="1"/>
            </p:cNvSpPr>
            <p:nvPr/>
          </p:nvSpPr>
          <p:spPr bwMode="auto">
            <a:xfrm>
              <a:off x="1399" y="216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98" name="Line 1048"/>
            <p:cNvSpPr>
              <a:spLocks noChangeShapeType="1"/>
            </p:cNvSpPr>
            <p:nvPr/>
          </p:nvSpPr>
          <p:spPr bwMode="auto">
            <a:xfrm flipH="1">
              <a:off x="1399" y="3159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599" name="Line 1049"/>
            <p:cNvSpPr>
              <a:spLocks noChangeShapeType="1"/>
            </p:cNvSpPr>
            <p:nvPr/>
          </p:nvSpPr>
          <p:spPr bwMode="auto">
            <a:xfrm>
              <a:off x="520" y="2993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00" name="Line 1050"/>
            <p:cNvSpPr>
              <a:spLocks noChangeShapeType="1"/>
            </p:cNvSpPr>
            <p:nvPr/>
          </p:nvSpPr>
          <p:spPr bwMode="auto">
            <a:xfrm>
              <a:off x="1399" y="29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01" name="Text Box 1051"/>
            <p:cNvSpPr txBox="1">
              <a:spLocks noChangeArrowheads="1"/>
            </p:cNvSpPr>
            <p:nvPr/>
          </p:nvSpPr>
          <p:spPr bwMode="auto">
            <a:xfrm>
              <a:off x="240" y="288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09602" name="Line 1052"/>
            <p:cNvSpPr>
              <a:spLocks noChangeShapeType="1"/>
            </p:cNvSpPr>
            <p:nvPr/>
          </p:nvSpPr>
          <p:spPr bwMode="auto">
            <a:xfrm flipH="1">
              <a:off x="1399" y="166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03" name="Line 1053"/>
            <p:cNvSpPr>
              <a:spLocks noChangeShapeType="1"/>
            </p:cNvSpPr>
            <p:nvPr/>
          </p:nvSpPr>
          <p:spPr bwMode="auto">
            <a:xfrm>
              <a:off x="1398" y="1502"/>
              <a:ext cx="0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04" name="Line 1054"/>
            <p:cNvSpPr>
              <a:spLocks noChangeShapeType="1"/>
            </p:cNvSpPr>
            <p:nvPr/>
          </p:nvSpPr>
          <p:spPr bwMode="auto">
            <a:xfrm>
              <a:off x="518" y="1502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05" name="Text Box 1055"/>
            <p:cNvSpPr txBox="1">
              <a:spLocks noChangeArrowheads="1"/>
            </p:cNvSpPr>
            <p:nvPr/>
          </p:nvSpPr>
          <p:spPr bwMode="auto">
            <a:xfrm>
              <a:off x="144" y="1392"/>
              <a:ext cx="336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180</a:t>
              </a:r>
            </a:p>
          </p:txBody>
        </p:sp>
        <p:sp>
          <p:nvSpPr>
            <p:cNvPr id="109606" name="Text Box 1056"/>
            <p:cNvSpPr txBox="1">
              <a:spLocks noChangeArrowheads="1"/>
            </p:cNvSpPr>
            <p:nvPr/>
          </p:nvSpPr>
          <p:spPr bwMode="auto">
            <a:xfrm>
              <a:off x="1178" y="416"/>
              <a:ext cx="29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09607" name="Text Box 1057"/>
            <p:cNvSpPr txBox="1">
              <a:spLocks noChangeArrowheads="1"/>
            </p:cNvSpPr>
            <p:nvPr/>
          </p:nvSpPr>
          <p:spPr bwMode="auto">
            <a:xfrm>
              <a:off x="1178" y="9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09608" name="Text Box 1058"/>
            <p:cNvSpPr txBox="1">
              <a:spLocks noChangeArrowheads="1"/>
            </p:cNvSpPr>
            <p:nvPr/>
          </p:nvSpPr>
          <p:spPr bwMode="auto">
            <a:xfrm>
              <a:off x="1178" y="1502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09609" name="Text Box 1059"/>
            <p:cNvSpPr txBox="1">
              <a:spLocks noChangeArrowheads="1"/>
            </p:cNvSpPr>
            <p:nvPr/>
          </p:nvSpPr>
          <p:spPr bwMode="auto">
            <a:xfrm>
              <a:off x="1178" y="1835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09610" name="Text Box 1060"/>
            <p:cNvSpPr txBox="1">
              <a:spLocks noChangeArrowheads="1"/>
            </p:cNvSpPr>
            <p:nvPr/>
          </p:nvSpPr>
          <p:spPr bwMode="auto">
            <a:xfrm>
              <a:off x="720" y="129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9611" name="Text Box 1061"/>
            <p:cNvSpPr txBox="1">
              <a:spLocks noChangeArrowheads="1"/>
            </p:cNvSpPr>
            <p:nvPr/>
          </p:nvSpPr>
          <p:spPr bwMode="auto">
            <a:xfrm>
              <a:off x="960" y="144"/>
              <a:ext cx="2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9612" name="Text Box 1062"/>
            <p:cNvSpPr txBox="1">
              <a:spLocks noChangeArrowheads="1"/>
            </p:cNvSpPr>
            <p:nvPr/>
          </p:nvSpPr>
          <p:spPr bwMode="auto">
            <a:xfrm>
              <a:off x="1545" y="34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1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09613" name="Text Box 1063"/>
            <p:cNvSpPr txBox="1">
              <a:spLocks noChangeArrowheads="1"/>
            </p:cNvSpPr>
            <p:nvPr/>
          </p:nvSpPr>
          <p:spPr bwMode="auto">
            <a:xfrm>
              <a:off x="1837" y="2828"/>
              <a:ext cx="36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2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09614" name="Line 1064"/>
            <p:cNvSpPr>
              <a:spLocks noChangeShapeType="1"/>
            </p:cNvSpPr>
            <p:nvPr/>
          </p:nvSpPr>
          <p:spPr bwMode="auto">
            <a:xfrm>
              <a:off x="518" y="383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15" name="Line 1065"/>
            <p:cNvSpPr>
              <a:spLocks noChangeShapeType="1"/>
            </p:cNvSpPr>
            <p:nvPr/>
          </p:nvSpPr>
          <p:spPr bwMode="auto">
            <a:xfrm flipV="1">
              <a:off x="1398" y="3831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16" name="Text Box 1066"/>
            <p:cNvSpPr txBox="1">
              <a:spLocks noChangeArrowheads="1"/>
            </p:cNvSpPr>
            <p:nvPr/>
          </p:nvSpPr>
          <p:spPr bwMode="auto">
            <a:xfrm>
              <a:off x="240" y="369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9617" name="Line 1067"/>
            <p:cNvSpPr>
              <a:spLocks noChangeShapeType="1"/>
            </p:cNvSpPr>
            <p:nvPr/>
          </p:nvSpPr>
          <p:spPr bwMode="auto">
            <a:xfrm>
              <a:off x="518" y="338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18" name="Line 1068"/>
            <p:cNvSpPr>
              <a:spLocks noChangeShapeType="1"/>
            </p:cNvSpPr>
            <p:nvPr/>
          </p:nvSpPr>
          <p:spPr bwMode="auto">
            <a:xfrm>
              <a:off x="1398" y="50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19" name="Text Box 1069"/>
            <p:cNvSpPr txBox="1">
              <a:spLocks noChangeArrowheads="1"/>
            </p:cNvSpPr>
            <p:nvPr/>
          </p:nvSpPr>
          <p:spPr bwMode="auto">
            <a:xfrm>
              <a:off x="2278" y="421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240</a:t>
              </a:r>
            </a:p>
          </p:txBody>
        </p:sp>
        <p:sp>
          <p:nvSpPr>
            <p:cNvPr id="109620" name="Line 1070"/>
            <p:cNvSpPr>
              <a:spLocks noChangeShapeType="1"/>
            </p:cNvSpPr>
            <p:nvPr/>
          </p:nvSpPr>
          <p:spPr bwMode="auto">
            <a:xfrm>
              <a:off x="1398" y="338"/>
              <a:ext cx="0" cy="16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21" name="Line 1071"/>
            <p:cNvSpPr>
              <a:spLocks noChangeShapeType="1"/>
            </p:cNvSpPr>
            <p:nvPr/>
          </p:nvSpPr>
          <p:spPr bwMode="auto">
            <a:xfrm>
              <a:off x="518" y="1835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22" name="Line 1072"/>
            <p:cNvSpPr>
              <a:spLocks noChangeShapeType="1"/>
            </p:cNvSpPr>
            <p:nvPr/>
          </p:nvSpPr>
          <p:spPr bwMode="auto">
            <a:xfrm>
              <a:off x="1398" y="200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23" name="Line 1073"/>
            <p:cNvSpPr>
              <a:spLocks noChangeShapeType="1"/>
            </p:cNvSpPr>
            <p:nvPr/>
          </p:nvSpPr>
          <p:spPr bwMode="auto">
            <a:xfrm>
              <a:off x="1398" y="183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24" name="Text Box 1074"/>
            <p:cNvSpPr txBox="1">
              <a:spLocks noChangeArrowheads="1"/>
            </p:cNvSpPr>
            <p:nvPr/>
          </p:nvSpPr>
          <p:spPr bwMode="auto">
            <a:xfrm>
              <a:off x="2304" y="1920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150</a:t>
              </a:r>
            </a:p>
          </p:txBody>
        </p:sp>
        <p:sp>
          <p:nvSpPr>
            <p:cNvPr id="109625" name="Line 1075"/>
            <p:cNvSpPr>
              <a:spLocks noChangeShapeType="1"/>
            </p:cNvSpPr>
            <p:nvPr/>
          </p:nvSpPr>
          <p:spPr bwMode="auto">
            <a:xfrm>
              <a:off x="518" y="2666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26" name="Line 1076"/>
            <p:cNvSpPr>
              <a:spLocks noChangeShapeType="1"/>
            </p:cNvSpPr>
            <p:nvPr/>
          </p:nvSpPr>
          <p:spPr bwMode="auto">
            <a:xfrm>
              <a:off x="1398" y="2666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27" name="Line 1077"/>
            <p:cNvSpPr>
              <a:spLocks noChangeShapeType="1"/>
            </p:cNvSpPr>
            <p:nvPr/>
          </p:nvSpPr>
          <p:spPr bwMode="auto">
            <a:xfrm>
              <a:off x="1398" y="283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28" name="Text Box 1078"/>
            <p:cNvSpPr txBox="1">
              <a:spLocks noChangeArrowheads="1"/>
            </p:cNvSpPr>
            <p:nvPr/>
          </p:nvSpPr>
          <p:spPr bwMode="auto">
            <a:xfrm>
              <a:off x="192" y="2544"/>
              <a:ext cx="393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110</a:t>
              </a:r>
            </a:p>
          </p:txBody>
        </p:sp>
        <p:sp>
          <p:nvSpPr>
            <p:cNvPr id="109629" name="Text Box 1079"/>
            <p:cNvSpPr txBox="1">
              <a:spLocks noChangeArrowheads="1"/>
            </p:cNvSpPr>
            <p:nvPr/>
          </p:nvSpPr>
          <p:spPr bwMode="auto">
            <a:xfrm>
              <a:off x="2256" y="2736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 100</a:t>
              </a:r>
            </a:p>
          </p:txBody>
        </p:sp>
        <p:sp>
          <p:nvSpPr>
            <p:cNvPr id="109630" name="Line 1080"/>
            <p:cNvSpPr>
              <a:spLocks noChangeShapeType="1"/>
            </p:cNvSpPr>
            <p:nvPr/>
          </p:nvSpPr>
          <p:spPr bwMode="auto">
            <a:xfrm>
              <a:off x="518" y="3332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31" name="Line 1081"/>
            <p:cNvSpPr>
              <a:spLocks noChangeShapeType="1"/>
            </p:cNvSpPr>
            <p:nvPr/>
          </p:nvSpPr>
          <p:spPr bwMode="auto">
            <a:xfrm>
              <a:off x="1397" y="3326"/>
              <a:ext cx="0" cy="16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32" name="Line 1082"/>
            <p:cNvSpPr>
              <a:spLocks noChangeShapeType="1"/>
            </p:cNvSpPr>
            <p:nvPr/>
          </p:nvSpPr>
          <p:spPr bwMode="auto">
            <a:xfrm flipH="1">
              <a:off x="1398" y="349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33" name="Text Box 1083"/>
            <p:cNvSpPr txBox="1">
              <a:spLocks noChangeArrowheads="1"/>
            </p:cNvSpPr>
            <p:nvPr/>
          </p:nvSpPr>
          <p:spPr bwMode="auto">
            <a:xfrm>
              <a:off x="1178" y="2334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5</a:t>
              </a:r>
            </a:p>
          </p:txBody>
        </p:sp>
        <p:sp>
          <p:nvSpPr>
            <p:cNvPr id="109634" name="Text Box 1084"/>
            <p:cNvSpPr txBox="1">
              <a:spLocks noChangeArrowheads="1"/>
            </p:cNvSpPr>
            <p:nvPr/>
          </p:nvSpPr>
          <p:spPr bwMode="auto">
            <a:xfrm>
              <a:off x="1178" y="266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6</a:t>
              </a:r>
            </a:p>
          </p:txBody>
        </p:sp>
        <p:sp>
          <p:nvSpPr>
            <p:cNvPr id="109635" name="Text Box 1085"/>
            <p:cNvSpPr txBox="1">
              <a:spLocks noChangeArrowheads="1"/>
            </p:cNvSpPr>
            <p:nvPr/>
          </p:nvSpPr>
          <p:spPr bwMode="auto">
            <a:xfrm>
              <a:off x="1178" y="2999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7</a:t>
              </a:r>
            </a:p>
          </p:txBody>
        </p:sp>
        <p:sp>
          <p:nvSpPr>
            <p:cNvPr id="109636" name="Line 1086"/>
            <p:cNvSpPr>
              <a:spLocks noChangeShapeType="1"/>
            </p:cNvSpPr>
            <p:nvPr/>
          </p:nvSpPr>
          <p:spPr bwMode="auto">
            <a:xfrm>
              <a:off x="513" y="32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37" name="Line 1087"/>
            <p:cNvSpPr>
              <a:spLocks noChangeShapeType="1"/>
            </p:cNvSpPr>
            <p:nvPr/>
          </p:nvSpPr>
          <p:spPr bwMode="auto">
            <a:xfrm>
              <a:off x="1393" y="495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09638" name="Text Box 1089"/>
            <p:cNvSpPr txBox="1">
              <a:spLocks noChangeArrowheads="1"/>
            </p:cNvSpPr>
            <p:nvPr/>
          </p:nvSpPr>
          <p:spPr bwMode="auto">
            <a:xfrm>
              <a:off x="2256" y="340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 60</a:t>
              </a:r>
            </a:p>
            <a:p>
              <a:pPr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64609" name="Text Box 65"/>
          <p:cNvSpPr txBox="1">
            <a:spLocks noChangeArrowheads="1"/>
          </p:cNvSpPr>
          <p:nvPr/>
        </p:nvSpPr>
        <p:spPr bwMode="auto">
          <a:xfrm>
            <a:off x="4214813" y="428625"/>
            <a:ext cx="49291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l"/>
            <a:r>
              <a:rPr lang="pt-BR" b="0">
                <a:solidFill>
                  <a:schemeClr val="tx1"/>
                </a:solidFill>
                <a:latin typeface="+mn-lt"/>
              </a:rPr>
              <a:t>Se o saldo ocorrer no </a:t>
            </a:r>
            <a:r>
              <a:rPr lang="pt-BR">
                <a:solidFill>
                  <a:schemeClr val="tx1"/>
                </a:solidFill>
                <a:latin typeface="+mn-lt"/>
              </a:rPr>
              <a:t>último intervalo</a:t>
            </a:r>
          </a:p>
          <a:p>
            <a:pPr marL="381000" indent="-381000" algn="l"/>
            <a:r>
              <a:rPr lang="pt-BR">
                <a:solidFill>
                  <a:schemeClr val="tx1"/>
                </a:solidFill>
                <a:latin typeface="+mn-lt"/>
              </a:rPr>
              <a:t>Exemplo: (INTERVALO 7)</a:t>
            </a:r>
          </a:p>
          <a:p>
            <a:pPr marL="381000" indent="-381000" algn="l"/>
            <a:endParaRPr lang="pt-BR">
              <a:solidFill>
                <a:schemeClr val="tx1"/>
              </a:solidFill>
              <a:latin typeface="+mn-lt"/>
            </a:endParaRPr>
          </a:p>
          <a:p>
            <a:pPr marL="381000" indent="-381000" algn="l"/>
            <a:r>
              <a:rPr lang="pt-BR">
                <a:solidFill>
                  <a:srgbClr val="FF0000"/>
                </a:solidFill>
                <a:latin typeface="+mn-lt"/>
              </a:rPr>
              <a:t>R</a:t>
            </a:r>
            <a:r>
              <a:rPr lang="pt-BR" baseline="-25000">
                <a:solidFill>
                  <a:srgbClr val="FF0000"/>
                </a:solidFill>
                <a:latin typeface="+mn-lt"/>
              </a:rPr>
              <a:t>6</a:t>
            </a:r>
            <a:r>
              <a:rPr lang="pt-BR">
                <a:solidFill>
                  <a:srgbClr val="FF0000"/>
                </a:solidFill>
                <a:latin typeface="+mn-lt"/>
              </a:rPr>
              <a:t> = 140 kW</a:t>
            </a:r>
          </a:p>
          <a:p>
            <a:pPr marL="381000" indent="-381000" algn="l"/>
            <a:r>
              <a:rPr lang="pt-BR">
                <a:solidFill>
                  <a:srgbClr val="FF0000"/>
                </a:solidFill>
                <a:latin typeface="+mn-lt"/>
              </a:rPr>
              <a:t>Oferta</a:t>
            </a:r>
            <a:r>
              <a:rPr lang="pt-BR" baseline="-25000">
                <a:solidFill>
                  <a:srgbClr val="FF0000"/>
                </a:solidFill>
                <a:latin typeface="+mn-lt"/>
              </a:rPr>
              <a:t>7</a:t>
            </a:r>
            <a:r>
              <a:rPr lang="pt-BR">
                <a:solidFill>
                  <a:srgbClr val="FF0000"/>
                </a:solidFill>
                <a:latin typeface="+mn-lt"/>
              </a:rPr>
              <a:t> = 0 kW</a:t>
            </a:r>
          </a:p>
          <a:p>
            <a:pPr marL="381000" indent="-381000" algn="l"/>
            <a:r>
              <a:rPr lang="pt-BR">
                <a:latin typeface="+mn-lt"/>
              </a:rPr>
              <a:t>Demanda</a:t>
            </a:r>
            <a:r>
              <a:rPr lang="pt-BR" baseline="-25000">
                <a:latin typeface="+mn-lt"/>
              </a:rPr>
              <a:t>7</a:t>
            </a:r>
            <a:r>
              <a:rPr lang="pt-BR">
                <a:latin typeface="+mn-lt"/>
              </a:rPr>
              <a:t> = 100 kW</a:t>
            </a:r>
          </a:p>
          <a:p>
            <a:pPr marL="381000" indent="-381000" algn="l"/>
            <a:r>
              <a:rPr lang="pt-BR">
                <a:solidFill>
                  <a:srgbClr val="FF0000"/>
                </a:solidFill>
                <a:latin typeface="+mn-lt"/>
              </a:rPr>
              <a:t>Saldo</a:t>
            </a:r>
            <a:r>
              <a:rPr lang="pt-BR" baseline="-25000">
                <a:solidFill>
                  <a:srgbClr val="FF0000"/>
                </a:solidFill>
                <a:latin typeface="+mn-lt"/>
              </a:rPr>
              <a:t>7</a:t>
            </a:r>
            <a:r>
              <a:rPr lang="pt-BR">
                <a:solidFill>
                  <a:srgbClr val="FF0000"/>
                </a:solidFill>
                <a:latin typeface="+mn-lt"/>
              </a:rPr>
              <a:t> = 140 kW (troca máxima)</a:t>
            </a:r>
          </a:p>
        </p:txBody>
      </p:sp>
      <p:sp>
        <p:nvSpPr>
          <p:cNvPr id="364610" name="Text Box 66"/>
          <p:cNvSpPr txBox="1">
            <a:spLocks noChangeArrowheads="1"/>
          </p:cNvSpPr>
          <p:nvPr/>
        </p:nvSpPr>
        <p:spPr bwMode="auto">
          <a:xfrm>
            <a:off x="4495800" y="3048000"/>
            <a:ext cx="4648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Nesse caso, não havendo correntes frias para recebê-lo, este Saldo tem que ser consumido com </a:t>
            </a:r>
            <a:r>
              <a:rPr lang="pt-BR">
                <a:latin typeface="+mn-lt"/>
              </a:rPr>
              <a:t>água</a:t>
            </a:r>
            <a:r>
              <a:rPr lang="pt-BR" b="0">
                <a:solidFill>
                  <a:schemeClr val="tx1"/>
                </a:solidFill>
                <a:latin typeface="+mn-lt"/>
              </a:rPr>
              <a:t>. </a:t>
            </a:r>
          </a:p>
        </p:txBody>
      </p:sp>
      <p:sp>
        <p:nvSpPr>
          <p:cNvPr id="364612" name="Text Box 68"/>
          <p:cNvSpPr txBox="1">
            <a:spLocks noChangeArrowheads="1"/>
          </p:cNvSpPr>
          <p:nvPr/>
        </p:nvSpPr>
        <p:spPr bwMode="auto">
          <a:xfrm>
            <a:off x="11430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latin typeface="+mn-lt"/>
              </a:rPr>
              <a:t>água</a:t>
            </a:r>
          </a:p>
        </p:txBody>
      </p:sp>
      <p:grpSp>
        <p:nvGrpSpPr>
          <p:cNvPr id="3" name="Grupo 74"/>
          <p:cNvGrpSpPr>
            <a:grpSpLocks/>
          </p:cNvGrpSpPr>
          <p:nvPr/>
        </p:nvGrpSpPr>
        <p:grpSpPr bwMode="auto">
          <a:xfrm>
            <a:off x="1284288" y="4214813"/>
            <a:ext cx="625475" cy="501650"/>
            <a:chOff x="1285058" y="4214818"/>
            <a:chExt cx="624656" cy="500860"/>
          </a:xfrm>
        </p:grpSpPr>
        <p:cxnSp>
          <p:nvCxnSpPr>
            <p:cNvPr id="109575" name="Conector reto 72"/>
            <p:cNvCxnSpPr>
              <a:cxnSpLocks noChangeShapeType="1"/>
            </p:cNvCxnSpPr>
            <p:nvPr/>
          </p:nvCxnSpPr>
          <p:spPr bwMode="auto">
            <a:xfrm rot="5400000">
              <a:off x="1107257" y="4536289"/>
              <a:ext cx="357190" cy="15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09576" name="Text Box 1078"/>
            <p:cNvSpPr txBox="1">
              <a:spLocks noChangeArrowheads="1"/>
            </p:cNvSpPr>
            <p:nvPr/>
          </p:nvSpPr>
          <p:spPr bwMode="auto">
            <a:xfrm>
              <a:off x="1285852" y="4214818"/>
              <a:ext cx="623862" cy="31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104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4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4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609" grpId="0" autoUpdateAnimBg="0"/>
      <p:bldP spid="364610" grpId="0" autoUpdateAnimBg="0"/>
      <p:bldP spid="364612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tângulo 71"/>
          <p:cNvSpPr/>
          <p:nvPr/>
        </p:nvSpPr>
        <p:spPr>
          <a:xfrm>
            <a:off x="0" y="0"/>
            <a:ext cx="140364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grpSp>
        <p:nvGrpSpPr>
          <p:cNvPr id="2" name="Group 1176"/>
          <p:cNvGrpSpPr>
            <a:grpSpLocks/>
          </p:cNvGrpSpPr>
          <p:nvPr/>
        </p:nvGrpSpPr>
        <p:grpSpPr bwMode="auto">
          <a:xfrm>
            <a:off x="0" y="228600"/>
            <a:ext cx="4716463" cy="6430963"/>
            <a:chOff x="0" y="144"/>
            <a:chExt cx="2971" cy="4051"/>
          </a:xfrm>
        </p:grpSpPr>
        <p:sp>
          <p:nvSpPr>
            <p:cNvPr id="110602" name="Text Box 1027"/>
            <p:cNvSpPr txBox="1">
              <a:spLocks noChangeArrowheads="1"/>
            </p:cNvSpPr>
            <p:nvPr/>
          </p:nvSpPr>
          <p:spPr bwMode="auto">
            <a:xfrm>
              <a:off x="2251" y="3840"/>
              <a:ext cx="720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 dirty="0">
                  <a:latin typeface="+mn-lt"/>
                </a:rPr>
                <a:t>30 </a:t>
              </a:r>
            </a:p>
            <a:p>
              <a:pPr eaLnBrk="0" hangingPunct="0"/>
              <a:r>
                <a:rPr lang="pt-BR" sz="1200" b="1" dirty="0">
                  <a:solidFill>
                    <a:schemeClr val="tx1"/>
                  </a:solidFill>
                  <a:latin typeface="+mn-lt"/>
                </a:rPr>
                <a:t>(</a:t>
              </a:r>
              <a:r>
                <a:rPr lang="pt-BR" sz="1200" b="1" dirty="0">
                  <a:latin typeface="+mn-lt"/>
                </a:rPr>
                <a:t>água)</a:t>
              </a:r>
            </a:p>
          </p:txBody>
        </p:sp>
        <p:sp>
          <p:nvSpPr>
            <p:cNvPr id="110603" name="Rectangle 1028"/>
            <p:cNvSpPr>
              <a:spLocks noChangeArrowheads="1"/>
            </p:cNvSpPr>
            <p:nvPr/>
          </p:nvSpPr>
          <p:spPr bwMode="auto">
            <a:xfrm>
              <a:off x="520" y="333"/>
              <a:ext cx="1760" cy="36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04" name="Line 1029"/>
            <p:cNvSpPr>
              <a:spLocks noChangeShapeType="1"/>
            </p:cNvSpPr>
            <p:nvPr/>
          </p:nvSpPr>
          <p:spPr bwMode="auto">
            <a:xfrm>
              <a:off x="810" y="1492"/>
              <a:ext cx="1" cy="15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05" name="Text Box 1030"/>
            <p:cNvSpPr txBox="1">
              <a:spLocks noChangeArrowheads="1"/>
            </p:cNvSpPr>
            <p:nvPr/>
          </p:nvSpPr>
          <p:spPr bwMode="auto">
            <a:xfrm>
              <a:off x="0" y="144"/>
              <a:ext cx="48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(vapor)</a:t>
              </a:r>
            </a:p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250 </a:t>
              </a:r>
            </a:p>
            <a:p>
              <a:pPr algn="l"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0606" name="Text Box 1031"/>
            <p:cNvSpPr txBox="1">
              <a:spLocks noChangeArrowheads="1"/>
            </p:cNvSpPr>
            <p:nvPr/>
          </p:nvSpPr>
          <p:spPr bwMode="auto">
            <a:xfrm>
              <a:off x="144" y="576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230</a:t>
              </a:r>
            </a:p>
          </p:txBody>
        </p:sp>
        <p:sp>
          <p:nvSpPr>
            <p:cNvPr id="110607" name="Text Box 1032"/>
            <p:cNvSpPr txBox="1">
              <a:spLocks noChangeArrowheads="1"/>
            </p:cNvSpPr>
            <p:nvPr/>
          </p:nvSpPr>
          <p:spPr bwMode="auto">
            <a:xfrm>
              <a:off x="192" y="1728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000" b="1">
                  <a:solidFill>
                    <a:srgbClr val="FF0000"/>
                  </a:solidFill>
                  <a:latin typeface="+mn-lt"/>
                </a:rPr>
                <a:t>160</a:t>
              </a:r>
            </a:p>
          </p:txBody>
        </p:sp>
        <p:sp>
          <p:nvSpPr>
            <p:cNvPr id="110608" name="Text Box 1033"/>
            <p:cNvSpPr txBox="1">
              <a:spLocks noChangeArrowheads="1"/>
            </p:cNvSpPr>
            <p:nvPr/>
          </p:nvSpPr>
          <p:spPr bwMode="auto">
            <a:xfrm>
              <a:off x="144" y="2064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10609" name="Text Box 1034"/>
            <p:cNvSpPr txBox="1">
              <a:spLocks noChangeArrowheads="1"/>
            </p:cNvSpPr>
            <p:nvPr/>
          </p:nvSpPr>
          <p:spPr bwMode="auto">
            <a:xfrm>
              <a:off x="192" y="321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110610" name="Line 1035"/>
            <p:cNvSpPr>
              <a:spLocks noChangeShapeType="1"/>
            </p:cNvSpPr>
            <p:nvPr/>
          </p:nvSpPr>
          <p:spPr bwMode="auto">
            <a:xfrm>
              <a:off x="1105" y="338"/>
              <a:ext cx="0" cy="182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11" name="Text Box 1036"/>
            <p:cNvSpPr txBox="1">
              <a:spLocks noChangeArrowheads="1"/>
            </p:cNvSpPr>
            <p:nvPr/>
          </p:nvSpPr>
          <p:spPr bwMode="auto">
            <a:xfrm>
              <a:off x="2304" y="153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170</a:t>
              </a:r>
            </a:p>
          </p:txBody>
        </p:sp>
        <p:sp>
          <p:nvSpPr>
            <p:cNvPr id="110612" name="Line 1037"/>
            <p:cNvSpPr>
              <a:spLocks noChangeShapeType="1"/>
            </p:cNvSpPr>
            <p:nvPr/>
          </p:nvSpPr>
          <p:spPr bwMode="auto">
            <a:xfrm flipV="1">
              <a:off x="1691" y="2001"/>
              <a:ext cx="0" cy="14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13" name="Text Box 1038"/>
            <p:cNvSpPr txBox="1">
              <a:spLocks noChangeArrowheads="1"/>
            </p:cNvSpPr>
            <p:nvPr/>
          </p:nvSpPr>
          <p:spPr bwMode="auto">
            <a:xfrm>
              <a:off x="2256" y="3072"/>
              <a:ext cx="433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latin typeface="+mn-lt"/>
                </a:rPr>
                <a:t>80</a:t>
              </a:r>
            </a:p>
          </p:txBody>
        </p:sp>
        <p:sp>
          <p:nvSpPr>
            <p:cNvPr id="110614" name="Line 1039"/>
            <p:cNvSpPr>
              <a:spLocks noChangeShapeType="1"/>
            </p:cNvSpPr>
            <p:nvPr/>
          </p:nvSpPr>
          <p:spPr bwMode="auto">
            <a:xfrm flipV="1">
              <a:off x="1984" y="837"/>
              <a:ext cx="1" cy="199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15" name="Line 1040"/>
            <p:cNvSpPr>
              <a:spLocks noChangeShapeType="1"/>
            </p:cNvSpPr>
            <p:nvPr/>
          </p:nvSpPr>
          <p:spPr bwMode="auto">
            <a:xfrm>
              <a:off x="520" y="665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16" name="Line 1041"/>
            <p:cNvSpPr>
              <a:spLocks noChangeShapeType="1"/>
            </p:cNvSpPr>
            <p:nvPr/>
          </p:nvSpPr>
          <p:spPr bwMode="auto">
            <a:xfrm>
              <a:off x="1398" y="837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17" name="Text Box 1042"/>
            <p:cNvSpPr txBox="1">
              <a:spLocks noChangeArrowheads="1"/>
            </p:cNvSpPr>
            <p:nvPr/>
          </p:nvSpPr>
          <p:spPr bwMode="auto">
            <a:xfrm>
              <a:off x="2304" y="720"/>
              <a:ext cx="36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220</a:t>
              </a:r>
            </a:p>
          </p:txBody>
        </p:sp>
        <p:sp>
          <p:nvSpPr>
            <p:cNvPr id="110618" name="Line 1043"/>
            <p:cNvSpPr>
              <a:spLocks noChangeShapeType="1"/>
            </p:cNvSpPr>
            <p:nvPr/>
          </p:nvSpPr>
          <p:spPr bwMode="auto">
            <a:xfrm>
              <a:off x="1399" y="66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19" name="Line 1044"/>
            <p:cNvSpPr>
              <a:spLocks noChangeShapeType="1"/>
            </p:cNvSpPr>
            <p:nvPr/>
          </p:nvSpPr>
          <p:spPr bwMode="auto">
            <a:xfrm>
              <a:off x="520" y="2161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20" name="Line 1045"/>
            <p:cNvSpPr>
              <a:spLocks noChangeShapeType="1"/>
            </p:cNvSpPr>
            <p:nvPr/>
          </p:nvSpPr>
          <p:spPr bwMode="auto">
            <a:xfrm>
              <a:off x="1398" y="233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21" name="Text Box 1046"/>
            <p:cNvSpPr txBox="1">
              <a:spLocks noChangeArrowheads="1"/>
            </p:cNvSpPr>
            <p:nvPr/>
          </p:nvSpPr>
          <p:spPr bwMode="auto">
            <a:xfrm>
              <a:off x="2256" y="2256"/>
              <a:ext cx="34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latin typeface="+mn-lt"/>
                </a:rPr>
                <a:t>130</a:t>
              </a:r>
            </a:p>
          </p:txBody>
        </p:sp>
        <p:sp>
          <p:nvSpPr>
            <p:cNvPr id="110622" name="Line 1047"/>
            <p:cNvSpPr>
              <a:spLocks noChangeShapeType="1"/>
            </p:cNvSpPr>
            <p:nvPr/>
          </p:nvSpPr>
          <p:spPr bwMode="auto">
            <a:xfrm>
              <a:off x="1399" y="216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23" name="Line 1048"/>
            <p:cNvSpPr>
              <a:spLocks noChangeShapeType="1"/>
            </p:cNvSpPr>
            <p:nvPr/>
          </p:nvSpPr>
          <p:spPr bwMode="auto">
            <a:xfrm flipH="1">
              <a:off x="1399" y="3159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24" name="Line 1049"/>
            <p:cNvSpPr>
              <a:spLocks noChangeShapeType="1"/>
            </p:cNvSpPr>
            <p:nvPr/>
          </p:nvSpPr>
          <p:spPr bwMode="auto">
            <a:xfrm>
              <a:off x="520" y="2993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25" name="Line 1050"/>
            <p:cNvSpPr>
              <a:spLocks noChangeShapeType="1"/>
            </p:cNvSpPr>
            <p:nvPr/>
          </p:nvSpPr>
          <p:spPr bwMode="auto">
            <a:xfrm>
              <a:off x="1399" y="29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26" name="Text Box 1051"/>
            <p:cNvSpPr txBox="1">
              <a:spLocks noChangeArrowheads="1"/>
            </p:cNvSpPr>
            <p:nvPr/>
          </p:nvSpPr>
          <p:spPr bwMode="auto">
            <a:xfrm>
              <a:off x="240" y="288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10627" name="Line 1052"/>
            <p:cNvSpPr>
              <a:spLocks noChangeShapeType="1"/>
            </p:cNvSpPr>
            <p:nvPr/>
          </p:nvSpPr>
          <p:spPr bwMode="auto">
            <a:xfrm flipH="1">
              <a:off x="1399" y="166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28" name="Line 1053"/>
            <p:cNvSpPr>
              <a:spLocks noChangeShapeType="1"/>
            </p:cNvSpPr>
            <p:nvPr/>
          </p:nvSpPr>
          <p:spPr bwMode="auto">
            <a:xfrm>
              <a:off x="1398" y="1502"/>
              <a:ext cx="0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29" name="Line 1054"/>
            <p:cNvSpPr>
              <a:spLocks noChangeShapeType="1"/>
            </p:cNvSpPr>
            <p:nvPr/>
          </p:nvSpPr>
          <p:spPr bwMode="auto">
            <a:xfrm>
              <a:off x="518" y="1502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30" name="Text Box 1055"/>
            <p:cNvSpPr txBox="1">
              <a:spLocks noChangeArrowheads="1"/>
            </p:cNvSpPr>
            <p:nvPr/>
          </p:nvSpPr>
          <p:spPr bwMode="auto">
            <a:xfrm>
              <a:off x="144" y="1392"/>
              <a:ext cx="336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180</a:t>
              </a:r>
            </a:p>
          </p:txBody>
        </p:sp>
        <p:sp>
          <p:nvSpPr>
            <p:cNvPr id="110631" name="Text Box 1056"/>
            <p:cNvSpPr txBox="1">
              <a:spLocks noChangeArrowheads="1"/>
            </p:cNvSpPr>
            <p:nvPr/>
          </p:nvSpPr>
          <p:spPr bwMode="auto">
            <a:xfrm>
              <a:off x="1178" y="416"/>
              <a:ext cx="29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10632" name="Text Box 1057"/>
            <p:cNvSpPr txBox="1">
              <a:spLocks noChangeArrowheads="1"/>
            </p:cNvSpPr>
            <p:nvPr/>
          </p:nvSpPr>
          <p:spPr bwMode="auto">
            <a:xfrm>
              <a:off x="1178" y="9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10633" name="Text Box 1058"/>
            <p:cNvSpPr txBox="1">
              <a:spLocks noChangeArrowheads="1"/>
            </p:cNvSpPr>
            <p:nvPr/>
          </p:nvSpPr>
          <p:spPr bwMode="auto">
            <a:xfrm>
              <a:off x="1178" y="1502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10634" name="Text Box 1059"/>
            <p:cNvSpPr txBox="1">
              <a:spLocks noChangeArrowheads="1"/>
            </p:cNvSpPr>
            <p:nvPr/>
          </p:nvSpPr>
          <p:spPr bwMode="auto">
            <a:xfrm>
              <a:off x="1178" y="1835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10635" name="Text Box 1060"/>
            <p:cNvSpPr txBox="1">
              <a:spLocks noChangeArrowheads="1"/>
            </p:cNvSpPr>
            <p:nvPr/>
          </p:nvSpPr>
          <p:spPr bwMode="auto">
            <a:xfrm>
              <a:off x="720" y="129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10636" name="Text Box 1061"/>
            <p:cNvSpPr txBox="1">
              <a:spLocks noChangeArrowheads="1"/>
            </p:cNvSpPr>
            <p:nvPr/>
          </p:nvSpPr>
          <p:spPr bwMode="auto">
            <a:xfrm>
              <a:off x="960" y="144"/>
              <a:ext cx="2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10637" name="Text Box 1062"/>
            <p:cNvSpPr txBox="1">
              <a:spLocks noChangeArrowheads="1"/>
            </p:cNvSpPr>
            <p:nvPr/>
          </p:nvSpPr>
          <p:spPr bwMode="auto">
            <a:xfrm>
              <a:off x="1545" y="34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1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10638" name="Text Box 1063"/>
            <p:cNvSpPr txBox="1">
              <a:spLocks noChangeArrowheads="1"/>
            </p:cNvSpPr>
            <p:nvPr/>
          </p:nvSpPr>
          <p:spPr bwMode="auto">
            <a:xfrm>
              <a:off x="1837" y="2828"/>
              <a:ext cx="36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2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10639" name="Line 1064"/>
            <p:cNvSpPr>
              <a:spLocks noChangeShapeType="1"/>
            </p:cNvSpPr>
            <p:nvPr/>
          </p:nvSpPr>
          <p:spPr bwMode="auto">
            <a:xfrm>
              <a:off x="518" y="383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40" name="Line 1065"/>
            <p:cNvSpPr>
              <a:spLocks noChangeShapeType="1"/>
            </p:cNvSpPr>
            <p:nvPr/>
          </p:nvSpPr>
          <p:spPr bwMode="auto">
            <a:xfrm flipV="1">
              <a:off x="1398" y="3831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41" name="Text Box 1066"/>
            <p:cNvSpPr txBox="1">
              <a:spLocks noChangeArrowheads="1"/>
            </p:cNvSpPr>
            <p:nvPr/>
          </p:nvSpPr>
          <p:spPr bwMode="auto">
            <a:xfrm>
              <a:off x="240" y="369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10642" name="Line 1067"/>
            <p:cNvSpPr>
              <a:spLocks noChangeShapeType="1"/>
            </p:cNvSpPr>
            <p:nvPr/>
          </p:nvSpPr>
          <p:spPr bwMode="auto">
            <a:xfrm>
              <a:off x="518" y="338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43" name="Line 1068"/>
            <p:cNvSpPr>
              <a:spLocks noChangeShapeType="1"/>
            </p:cNvSpPr>
            <p:nvPr/>
          </p:nvSpPr>
          <p:spPr bwMode="auto">
            <a:xfrm>
              <a:off x="1398" y="50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44" name="Text Box 1069"/>
            <p:cNvSpPr txBox="1">
              <a:spLocks noChangeArrowheads="1"/>
            </p:cNvSpPr>
            <p:nvPr/>
          </p:nvSpPr>
          <p:spPr bwMode="auto">
            <a:xfrm>
              <a:off x="2278" y="421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240</a:t>
              </a:r>
            </a:p>
          </p:txBody>
        </p:sp>
        <p:sp>
          <p:nvSpPr>
            <p:cNvPr id="110645" name="Line 1070"/>
            <p:cNvSpPr>
              <a:spLocks noChangeShapeType="1"/>
            </p:cNvSpPr>
            <p:nvPr/>
          </p:nvSpPr>
          <p:spPr bwMode="auto">
            <a:xfrm>
              <a:off x="1398" y="338"/>
              <a:ext cx="0" cy="16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46" name="Line 1071"/>
            <p:cNvSpPr>
              <a:spLocks noChangeShapeType="1"/>
            </p:cNvSpPr>
            <p:nvPr/>
          </p:nvSpPr>
          <p:spPr bwMode="auto">
            <a:xfrm>
              <a:off x="518" y="1835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47" name="Line 1072"/>
            <p:cNvSpPr>
              <a:spLocks noChangeShapeType="1"/>
            </p:cNvSpPr>
            <p:nvPr/>
          </p:nvSpPr>
          <p:spPr bwMode="auto">
            <a:xfrm>
              <a:off x="1398" y="200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48" name="Line 1073"/>
            <p:cNvSpPr>
              <a:spLocks noChangeShapeType="1"/>
            </p:cNvSpPr>
            <p:nvPr/>
          </p:nvSpPr>
          <p:spPr bwMode="auto">
            <a:xfrm>
              <a:off x="1398" y="183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49" name="Text Box 1074"/>
            <p:cNvSpPr txBox="1">
              <a:spLocks noChangeArrowheads="1"/>
            </p:cNvSpPr>
            <p:nvPr/>
          </p:nvSpPr>
          <p:spPr bwMode="auto">
            <a:xfrm>
              <a:off x="2304" y="1920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150</a:t>
              </a:r>
            </a:p>
          </p:txBody>
        </p:sp>
        <p:sp>
          <p:nvSpPr>
            <p:cNvPr id="110650" name="Line 1075"/>
            <p:cNvSpPr>
              <a:spLocks noChangeShapeType="1"/>
            </p:cNvSpPr>
            <p:nvPr/>
          </p:nvSpPr>
          <p:spPr bwMode="auto">
            <a:xfrm>
              <a:off x="518" y="2666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51" name="Line 1076"/>
            <p:cNvSpPr>
              <a:spLocks noChangeShapeType="1"/>
            </p:cNvSpPr>
            <p:nvPr/>
          </p:nvSpPr>
          <p:spPr bwMode="auto">
            <a:xfrm>
              <a:off x="1398" y="2666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52" name="Line 1077"/>
            <p:cNvSpPr>
              <a:spLocks noChangeShapeType="1"/>
            </p:cNvSpPr>
            <p:nvPr/>
          </p:nvSpPr>
          <p:spPr bwMode="auto">
            <a:xfrm>
              <a:off x="1398" y="283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53" name="Text Box 1078"/>
            <p:cNvSpPr txBox="1">
              <a:spLocks noChangeArrowheads="1"/>
            </p:cNvSpPr>
            <p:nvPr/>
          </p:nvSpPr>
          <p:spPr bwMode="auto">
            <a:xfrm>
              <a:off x="192" y="2544"/>
              <a:ext cx="51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110</a:t>
              </a:r>
            </a:p>
          </p:txBody>
        </p:sp>
        <p:sp>
          <p:nvSpPr>
            <p:cNvPr id="110654" name="Text Box 1079"/>
            <p:cNvSpPr txBox="1">
              <a:spLocks noChangeArrowheads="1"/>
            </p:cNvSpPr>
            <p:nvPr/>
          </p:nvSpPr>
          <p:spPr bwMode="auto">
            <a:xfrm>
              <a:off x="2256" y="2736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 100</a:t>
              </a:r>
            </a:p>
          </p:txBody>
        </p:sp>
        <p:sp>
          <p:nvSpPr>
            <p:cNvPr id="110655" name="Line 1080"/>
            <p:cNvSpPr>
              <a:spLocks noChangeShapeType="1"/>
            </p:cNvSpPr>
            <p:nvPr/>
          </p:nvSpPr>
          <p:spPr bwMode="auto">
            <a:xfrm>
              <a:off x="518" y="3332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56" name="Line 1081"/>
            <p:cNvSpPr>
              <a:spLocks noChangeShapeType="1"/>
            </p:cNvSpPr>
            <p:nvPr/>
          </p:nvSpPr>
          <p:spPr bwMode="auto">
            <a:xfrm>
              <a:off x="1397" y="3326"/>
              <a:ext cx="0" cy="16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57" name="Line 1082"/>
            <p:cNvSpPr>
              <a:spLocks noChangeShapeType="1"/>
            </p:cNvSpPr>
            <p:nvPr/>
          </p:nvSpPr>
          <p:spPr bwMode="auto">
            <a:xfrm flipH="1">
              <a:off x="1398" y="349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58" name="Text Box 1083"/>
            <p:cNvSpPr txBox="1">
              <a:spLocks noChangeArrowheads="1"/>
            </p:cNvSpPr>
            <p:nvPr/>
          </p:nvSpPr>
          <p:spPr bwMode="auto">
            <a:xfrm>
              <a:off x="1178" y="2334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5</a:t>
              </a:r>
            </a:p>
          </p:txBody>
        </p:sp>
        <p:sp>
          <p:nvSpPr>
            <p:cNvPr id="110659" name="Text Box 1084"/>
            <p:cNvSpPr txBox="1">
              <a:spLocks noChangeArrowheads="1"/>
            </p:cNvSpPr>
            <p:nvPr/>
          </p:nvSpPr>
          <p:spPr bwMode="auto">
            <a:xfrm>
              <a:off x="1178" y="266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6</a:t>
              </a:r>
            </a:p>
          </p:txBody>
        </p:sp>
        <p:sp>
          <p:nvSpPr>
            <p:cNvPr id="110660" name="Text Box 1085"/>
            <p:cNvSpPr txBox="1">
              <a:spLocks noChangeArrowheads="1"/>
            </p:cNvSpPr>
            <p:nvPr/>
          </p:nvSpPr>
          <p:spPr bwMode="auto">
            <a:xfrm>
              <a:off x="1178" y="2999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7</a:t>
              </a:r>
            </a:p>
          </p:txBody>
        </p:sp>
        <p:sp>
          <p:nvSpPr>
            <p:cNvPr id="110661" name="Line 1086"/>
            <p:cNvSpPr>
              <a:spLocks noChangeShapeType="1"/>
            </p:cNvSpPr>
            <p:nvPr/>
          </p:nvSpPr>
          <p:spPr bwMode="auto">
            <a:xfrm>
              <a:off x="513" y="32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62" name="Line 1087"/>
            <p:cNvSpPr>
              <a:spLocks noChangeShapeType="1"/>
            </p:cNvSpPr>
            <p:nvPr/>
          </p:nvSpPr>
          <p:spPr bwMode="auto">
            <a:xfrm>
              <a:off x="1393" y="495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0663" name="Text Box 1089"/>
            <p:cNvSpPr txBox="1">
              <a:spLocks noChangeArrowheads="1"/>
            </p:cNvSpPr>
            <p:nvPr/>
          </p:nvSpPr>
          <p:spPr bwMode="auto">
            <a:xfrm>
              <a:off x="2256" y="340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 60</a:t>
              </a:r>
            </a:p>
            <a:p>
              <a:pPr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65634" name="Text Box 66"/>
          <p:cNvSpPr txBox="1">
            <a:spLocks noChangeArrowheads="1"/>
          </p:cNvSpPr>
          <p:nvPr/>
        </p:nvSpPr>
        <p:spPr bwMode="auto">
          <a:xfrm>
            <a:off x="4429125" y="214313"/>
            <a:ext cx="4114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l"/>
            <a:r>
              <a:rPr lang="pt-BR">
                <a:solidFill>
                  <a:schemeClr val="tx1"/>
                </a:solidFill>
                <a:latin typeface="+mn-lt"/>
              </a:rPr>
              <a:t>Pode ocorrer um déficit de calor</a:t>
            </a:r>
          </a:p>
          <a:p>
            <a:pPr marL="381000" indent="-381000" algn="l"/>
            <a:endParaRPr lang="pt-BR">
              <a:solidFill>
                <a:schemeClr val="tx1"/>
              </a:solidFill>
              <a:latin typeface="+mn-lt"/>
            </a:endParaRPr>
          </a:p>
          <a:p>
            <a:pPr marL="381000" indent="-381000" algn="l"/>
            <a:r>
              <a:rPr lang="pt-BR" b="0">
                <a:solidFill>
                  <a:schemeClr val="tx1"/>
                </a:solidFill>
                <a:latin typeface="+mn-lt"/>
              </a:rPr>
              <a:t>Por exemplo, no Intervalo 2:</a:t>
            </a:r>
          </a:p>
          <a:p>
            <a:pPr marL="381000" indent="-381000" algn="l"/>
            <a:r>
              <a:rPr lang="pt-BR">
                <a:solidFill>
                  <a:srgbClr val="FF0000"/>
                </a:solidFill>
                <a:latin typeface="+mn-lt"/>
              </a:rPr>
              <a:t>R</a:t>
            </a:r>
            <a:r>
              <a:rPr lang="pt-BR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>
                <a:solidFill>
                  <a:srgbClr val="FF0000"/>
                </a:solidFill>
                <a:latin typeface="+mn-lt"/>
              </a:rPr>
              <a:t> = 40 kW</a:t>
            </a:r>
          </a:p>
          <a:p>
            <a:pPr marL="381000" indent="-381000" algn="l"/>
            <a:r>
              <a:rPr lang="pt-BR">
                <a:solidFill>
                  <a:srgbClr val="FF0000"/>
                </a:solidFill>
                <a:latin typeface="+mn-lt"/>
              </a:rPr>
              <a:t>Oferta</a:t>
            </a:r>
            <a:r>
              <a:rPr lang="pt-BR" baseline="-25000">
                <a:solidFill>
                  <a:srgbClr val="FF0000"/>
                </a:solidFill>
                <a:latin typeface="+mn-lt"/>
              </a:rPr>
              <a:t>2</a:t>
            </a:r>
            <a:r>
              <a:rPr lang="pt-BR">
                <a:solidFill>
                  <a:srgbClr val="FF0000"/>
                </a:solidFill>
                <a:latin typeface="+mn-lt"/>
              </a:rPr>
              <a:t> = (2)(50) = 100 kW</a:t>
            </a:r>
          </a:p>
          <a:p>
            <a:pPr marL="381000" indent="-381000" algn="l"/>
            <a:r>
              <a:rPr lang="pt-BR">
                <a:solidFill>
                  <a:srgbClr val="FF0000"/>
                </a:solidFill>
                <a:latin typeface="+mn-lt"/>
              </a:rPr>
              <a:t>Oferta Total = 140 kW</a:t>
            </a:r>
          </a:p>
          <a:p>
            <a:pPr marL="381000" indent="-381000" algn="l"/>
            <a:r>
              <a:rPr lang="pt-BR">
                <a:latin typeface="+mn-lt"/>
              </a:rPr>
              <a:t>Demanda</a:t>
            </a:r>
            <a:r>
              <a:rPr lang="pt-BR" baseline="-25000">
                <a:latin typeface="+mn-lt"/>
              </a:rPr>
              <a:t>2 </a:t>
            </a:r>
            <a:r>
              <a:rPr lang="pt-BR">
                <a:latin typeface="+mn-lt"/>
              </a:rPr>
              <a:t>= (7)(50) = 350 kW</a:t>
            </a:r>
          </a:p>
          <a:p>
            <a:pPr marL="381000" indent="-381000" algn="l"/>
            <a:r>
              <a:rPr lang="pt-BR">
                <a:latin typeface="+mn-lt"/>
              </a:rPr>
              <a:t>Déficit</a:t>
            </a:r>
            <a:r>
              <a:rPr lang="pt-BR" baseline="-25000">
                <a:latin typeface="+mn-lt"/>
              </a:rPr>
              <a:t>2</a:t>
            </a:r>
            <a:r>
              <a:rPr lang="pt-BR">
                <a:latin typeface="+mn-lt"/>
              </a:rPr>
              <a:t> = 210 kW (troca máxima)</a:t>
            </a:r>
          </a:p>
        </p:txBody>
      </p:sp>
      <p:sp>
        <p:nvSpPr>
          <p:cNvPr id="365635" name="Text Box 67"/>
          <p:cNvSpPr txBox="1">
            <a:spLocks noChangeArrowheads="1"/>
          </p:cNvSpPr>
          <p:nvPr/>
        </p:nvSpPr>
        <p:spPr bwMode="auto">
          <a:xfrm>
            <a:off x="4495800" y="2971800"/>
            <a:ext cx="464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Nesse caso, não há transferência de calor para o Intervalo 3.</a:t>
            </a:r>
          </a:p>
        </p:txBody>
      </p:sp>
      <p:sp>
        <p:nvSpPr>
          <p:cNvPr id="365636" name="Text Box 68"/>
          <p:cNvSpPr txBox="1">
            <a:spLocks noChangeArrowheads="1"/>
          </p:cNvSpPr>
          <p:nvPr/>
        </p:nvSpPr>
        <p:spPr bwMode="auto">
          <a:xfrm>
            <a:off x="4495800" y="3733800"/>
            <a:ext cx="464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E, como não é possível transferir calor dos intervalos inferiores, devido aos níveis de temperatura, este </a:t>
            </a:r>
            <a:r>
              <a:rPr lang="pt-BR">
                <a:latin typeface="+mn-lt"/>
              </a:rPr>
              <a:t>Déficit </a:t>
            </a:r>
            <a:r>
              <a:rPr lang="pt-BR" b="0">
                <a:solidFill>
                  <a:schemeClr val="tx1"/>
                </a:solidFill>
                <a:latin typeface="+mn-lt"/>
              </a:rPr>
              <a:t>só pode ser coberto por injeção de </a:t>
            </a:r>
            <a:r>
              <a:rPr lang="pt-BR">
                <a:solidFill>
                  <a:srgbClr val="FF0000"/>
                </a:solidFill>
                <a:latin typeface="+mn-lt"/>
              </a:rPr>
              <a:t>vapor</a:t>
            </a:r>
            <a:r>
              <a:rPr lang="pt-BR" b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365638" name="Text Box 70"/>
          <p:cNvSpPr txBox="1">
            <a:spLocks noChangeArrowheads="1"/>
          </p:cNvSpPr>
          <p:nvPr/>
        </p:nvSpPr>
        <p:spPr bwMode="auto">
          <a:xfrm>
            <a:off x="2133600" y="1828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FF0000"/>
                </a:solidFill>
                <a:latin typeface="+mn-lt"/>
              </a:rPr>
              <a:t>vapor</a:t>
            </a:r>
          </a:p>
        </p:txBody>
      </p:sp>
      <p:grpSp>
        <p:nvGrpSpPr>
          <p:cNvPr id="3" name="Grupo 71"/>
          <p:cNvGrpSpPr>
            <a:grpSpLocks/>
          </p:cNvGrpSpPr>
          <p:nvPr/>
        </p:nvGrpSpPr>
        <p:grpSpPr bwMode="auto">
          <a:xfrm>
            <a:off x="3141663" y="1428750"/>
            <a:ext cx="458787" cy="1019175"/>
            <a:chOff x="3142446" y="1429530"/>
            <a:chExt cx="457994" cy="1018386"/>
          </a:xfrm>
        </p:grpSpPr>
        <p:cxnSp>
          <p:nvCxnSpPr>
            <p:cNvPr id="110600" name="Conector reto 69"/>
            <p:cNvCxnSpPr>
              <a:cxnSpLocks noChangeShapeType="1"/>
            </p:cNvCxnSpPr>
            <p:nvPr/>
          </p:nvCxnSpPr>
          <p:spPr bwMode="auto">
            <a:xfrm rot="5400000" flipH="1" flipV="1">
              <a:off x="2714612" y="1857364"/>
              <a:ext cx="857256" cy="1588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110601" name="Text Box 1036"/>
            <p:cNvSpPr txBox="1">
              <a:spLocks noChangeArrowheads="1"/>
            </p:cNvSpPr>
            <p:nvPr/>
          </p:nvSpPr>
          <p:spPr bwMode="auto">
            <a:xfrm>
              <a:off x="3143240" y="2143116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180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5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5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634" grpId="0" autoUpdateAnimBg="0"/>
      <p:bldP spid="365635" grpId="0" autoUpdateAnimBg="0"/>
      <p:bldP spid="365636" grpId="0" autoUpdateAnimBg="0"/>
      <p:bldP spid="365638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CaixaDeTexto 1"/>
          <p:cNvSpPr txBox="1">
            <a:spLocks noChangeArrowheads="1"/>
          </p:cNvSpPr>
          <p:nvPr/>
        </p:nvSpPr>
        <p:spPr bwMode="auto">
          <a:xfrm>
            <a:off x="1148537" y="778966"/>
            <a:ext cx="781236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>
                <a:latin typeface="+mn-lt"/>
              </a:rPr>
              <a:t>EM RESUMO...</a:t>
            </a:r>
          </a:p>
        </p:txBody>
      </p:sp>
      <p:sp>
        <p:nvSpPr>
          <p:cNvPr id="111619" name="CaixaDeTexto 2"/>
          <p:cNvSpPr txBox="1">
            <a:spLocks noChangeArrowheads="1"/>
          </p:cNvSpPr>
          <p:nvPr/>
        </p:nvSpPr>
        <p:spPr bwMode="auto">
          <a:xfrm>
            <a:off x="1148537" y="1493341"/>
            <a:ext cx="7995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0">
                <a:solidFill>
                  <a:schemeClr val="tx1"/>
                </a:solidFill>
                <a:latin typeface="+mn-lt"/>
              </a:rPr>
              <a:t>Num intervalo k podem ocorrer: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148537" y="2564904"/>
            <a:ext cx="781236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>
                <a:solidFill>
                  <a:schemeClr val="tx1"/>
                </a:solidFill>
                <a:latin typeface="+mn-lt"/>
              </a:rPr>
              <a:t>Saldo de calor</a:t>
            </a:r>
          </a:p>
          <a:p>
            <a:endParaRPr lang="pt-BR" sz="2400">
              <a:latin typeface="+mn-lt"/>
            </a:endParaRPr>
          </a:p>
          <a:p>
            <a:r>
              <a:rPr lang="pt-BR" sz="2400" b="0">
                <a:solidFill>
                  <a:schemeClr val="tx1"/>
                </a:solidFill>
                <a:latin typeface="+mn-lt"/>
              </a:rPr>
              <a:t>É gerado um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Resíduo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transferido para o intervalo seguinte</a:t>
            </a:r>
            <a:br>
              <a:rPr lang="pt-BR" sz="2400" b="0">
                <a:solidFill>
                  <a:schemeClr val="tx1"/>
                </a:solidFill>
                <a:latin typeface="+mn-lt"/>
              </a:rPr>
            </a:br>
            <a:r>
              <a:rPr lang="pt-BR" sz="2400" b="0">
                <a:solidFill>
                  <a:schemeClr val="tx1"/>
                </a:solidFill>
                <a:latin typeface="+mn-lt"/>
              </a:rPr>
              <a:t/>
            </a:r>
            <a:br>
              <a:rPr lang="pt-BR" sz="2400" b="0">
                <a:solidFill>
                  <a:schemeClr val="tx1"/>
                </a:solidFill>
                <a:latin typeface="+mn-lt"/>
              </a:rPr>
            </a:br>
            <a:r>
              <a:rPr lang="pt-BR" sz="2400" b="0">
                <a:solidFill>
                  <a:schemeClr val="tx1"/>
                </a:solidFill>
                <a:latin typeface="+mn-lt"/>
              </a:rPr>
              <a:t>Se for o último Intervalo, o Resíduo é consumido por </a:t>
            </a:r>
            <a:r>
              <a:rPr lang="pt-BR" sz="2400">
                <a:latin typeface="+mn-lt"/>
              </a:rPr>
              <a:t>água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148537" y="5208091"/>
            <a:ext cx="781236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>
                <a:solidFill>
                  <a:schemeClr val="tx1"/>
                </a:solidFill>
                <a:latin typeface="+mn-lt"/>
              </a:rPr>
              <a:t>Déficit de calor</a:t>
            </a:r>
          </a:p>
          <a:p>
            <a:endParaRPr lang="pt-BR" sz="2400">
              <a:latin typeface="+mn-lt"/>
            </a:endParaRPr>
          </a:p>
          <a:p>
            <a:r>
              <a:rPr lang="pt-BR" sz="2400" b="0">
                <a:solidFill>
                  <a:schemeClr val="tx1"/>
                </a:solidFill>
                <a:latin typeface="+mn-lt"/>
              </a:rPr>
              <a:t>O Déficit é suprido por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vapor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42976" y="188640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1115616" y="1700808"/>
            <a:ext cx="7740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 smtClean="0">
                <a:solidFill>
                  <a:schemeClr val="tx1"/>
                </a:solidFill>
                <a:latin typeface="+mn-lt"/>
              </a:rPr>
              <a:t>Vejamos agora como fica Problema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Ilustrativo</a:t>
            </a:r>
            <a:r>
              <a:rPr lang="pt-BR" sz="2400" b="0" dirty="0" smtClean="0">
                <a:solidFill>
                  <a:schemeClr val="tx1"/>
                </a:solidFill>
                <a:latin typeface="+mn-lt"/>
              </a:rPr>
              <a:t>: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42976" y="188640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76"/>
          <p:cNvGrpSpPr>
            <a:grpSpLocks/>
          </p:cNvGrpSpPr>
          <p:nvPr/>
        </p:nvGrpSpPr>
        <p:grpSpPr bwMode="auto">
          <a:xfrm>
            <a:off x="859904" y="228600"/>
            <a:ext cx="4432176" cy="6430963"/>
            <a:chOff x="0" y="144"/>
            <a:chExt cx="2928" cy="4051"/>
          </a:xfrm>
        </p:grpSpPr>
        <p:sp>
          <p:nvSpPr>
            <p:cNvPr id="113745" name="Text Box 1027"/>
            <p:cNvSpPr txBox="1">
              <a:spLocks noChangeArrowheads="1"/>
            </p:cNvSpPr>
            <p:nvPr/>
          </p:nvSpPr>
          <p:spPr bwMode="auto">
            <a:xfrm>
              <a:off x="2208" y="3840"/>
              <a:ext cx="720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Arial Unicode MS" pitchFamily="34" charset="-128"/>
                </a:rPr>
                <a:t>30 </a:t>
              </a:r>
            </a:p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(</a:t>
              </a:r>
              <a:r>
                <a:rPr lang="pt-BR" sz="1200" b="1">
                  <a:latin typeface="Arial Unicode MS" pitchFamily="34" charset="-128"/>
                </a:rPr>
                <a:t>água)</a:t>
              </a:r>
              <a:endParaRPr lang="pt-BR" sz="1200" b="1"/>
            </a:p>
          </p:txBody>
        </p:sp>
        <p:sp>
          <p:nvSpPr>
            <p:cNvPr id="113746" name="Rectangle 1028"/>
            <p:cNvSpPr>
              <a:spLocks noChangeArrowheads="1"/>
            </p:cNvSpPr>
            <p:nvPr/>
          </p:nvSpPr>
          <p:spPr bwMode="auto">
            <a:xfrm>
              <a:off x="520" y="333"/>
              <a:ext cx="1760" cy="36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47" name="Line 1029"/>
            <p:cNvSpPr>
              <a:spLocks noChangeShapeType="1"/>
            </p:cNvSpPr>
            <p:nvPr/>
          </p:nvSpPr>
          <p:spPr bwMode="auto">
            <a:xfrm>
              <a:off x="810" y="1492"/>
              <a:ext cx="1" cy="15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48" name="Text Box 1030"/>
            <p:cNvSpPr txBox="1">
              <a:spLocks noChangeArrowheads="1"/>
            </p:cNvSpPr>
            <p:nvPr/>
          </p:nvSpPr>
          <p:spPr bwMode="auto">
            <a:xfrm>
              <a:off x="0" y="144"/>
              <a:ext cx="48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(vapor)</a:t>
              </a:r>
            </a:p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   </a:t>
              </a:r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250 </a:t>
              </a:r>
            </a:p>
            <a:p>
              <a:pPr algn="l" eaLnBrk="0" hangingPunct="0"/>
              <a:endParaRPr lang="pt-BR" sz="1200" b="1">
                <a:solidFill>
                  <a:schemeClr val="tx1"/>
                </a:solidFill>
                <a:latin typeface="Arial Unicode MS" pitchFamily="34" charset="-128"/>
              </a:endParaRPr>
            </a:p>
          </p:txBody>
        </p:sp>
        <p:sp>
          <p:nvSpPr>
            <p:cNvPr id="113749" name="Text Box 1031"/>
            <p:cNvSpPr txBox="1">
              <a:spLocks noChangeArrowheads="1"/>
            </p:cNvSpPr>
            <p:nvPr/>
          </p:nvSpPr>
          <p:spPr bwMode="auto">
            <a:xfrm>
              <a:off x="144" y="576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230</a:t>
              </a:r>
            </a:p>
          </p:txBody>
        </p:sp>
        <p:sp>
          <p:nvSpPr>
            <p:cNvPr id="113750" name="Text Box 1032"/>
            <p:cNvSpPr txBox="1">
              <a:spLocks noChangeArrowheads="1"/>
            </p:cNvSpPr>
            <p:nvPr/>
          </p:nvSpPr>
          <p:spPr bwMode="auto">
            <a:xfrm>
              <a:off x="192" y="1728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1">
                  <a:solidFill>
                    <a:schemeClr val="tx1"/>
                  </a:solidFill>
                  <a:latin typeface="Arial Unicode MS" pitchFamily="34" charset="-128"/>
                </a:rPr>
                <a:t> </a:t>
              </a:r>
              <a:r>
                <a:rPr lang="pt-BR" sz="1000" b="1">
                  <a:solidFill>
                    <a:srgbClr val="FF0000"/>
                  </a:solidFill>
                  <a:latin typeface="Arial Unicode MS" pitchFamily="34" charset="-128"/>
                </a:rPr>
                <a:t>160</a:t>
              </a:r>
            </a:p>
          </p:txBody>
        </p:sp>
        <p:sp>
          <p:nvSpPr>
            <p:cNvPr id="113751" name="Text Box 1033"/>
            <p:cNvSpPr txBox="1">
              <a:spLocks noChangeArrowheads="1"/>
            </p:cNvSpPr>
            <p:nvPr/>
          </p:nvSpPr>
          <p:spPr bwMode="auto">
            <a:xfrm>
              <a:off x="144" y="2064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140</a:t>
              </a:r>
            </a:p>
          </p:txBody>
        </p:sp>
        <p:sp>
          <p:nvSpPr>
            <p:cNvPr id="113752" name="Text Box 1034"/>
            <p:cNvSpPr txBox="1">
              <a:spLocks noChangeArrowheads="1"/>
            </p:cNvSpPr>
            <p:nvPr/>
          </p:nvSpPr>
          <p:spPr bwMode="auto">
            <a:xfrm>
              <a:off x="192" y="321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70</a:t>
              </a:r>
            </a:p>
          </p:txBody>
        </p:sp>
        <p:sp>
          <p:nvSpPr>
            <p:cNvPr id="113753" name="Line 1035"/>
            <p:cNvSpPr>
              <a:spLocks noChangeShapeType="1"/>
            </p:cNvSpPr>
            <p:nvPr/>
          </p:nvSpPr>
          <p:spPr bwMode="auto">
            <a:xfrm>
              <a:off x="1105" y="338"/>
              <a:ext cx="0" cy="182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54" name="Text Box 1036"/>
            <p:cNvSpPr txBox="1">
              <a:spLocks noChangeArrowheads="1"/>
            </p:cNvSpPr>
            <p:nvPr/>
          </p:nvSpPr>
          <p:spPr bwMode="auto">
            <a:xfrm>
              <a:off x="2304" y="153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Arial Unicode MS" pitchFamily="34" charset="-128"/>
                </a:rPr>
                <a:t>170</a:t>
              </a:r>
            </a:p>
          </p:txBody>
        </p:sp>
        <p:sp>
          <p:nvSpPr>
            <p:cNvPr id="113755" name="Line 1037"/>
            <p:cNvSpPr>
              <a:spLocks noChangeShapeType="1"/>
            </p:cNvSpPr>
            <p:nvPr/>
          </p:nvSpPr>
          <p:spPr bwMode="auto">
            <a:xfrm flipV="1">
              <a:off x="1691" y="2001"/>
              <a:ext cx="0" cy="14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56" name="Text Box 1038"/>
            <p:cNvSpPr txBox="1">
              <a:spLocks noChangeArrowheads="1"/>
            </p:cNvSpPr>
            <p:nvPr/>
          </p:nvSpPr>
          <p:spPr bwMode="auto">
            <a:xfrm>
              <a:off x="2256" y="3072"/>
              <a:ext cx="433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   </a:t>
              </a:r>
              <a:r>
                <a:rPr lang="pt-BR" sz="1200" b="1">
                  <a:latin typeface="Arial Unicode MS" pitchFamily="34" charset="-128"/>
                </a:rPr>
                <a:t>80</a:t>
              </a:r>
            </a:p>
          </p:txBody>
        </p:sp>
        <p:sp>
          <p:nvSpPr>
            <p:cNvPr id="113757" name="Line 1039"/>
            <p:cNvSpPr>
              <a:spLocks noChangeShapeType="1"/>
            </p:cNvSpPr>
            <p:nvPr/>
          </p:nvSpPr>
          <p:spPr bwMode="auto">
            <a:xfrm flipV="1">
              <a:off x="1984" y="837"/>
              <a:ext cx="1" cy="199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58" name="Line 1040"/>
            <p:cNvSpPr>
              <a:spLocks noChangeShapeType="1"/>
            </p:cNvSpPr>
            <p:nvPr/>
          </p:nvSpPr>
          <p:spPr bwMode="auto">
            <a:xfrm>
              <a:off x="520" y="665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59" name="Line 1041"/>
            <p:cNvSpPr>
              <a:spLocks noChangeShapeType="1"/>
            </p:cNvSpPr>
            <p:nvPr/>
          </p:nvSpPr>
          <p:spPr bwMode="auto">
            <a:xfrm>
              <a:off x="1398" y="837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60" name="Text Box 1042"/>
            <p:cNvSpPr txBox="1">
              <a:spLocks noChangeArrowheads="1"/>
            </p:cNvSpPr>
            <p:nvPr/>
          </p:nvSpPr>
          <p:spPr bwMode="auto">
            <a:xfrm>
              <a:off x="2304" y="720"/>
              <a:ext cx="36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Arial Unicode MS" pitchFamily="34" charset="-128"/>
                </a:rPr>
                <a:t>220</a:t>
              </a:r>
            </a:p>
          </p:txBody>
        </p:sp>
        <p:sp>
          <p:nvSpPr>
            <p:cNvPr id="113761" name="Line 1043"/>
            <p:cNvSpPr>
              <a:spLocks noChangeShapeType="1"/>
            </p:cNvSpPr>
            <p:nvPr/>
          </p:nvSpPr>
          <p:spPr bwMode="auto">
            <a:xfrm>
              <a:off x="1399" y="66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62" name="Line 1044"/>
            <p:cNvSpPr>
              <a:spLocks noChangeShapeType="1"/>
            </p:cNvSpPr>
            <p:nvPr/>
          </p:nvSpPr>
          <p:spPr bwMode="auto">
            <a:xfrm>
              <a:off x="520" y="2161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63" name="Line 1045"/>
            <p:cNvSpPr>
              <a:spLocks noChangeShapeType="1"/>
            </p:cNvSpPr>
            <p:nvPr/>
          </p:nvSpPr>
          <p:spPr bwMode="auto">
            <a:xfrm>
              <a:off x="1398" y="233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64" name="Text Box 1046"/>
            <p:cNvSpPr txBox="1">
              <a:spLocks noChangeArrowheads="1"/>
            </p:cNvSpPr>
            <p:nvPr/>
          </p:nvSpPr>
          <p:spPr bwMode="auto">
            <a:xfrm>
              <a:off x="2256" y="2256"/>
              <a:ext cx="34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  </a:t>
              </a:r>
              <a:r>
                <a:rPr lang="pt-BR" sz="1200" b="1">
                  <a:latin typeface="Arial Unicode MS" pitchFamily="34" charset="-128"/>
                </a:rPr>
                <a:t>130</a:t>
              </a:r>
            </a:p>
          </p:txBody>
        </p:sp>
        <p:sp>
          <p:nvSpPr>
            <p:cNvPr id="113765" name="Line 1047"/>
            <p:cNvSpPr>
              <a:spLocks noChangeShapeType="1"/>
            </p:cNvSpPr>
            <p:nvPr/>
          </p:nvSpPr>
          <p:spPr bwMode="auto">
            <a:xfrm>
              <a:off x="1399" y="216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66" name="Line 1048"/>
            <p:cNvSpPr>
              <a:spLocks noChangeShapeType="1"/>
            </p:cNvSpPr>
            <p:nvPr/>
          </p:nvSpPr>
          <p:spPr bwMode="auto">
            <a:xfrm flipH="1">
              <a:off x="1399" y="3159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67" name="Line 1049"/>
            <p:cNvSpPr>
              <a:spLocks noChangeShapeType="1"/>
            </p:cNvSpPr>
            <p:nvPr/>
          </p:nvSpPr>
          <p:spPr bwMode="auto">
            <a:xfrm>
              <a:off x="520" y="2993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68" name="Line 1050"/>
            <p:cNvSpPr>
              <a:spLocks noChangeShapeType="1"/>
            </p:cNvSpPr>
            <p:nvPr/>
          </p:nvSpPr>
          <p:spPr bwMode="auto">
            <a:xfrm>
              <a:off x="1399" y="29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69" name="Text Box 1051"/>
            <p:cNvSpPr txBox="1">
              <a:spLocks noChangeArrowheads="1"/>
            </p:cNvSpPr>
            <p:nvPr/>
          </p:nvSpPr>
          <p:spPr bwMode="auto">
            <a:xfrm>
              <a:off x="240" y="288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90</a:t>
              </a:r>
            </a:p>
          </p:txBody>
        </p:sp>
        <p:sp>
          <p:nvSpPr>
            <p:cNvPr id="113770" name="Line 1052"/>
            <p:cNvSpPr>
              <a:spLocks noChangeShapeType="1"/>
            </p:cNvSpPr>
            <p:nvPr/>
          </p:nvSpPr>
          <p:spPr bwMode="auto">
            <a:xfrm flipH="1">
              <a:off x="1399" y="166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71" name="Line 1053"/>
            <p:cNvSpPr>
              <a:spLocks noChangeShapeType="1"/>
            </p:cNvSpPr>
            <p:nvPr/>
          </p:nvSpPr>
          <p:spPr bwMode="auto">
            <a:xfrm>
              <a:off x="1398" y="1502"/>
              <a:ext cx="0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72" name="Line 1054"/>
            <p:cNvSpPr>
              <a:spLocks noChangeShapeType="1"/>
            </p:cNvSpPr>
            <p:nvPr/>
          </p:nvSpPr>
          <p:spPr bwMode="auto">
            <a:xfrm>
              <a:off x="518" y="1502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73" name="Text Box 1055"/>
            <p:cNvSpPr txBox="1">
              <a:spLocks noChangeArrowheads="1"/>
            </p:cNvSpPr>
            <p:nvPr/>
          </p:nvSpPr>
          <p:spPr bwMode="auto">
            <a:xfrm>
              <a:off x="144" y="1392"/>
              <a:ext cx="336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  </a:t>
              </a:r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180</a:t>
              </a:r>
            </a:p>
          </p:txBody>
        </p:sp>
        <p:sp>
          <p:nvSpPr>
            <p:cNvPr id="113774" name="Text Box 1056"/>
            <p:cNvSpPr txBox="1">
              <a:spLocks noChangeArrowheads="1"/>
            </p:cNvSpPr>
            <p:nvPr/>
          </p:nvSpPr>
          <p:spPr bwMode="auto">
            <a:xfrm>
              <a:off x="1178" y="416"/>
              <a:ext cx="29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1</a:t>
              </a:r>
            </a:p>
          </p:txBody>
        </p:sp>
        <p:sp>
          <p:nvSpPr>
            <p:cNvPr id="113775" name="Text Box 1057"/>
            <p:cNvSpPr txBox="1">
              <a:spLocks noChangeArrowheads="1"/>
            </p:cNvSpPr>
            <p:nvPr/>
          </p:nvSpPr>
          <p:spPr bwMode="auto">
            <a:xfrm>
              <a:off x="1178" y="9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2</a:t>
              </a:r>
            </a:p>
          </p:txBody>
        </p:sp>
        <p:sp>
          <p:nvSpPr>
            <p:cNvPr id="113776" name="Text Box 1058"/>
            <p:cNvSpPr txBox="1">
              <a:spLocks noChangeArrowheads="1"/>
            </p:cNvSpPr>
            <p:nvPr/>
          </p:nvSpPr>
          <p:spPr bwMode="auto">
            <a:xfrm>
              <a:off x="1178" y="1502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3</a:t>
              </a:r>
            </a:p>
          </p:txBody>
        </p:sp>
        <p:sp>
          <p:nvSpPr>
            <p:cNvPr id="113777" name="Text Box 1059"/>
            <p:cNvSpPr txBox="1">
              <a:spLocks noChangeArrowheads="1"/>
            </p:cNvSpPr>
            <p:nvPr/>
          </p:nvSpPr>
          <p:spPr bwMode="auto">
            <a:xfrm>
              <a:off x="1178" y="1835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4</a:t>
              </a:r>
            </a:p>
          </p:txBody>
        </p:sp>
        <p:sp>
          <p:nvSpPr>
            <p:cNvPr id="113778" name="Text Box 1060"/>
            <p:cNvSpPr txBox="1">
              <a:spLocks noChangeArrowheads="1"/>
            </p:cNvSpPr>
            <p:nvPr/>
          </p:nvSpPr>
          <p:spPr bwMode="auto">
            <a:xfrm>
              <a:off x="720" y="1296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Arial Unicode MS" pitchFamily="34" charset="-128"/>
                </a:rPr>
                <a:t>1</a:t>
              </a:r>
              <a:endParaRPr lang="pt-BR" sz="1200" b="1">
                <a:solidFill>
                  <a:srgbClr val="FF0000"/>
                </a:solidFill>
                <a:latin typeface="Arial Unicode MS" pitchFamily="34" charset="-128"/>
              </a:endParaRPr>
            </a:p>
          </p:txBody>
        </p:sp>
        <p:sp>
          <p:nvSpPr>
            <p:cNvPr id="113779" name="Text Box 1061"/>
            <p:cNvSpPr txBox="1">
              <a:spLocks noChangeArrowheads="1"/>
            </p:cNvSpPr>
            <p:nvPr/>
          </p:nvSpPr>
          <p:spPr bwMode="auto">
            <a:xfrm>
              <a:off x="960" y="144"/>
              <a:ext cx="2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Arial Unicode MS" pitchFamily="34" charset="-128"/>
                </a:rPr>
                <a:t>2</a:t>
              </a:r>
              <a:endParaRPr lang="pt-BR" sz="1200" b="1">
                <a:solidFill>
                  <a:srgbClr val="FF0000"/>
                </a:solidFill>
              </a:endParaRPr>
            </a:p>
          </p:txBody>
        </p:sp>
        <p:sp>
          <p:nvSpPr>
            <p:cNvPr id="113780" name="Text Box 1062"/>
            <p:cNvSpPr txBox="1">
              <a:spLocks noChangeArrowheads="1"/>
            </p:cNvSpPr>
            <p:nvPr/>
          </p:nvSpPr>
          <p:spPr bwMode="auto">
            <a:xfrm>
              <a:off x="1545" y="34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Arial Unicode MS" pitchFamily="34" charset="-128"/>
                </a:rPr>
                <a:t>F</a:t>
              </a:r>
              <a:r>
                <a:rPr lang="pt-BR" sz="1200" b="1" baseline="-25000">
                  <a:latin typeface="Arial Unicode MS" pitchFamily="34" charset="-128"/>
                </a:rPr>
                <a:t>1</a:t>
              </a:r>
              <a:endParaRPr lang="pt-BR" sz="1200" b="1">
                <a:latin typeface="Arial Unicode MS" pitchFamily="34" charset="-128"/>
              </a:endParaRPr>
            </a:p>
          </p:txBody>
        </p:sp>
        <p:sp>
          <p:nvSpPr>
            <p:cNvPr id="113781" name="Text Box 1063"/>
            <p:cNvSpPr txBox="1">
              <a:spLocks noChangeArrowheads="1"/>
            </p:cNvSpPr>
            <p:nvPr/>
          </p:nvSpPr>
          <p:spPr bwMode="auto">
            <a:xfrm>
              <a:off x="1837" y="2828"/>
              <a:ext cx="36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Arial Unicode MS" pitchFamily="34" charset="-128"/>
                </a:rPr>
                <a:t>F</a:t>
              </a:r>
              <a:r>
                <a:rPr lang="pt-BR" sz="1200" b="1" baseline="-25000">
                  <a:latin typeface="Arial Unicode MS" pitchFamily="34" charset="-128"/>
                </a:rPr>
                <a:t>2</a:t>
              </a:r>
              <a:endParaRPr lang="pt-BR" sz="1200" b="1">
                <a:latin typeface="Arial Unicode MS" pitchFamily="34" charset="-128"/>
              </a:endParaRPr>
            </a:p>
          </p:txBody>
        </p:sp>
        <p:sp>
          <p:nvSpPr>
            <p:cNvPr id="113782" name="Line 1064"/>
            <p:cNvSpPr>
              <a:spLocks noChangeShapeType="1"/>
            </p:cNvSpPr>
            <p:nvPr/>
          </p:nvSpPr>
          <p:spPr bwMode="auto">
            <a:xfrm>
              <a:off x="518" y="383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83" name="Line 1065"/>
            <p:cNvSpPr>
              <a:spLocks noChangeShapeType="1"/>
            </p:cNvSpPr>
            <p:nvPr/>
          </p:nvSpPr>
          <p:spPr bwMode="auto">
            <a:xfrm flipV="1">
              <a:off x="1398" y="3831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84" name="Text Box 1066"/>
            <p:cNvSpPr txBox="1">
              <a:spLocks noChangeArrowheads="1"/>
            </p:cNvSpPr>
            <p:nvPr/>
          </p:nvSpPr>
          <p:spPr bwMode="auto">
            <a:xfrm>
              <a:off x="240" y="369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40</a:t>
              </a:r>
              <a:endParaRPr lang="pt-BR" sz="1200" b="1">
                <a:solidFill>
                  <a:srgbClr val="FF0000"/>
                </a:solidFill>
              </a:endParaRPr>
            </a:p>
          </p:txBody>
        </p:sp>
        <p:sp>
          <p:nvSpPr>
            <p:cNvPr id="113785" name="Line 1067"/>
            <p:cNvSpPr>
              <a:spLocks noChangeShapeType="1"/>
            </p:cNvSpPr>
            <p:nvPr/>
          </p:nvSpPr>
          <p:spPr bwMode="auto">
            <a:xfrm>
              <a:off x="518" y="338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86" name="Line 1068"/>
            <p:cNvSpPr>
              <a:spLocks noChangeShapeType="1"/>
            </p:cNvSpPr>
            <p:nvPr/>
          </p:nvSpPr>
          <p:spPr bwMode="auto">
            <a:xfrm>
              <a:off x="1398" y="50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87" name="Text Box 1069"/>
            <p:cNvSpPr txBox="1">
              <a:spLocks noChangeArrowheads="1"/>
            </p:cNvSpPr>
            <p:nvPr/>
          </p:nvSpPr>
          <p:spPr bwMode="auto">
            <a:xfrm>
              <a:off x="2278" y="421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Arial Unicode MS" pitchFamily="34" charset="-128"/>
                </a:rPr>
                <a:t>240</a:t>
              </a:r>
              <a:endParaRPr lang="pt-BR" sz="1200" b="1"/>
            </a:p>
          </p:txBody>
        </p:sp>
        <p:sp>
          <p:nvSpPr>
            <p:cNvPr id="113788" name="Line 1070"/>
            <p:cNvSpPr>
              <a:spLocks noChangeShapeType="1"/>
            </p:cNvSpPr>
            <p:nvPr/>
          </p:nvSpPr>
          <p:spPr bwMode="auto">
            <a:xfrm>
              <a:off x="1398" y="338"/>
              <a:ext cx="0" cy="16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89" name="Line 1071"/>
            <p:cNvSpPr>
              <a:spLocks noChangeShapeType="1"/>
            </p:cNvSpPr>
            <p:nvPr/>
          </p:nvSpPr>
          <p:spPr bwMode="auto">
            <a:xfrm>
              <a:off x="518" y="1835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90" name="Line 1072"/>
            <p:cNvSpPr>
              <a:spLocks noChangeShapeType="1"/>
            </p:cNvSpPr>
            <p:nvPr/>
          </p:nvSpPr>
          <p:spPr bwMode="auto">
            <a:xfrm>
              <a:off x="1398" y="200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91" name="Line 1073"/>
            <p:cNvSpPr>
              <a:spLocks noChangeShapeType="1"/>
            </p:cNvSpPr>
            <p:nvPr/>
          </p:nvSpPr>
          <p:spPr bwMode="auto">
            <a:xfrm>
              <a:off x="1398" y="183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92" name="Text Box 1074"/>
            <p:cNvSpPr txBox="1">
              <a:spLocks noChangeArrowheads="1"/>
            </p:cNvSpPr>
            <p:nvPr/>
          </p:nvSpPr>
          <p:spPr bwMode="auto">
            <a:xfrm>
              <a:off x="2304" y="1920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Arial Unicode MS" pitchFamily="34" charset="-128"/>
                </a:rPr>
                <a:t>150</a:t>
              </a:r>
              <a:endParaRPr lang="pt-BR" sz="1200" b="1"/>
            </a:p>
          </p:txBody>
        </p:sp>
        <p:sp>
          <p:nvSpPr>
            <p:cNvPr id="113793" name="Line 1075"/>
            <p:cNvSpPr>
              <a:spLocks noChangeShapeType="1"/>
            </p:cNvSpPr>
            <p:nvPr/>
          </p:nvSpPr>
          <p:spPr bwMode="auto">
            <a:xfrm>
              <a:off x="518" y="2666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94" name="Line 1076"/>
            <p:cNvSpPr>
              <a:spLocks noChangeShapeType="1"/>
            </p:cNvSpPr>
            <p:nvPr/>
          </p:nvSpPr>
          <p:spPr bwMode="auto">
            <a:xfrm>
              <a:off x="1398" y="2666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95" name="Line 1077"/>
            <p:cNvSpPr>
              <a:spLocks noChangeShapeType="1"/>
            </p:cNvSpPr>
            <p:nvPr/>
          </p:nvSpPr>
          <p:spPr bwMode="auto">
            <a:xfrm>
              <a:off x="1398" y="283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96" name="Text Box 1078"/>
            <p:cNvSpPr txBox="1">
              <a:spLocks noChangeArrowheads="1"/>
            </p:cNvSpPr>
            <p:nvPr/>
          </p:nvSpPr>
          <p:spPr bwMode="auto">
            <a:xfrm>
              <a:off x="192" y="2544"/>
              <a:ext cx="51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110</a:t>
              </a:r>
            </a:p>
          </p:txBody>
        </p:sp>
        <p:sp>
          <p:nvSpPr>
            <p:cNvPr id="113797" name="Text Box 1079"/>
            <p:cNvSpPr txBox="1">
              <a:spLocks noChangeArrowheads="1"/>
            </p:cNvSpPr>
            <p:nvPr/>
          </p:nvSpPr>
          <p:spPr bwMode="auto">
            <a:xfrm>
              <a:off x="2256" y="2736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Arial Unicode MS" pitchFamily="34" charset="-128"/>
                </a:rPr>
                <a:t> 100</a:t>
              </a:r>
              <a:endParaRPr lang="pt-BR" sz="1200" b="1"/>
            </a:p>
          </p:txBody>
        </p:sp>
        <p:sp>
          <p:nvSpPr>
            <p:cNvPr id="113798" name="Line 1080"/>
            <p:cNvSpPr>
              <a:spLocks noChangeShapeType="1"/>
            </p:cNvSpPr>
            <p:nvPr/>
          </p:nvSpPr>
          <p:spPr bwMode="auto">
            <a:xfrm>
              <a:off x="518" y="3332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99" name="Line 1081"/>
            <p:cNvSpPr>
              <a:spLocks noChangeShapeType="1"/>
            </p:cNvSpPr>
            <p:nvPr/>
          </p:nvSpPr>
          <p:spPr bwMode="auto">
            <a:xfrm>
              <a:off x="1397" y="3326"/>
              <a:ext cx="0" cy="16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800" name="Line 1082"/>
            <p:cNvSpPr>
              <a:spLocks noChangeShapeType="1"/>
            </p:cNvSpPr>
            <p:nvPr/>
          </p:nvSpPr>
          <p:spPr bwMode="auto">
            <a:xfrm flipH="1">
              <a:off x="1398" y="349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801" name="Text Box 1083"/>
            <p:cNvSpPr txBox="1">
              <a:spLocks noChangeArrowheads="1"/>
            </p:cNvSpPr>
            <p:nvPr/>
          </p:nvSpPr>
          <p:spPr bwMode="auto">
            <a:xfrm>
              <a:off x="1178" y="2334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5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802" name="Text Box 1084"/>
            <p:cNvSpPr txBox="1">
              <a:spLocks noChangeArrowheads="1"/>
            </p:cNvSpPr>
            <p:nvPr/>
          </p:nvSpPr>
          <p:spPr bwMode="auto">
            <a:xfrm>
              <a:off x="1178" y="266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6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803" name="Text Box 1085"/>
            <p:cNvSpPr txBox="1">
              <a:spLocks noChangeArrowheads="1"/>
            </p:cNvSpPr>
            <p:nvPr/>
          </p:nvSpPr>
          <p:spPr bwMode="auto">
            <a:xfrm>
              <a:off x="1178" y="2999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7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804" name="Line 1086"/>
            <p:cNvSpPr>
              <a:spLocks noChangeShapeType="1"/>
            </p:cNvSpPr>
            <p:nvPr/>
          </p:nvSpPr>
          <p:spPr bwMode="auto">
            <a:xfrm>
              <a:off x="513" y="32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805" name="Line 1087"/>
            <p:cNvSpPr>
              <a:spLocks noChangeShapeType="1"/>
            </p:cNvSpPr>
            <p:nvPr/>
          </p:nvSpPr>
          <p:spPr bwMode="auto">
            <a:xfrm>
              <a:off x="1393" y="495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806" name="Text Box 1089"/>
            <p:cNvSpPr txBox="1">
              <a:spLocks noChangeArrowheads="1"/>
            </p:cNvSpPr>
            <p:nvPr/>
          </p:nvSpPr>
          <p:spPr bwMode="auto">
            <a:xfrm>
              <a:off x="2256" y="340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Arial Unicode MS" pitchFamily="34" charset="-128"/>
                </a:rPr>
                <a:t> 60</a:t>
              </a:r>
            </a:p>
            <a:p>
              <a:pPr eaLnBrk="0" hangingPunct="0"/>
              <a:endParaRPr lang="pt-BR" sz="1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173"/>
          <p:cNvGrpSpPr>
            <a:grpSpLocks/>
          </p:cNvGrpSpPr>
          <p:nvPr/>
        </p:nvGrpSpPr>
        <p:grpSpPr bwMode="auto">
          <a:xfrm>
            <a:off x="4788024" y="0"/>
            <a:ext cx="4464496" cy="6858000"/>
            <a:chOff x="2784" y="0"/>
            <a:chExt cx="2976" cy="4320"/>
          </a:xfrm>
        </p:grpSpPr>
        <p:sp>
          <p:nvSpPr>
            <p:cNvPr id="113668" name="Text Box 1091"/>
            <p:cNvSpPr txBox="1">
              <a:spLocks noChangeArrowheads="1"/>
            </p:cNvSpPr>
            <p:nvPr/>
          </p:nvSpPr>
          <p:spPr bwMode="auto">
            <a:xfrm>
              <a:off x="5160" y="3997"/>
              <a:ext cx="600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Arial Unicode MS" pitchFamily="34" charset="-128"/>
                </a:rPr>
                <a:t>água</a:t>
              </a:r>
            </a:p>
          </p:txBody>
        </p:sp>
        <p:sp>
          <p:nvSpPr>
            <p:cNvPr id="113669" name="Text Box 1092"/>
            <p:cNvSpPr txBox="1">
              <a:spLocks noChangeArrowheads="1"/>
            </p:cNvSpPr>
            <p:nvPr/>
          </p:nvSpPr>
          <p:spPr bwMode="auto">
            <a:xfrm>
              <a:off x="4704" y="4077"/>
              <a:ext cx="38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latin typeface="Arial Unicode MS" pitchFamily="34" charset="-128"/>
                </a:rPr>
                <a:t>40 KW</a:t>
              </a:r>
            </a:p>
          </p:txBody>
        </p:sp>
        <p:sp>
          <p:nvSpPr>
            <p:cNvPr id="113670" name="Text Box 1093"/>
            <p:cNvSpPr txBox="1">
              <a:spLocks noChangeArrowheads="1"/>
            </p:cNvSpPr>
            <p:nvPr/>
          </p:nvSpPr>
          <p:spPr bwMode="auto">
            <a:xfrm>
              <a:off x="4128" y="3997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7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671" name="AutoShape 1094"/>
            <p:cNvSpPr>
              <a:spLocks noChangeArrowheads="1"/>
            </p:cNvSpPr>
            <p:nvPr/>
          </p:nvSpPr>
          <p:spPr bwMode="auto">
            <a:xfrm>
              <a:off x="3884" y="649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72" name="Text Box 1095"/>
            <p:cNvSpPr txBox="1">
              <a:spLocks noChangeArrowheads="1"/>
            </p:cNvSpPr>
            <p:nvPr/>
          </p:nvSpPr>
          <p:spPr bwMode="auto">
            <a:xfrm>
              <a:off x="4176" y="0"/>
              <a:ext cx="16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1</a:t>
              </a:r>
            </a:p>
          </p:txBody>
        </p:sp>
        <p:sp>
          <p:nvSpPr>
            <p:cNvPr id="113673" name="Text Box 1096"/>
            <p:cNvSpPr txBox="1">
              <a:spLocks noChangeArrowheads="1"/>
            </p:cNvSpPr>
            <p:nvPr/>
          </p:nvSpPr>
          <p:spPr bwMode="auto">
            <a:xfrm>
              <a:off x="4107" y="649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2</a:t>
              </a:r>
            </a:p>
          </p:txBody>
        </p:sp>
        <p:sp>
          <p:nvSpPr>
            <p:cNvPr id="113674" name="Text Box 1097"/>
            <p:cNvSpPr txBox="1">
              <a:spLocks noChangeArrowheads="1"/>
            </p:cNvSpPr>
            <p:nvPr/>
          </p:nvSpPr>
          <p:spPr bwMode="auto">
            <a:xfrm>
              <a:off x="4128" y="1248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3</a:t>
              </a:r>
            </a:p>
          </p:txBody>
        </p:sp>
        <p:sp>
          <p:nvSpPr>
            <p:cNvPr id="113675" name="Text Box 1098"/>
            <p:cNvSpPr txBox="1">
              <a:spLocks noChangeArrowheads="1"/>
            </p:cNvSpPr>
            <p:nvPr/>
          </p:nvSpPr>
          <p:spPr bwMode="auto">
            <a:xfrm>
              <a:off x="4107" y="1943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4</a:t>
              </a:r>
            </a:p>
          </p:txBody>
        </p:sp>
        <p:sp>
          <p:nvSpPr>
            <p:cNvPr id="113676" name="Oval 1099"/>
            <p:cNvSpPr>
              <a:spLocks noChangeArrowheads="1"/>
            </p:cNvSpPr>
            <p:nvPr/>
          </p:nvSpPr>
          <p:spPr bwMode="auto">
            <a:xfrm>
              <a:off x="2784" y="2256"/>
              <a:ext cx="525" cy="32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77" name="Text Box 1100"/>
            <p:cNvSpPr txBox="1">
              <a:spLocks noChangeArrowheads="1"/>
            </p:cNvSpPr>
            <p:nvPr/>
          </p:nvSpPr>
          <p:spPr bwMode="auto">
            <a:xfrm>
              <a:off x="2880" y="2304"/>
              <a:ext cx="37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Arial Unicode MS" pitchFamily="34" charset="-128"/>
                </a:rPr>
                <a:t>1</a:t>
              </a:r>
              <a:endParaRPr lang="pt-BR" sz="1200" b="1">
                <a:solidFill>
                  <a:srgbClr val="FF0000"/>
                </a:solidFill>
                <a:latin typeface="Arial Unicode MS" pitchFamily="34" charset="-128"/>
              </a:endParaRPr>
            </a:p>
          </p:txBody>
        </p:sp>
        <p:sp>
          <p:nvSpPr>
            <p:cNvPr id="113678" name="Oval 1101"/>
            <p:cNvSpPr>
              <a:spLocks noChangeArrowheads="1"/>
            </p:cNvSpPr>
            <p:nvPr/>
          </p:nvSpPr>
          <p:spPr bwMode="auto">
            <a:xfrm>
              <a:off x="2832" y="972"/>
              <a:ext cx="525" cy="3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79" name="Text Box 1102"/>
            <p:cNvSpPr txBox="1">
              <a:spLocks noChangeArrowheads="1"/>
            </p:cNvSpPr>
            <p:nvPr/>
          </p:nvSpPr>
          <p:spPr bwMode="auto">
            <a:xfrm>
              <a:off x="2928" y="1008"/>
              <a:ext cx="375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Arial Unicode MS" pitchFamily="34" charset="-128"/>
                </a:rPr>
                <a:t>2</a:t>
              </a:r>
              <a:endParaRPr lang="pt-BR" sz="1200" b="1">
                <a:solidFill>
                  <a:srgbClr val="FF0000"/>
                </a:solidFill>
                <a:latin typeface="Arial Unicode MS" pitchFamily="34" charset="-128"/>
              </a:endParaRPr>
            </a:p>
          </p:txBody>
        </p:sp>
        <p:sp>
          <p:nvSpPr>
            <p:cNvPr id="113680" name="Oval 1103"/>
            <p:cNvSpPr>
              <a:spLocks noChangeArrowheads="1"/>
            </p:cNvSpPr>
            <p:nvPr/>
          </p:nvSpPr>
          <p:spPr bwMode="auto">
            <a:xfrm>
              <a:off x="5160" y="2909"/>
              <a:ext cx="525" cy="3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81" name="Text Box 1104"/>
            <p:cNvSpPr txBox="1">
              <a:spLocks noChangeArrowheads="1"/>
            </p:cNvSpPr>
            <p:nvPr/>
          </p:nvSpPr>
          <p:spPr bwMode="auto">
            <a:xfrm>
              <a:off x="5310" y="2928"/>
              <a:ext cx="450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Arial Unicode MS" pitchFamily="34" charset="-128"/>
                </a:rPr>
                <a:t>F</a:t>
              </a:r>
              <a:r>
                <a:rPr lang="pt-BR" sz="1200" b="1" baseline="-25000">
                  <a:latin typeface="Arial Unicode MS" pitchFamily="34" charset="-128"/>
                </a:rPr>
                <a:t>1</a:t>
              </a:r>
              <a:endParaRPr lang="pt-BR" sz="1200" b="1">
                <a:latin typeface="Arial Unicode MS" pitchFamily="34" charset="-128"/>
              </a:endParaRPr>
            </a:p>
          </p:txBody>
        </p:sp>
        <p:sp>
          <p:nvSpPr>
            <p:cNvPr id="113682" name="Text Box 1105"/>
            <p:cNvSpPr txBox="1">
              <a:spLocks noChangeArrowheads="1"/>
            </p:cNvSpPr>
            <p:nvPr/>
          </p:nvSpPr>
          <p:spPr bwMode="auto">
            <a:xfrm>
              <a:off x="4272" y="2976"/>
              <a:ext cx="35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40 KW</a:t>
              </a:r>
            </a:p>
          </p:txBody>
        </p:sp>
        <p:sp>
          <p:nvSpPr>
            <p:cNvPr id="113683" name="Oval 1106"/>
            <p:cNvSpPr>
              <a:spLocks noChangeArrowheads="1"/>
            </p:cNvSpPr>
            <p:nvPr/>
          </p:nvSpPr>
          <p:spPr bwMode="auto">
            <a:xfrm>
              <a:off x="5158" y="649"/>
              <a:ext cx="525" cy="32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84" name="Text Box 1107"/>
            <p:cNvSpPr txBox="1">
              <a:spLocks noChangeArrowheads="1"/>
            </p:cNvSpPr>
            <p:nvPr/>
          </p:nvSpPr>
          <p:spPr bwMode="auto">
            <a:xfrm>
              <a:off x="5184" y="720"/>
              <a:ext cx="43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Arial Unicode MS" pitchFamily="34" charset="-128"/>
                </a:rPr>
                <a:t>vapor</a:t>
              </a:r>
            </a:p>
          </p:txBody>
        </p:sp>
        <p:sp>
          <p:nvSpPr>
            <p:cNvPr id="113685" name="Oval 1108"/>
            <p:cNvSpPr>
              <a:spLocks noChangeArrowheads="1"/>
            </p:cNvSpPr>
            <p:nvPr/>
          </p:nvSpPr>
          <p:spPr bwMode="auto">
            <a:xfrm>
              <a:off x="5078" y="3880"/>
              <a:ext cx="525" cy="32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86" name="Line 1109"/>
            <p:cNvSpPr>
              <a:spLocks noChangeShapeType="1"/>
            </p:cNvSpPr>
            <p:nvPr/>
          </p:nvSpPr>
          <p:spPr bwMode="auto">
            <a:xfrm>
              <a:off x="4628" y="4042"/>
              <a:ext cx="45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87" name="Oval 1110"/>
            <p:cNvSpPr>
              <a:spLocks noChangeArrowheads="1"/>
            </p:cNvSpPr>
            <p:nvPr/>
          </p:nvSpPr>
          <p:spPr bwMode="auto">
            <a:xfrm>
              <a:off x="5158" y="1619"/>
              <a:ext cx="525" cy="3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88" name="Text Box 1111"/>
            <p:cNvSpPr txBox="1">
              <a:spLocks noChangeArrowheads="1"/>
            </p:cNvSpPr>
            <p:nvPr/>
          </p:nvSpPr>
          <p:spPr bwMode="auto">
            <a:xfrm>
              <a:off x="5232" y="1680"/>
              <a:ext cx="375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Arial Unicode MS" pitchFamily="34" charset="-128"/>
                </a:rPr>
                <a:t>F</a:t>
              </a:r>
              <a:r>
                <a:rPr lang="pt-BR" sz="1200" b="1" baseline="-25000">
                  <a:latin typeface="Arial Unicode MS" pitchFamily="34" charset="-128"/>
                </a:rPr>
                <a:t>2</a:t>
              </a:r>
              <a:endParaRPr lang="pt-BR" sz="1200" b="1">
                <a:latin typeface="Arial Unicode MS" pitchFamily="34" charset="-128"/>
              </a:endParaRPr>
            </a:p>
          </p:txBody>
        </p:sp>
        <p:sp>
          <p:nvSpPr>
            <p:cNvPr id="113689" name="Text Box 1112"/>
            <p:cNvSpPr txBox="1">
              <a:spLocks noChangeArrowheads="1"/>
            </p:cNvSpPr>
            <p:nvPr/>
          </p:nvSpPr>
          <p:spPr bwMode="auto">
            <a:xfrm>
              <a:off x="5085" y="1210"/>
              <a:ext cx="675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350 KW</a:t>
              </a:r>
            </a:p>
          </p:txBody>
        </p:sp>
        <p:sp>
          <p:nvSpPr>
            <p:cNvPr id="113690" name="Text Box 1113"/>
            <p:cNvSpPr txBox="1">
              <a:spLocks noChangeArrowheads="1"/>
            </p:cNvSpPr>
            <p:nvPr/>
          </p:nvSpPr>
          <p:spPr bwMode="auto">
            <a:xfrm>
              <a:off x="3360" y="720"/>
              <a:ext cx="4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100 KW</a:t>
              </a:r>
            </a:p>
          </p:txBody>
        </p:sp>
        <p:sp>
          <p:nvSpPr>
            <p:cNvPr id="113691" name="AutoShape 1117"/>
            <p:cNvSpPr>
              <a:spLocks noChangeArrowheads="1"/>
            </p:cNvSpPr>
            <p:nvPr/>
          </p:nvSpPr>
          <p:spPr bwMode="auto">
            <a:xfrm>
              <a:off x="3888" y="0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92" name="AutoShape 1118"/>
            <p:cNvSpPr>
              <a:spLocks noChangeArrowheads="1"/>
            </p:cNvSpPr>
            <p:nvPr/>
          </p:nvSpPr>
          <p:spPr bwMode="auto">
            <a:xfrm>
              <a:off x="3888" y="1248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93" name="AutoShape 1119"/>
            <p:cNvSpPr>
              <a:spLocks noChangeArrowheads="1"/>
            </p:cNvSpPr>
            <p:nvPr/>
          </p:nvSpPr>
          <p:spPr bwMode="auto">
            <a:xfrm>
              <a:off x="3882" y="1943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94" name="AutoShape 1120"/>
            <p:cNvSpPr>
              <a:spLocks noChangeArrowheads="1"/>
            </p:cNvSpPr>
            <p:nvPr/>
          </p:nvSpPr>
          <p:spPr bwMode="auto">
            <a:xfrm>
              <a:off x="3882" y="2590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95" name="AutoShape 1121"/>
            <p:cNvSpPr>
              <a:spLocks noChangeArrowheads="1"/>
            </p:cNvSpPr>
            <p:nvPr/>
          </p:nvSpPr>
          <p:spPr bwMode="auto">
            <a:xfrm>
              <a:off x="3882" y="3237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96" name="AutoShape 1122"/>
            <p:cNvSpPr>
              <a:spLocks noChangeArrowheads="1"/>
            </p:cNvSpPr>
            <p:nvPr/>
          </p:nvSpPr>
          <p:spPr bwMode="auto">
            <a:xfrm>
              <a:off x="3882" y="3884"/>
              <a:ext cx="751" cy="3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697" name="Text Box 1123"/>
            <p:cNvSpPr txBox="1">
              <a:spLocks noChangeArrowheads="1"/>
            </p:cNvSpPr>
            <p:nvPr/>
          </p:nvSpPr>
          <p:spPr bwMode="auto">
            <a:xfrm>
              <a:off x="4176" y="2688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5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698" name="Text Box 1124"/>
            <p:cNvSpPr txBox="1">
              <a:spLocks noChangeArrowheads="1"/>
            </p:cNvSpPr>
            <p:nvPr/>
          </p:nvSpPr>
          <p:spPr bwMode="auto">
            <a:xfrm>
              <a:off x="4176" y="3264"/>
              <a:ext cx="30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Arial Unicode MS" pitchFamily="34" charset="-128"/>
                </a:rPr>
                <a:t>6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699" name="Text Box 1125"/>
            <p:cNvSpPr txBox="1">
              <a:spLocks noChangeArrowheads="1"/>
            </p:cNvSpPr>
            <p:nvPr/>
          </p:nvSpPr>
          <p:spPr bwMode="auto">
            <a:xfrm>
              <a:off x="3168" y="336"/>
              <a:ext cx="372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40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00" name="Line 1126"/>
            <p:cNvSpPr>
              <a:spLocks noChangeShapeType="1"/>
            </p:cNvSpPr>
            <p:nvPr/>
          </p:nvSpPr>
          <p:spPr bwMode="auto">
            <a:xfrm>
              <a:off x="4259" y="321"/>
              <a:ext cx="0" cy="32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01" name="Text Box 1127"/>
            <p:cNvSpPr txBox="1">
              <a:spLocks noChangeArrowheads="1"/>
            </p:cNvSpPr>
            <p:nvPr/>
          </p:nvSpPr>
          <p:spPr bwMode="auto">
            <a:xfrm>
              <a:off x="4272" y="384"/>
              <a:ext cx="39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40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02" name="Line 1128"/>
            <p:cNvSpPr>
              <a:spLocks noChangeShapeType="1"/>
            </p:cNvSpPr>
            <p:nvPr/>
          </p:nvSpPr>
          <p:spPr bwMode="auto">
            <a:xfrm flipV="1">
              <a:off x="3134" y="159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03" name="Line 1129"/>
            <p:cNvSpPr>
              <a:spLocks noChangeShapeType="1"/>
            </p:cNvSpPr>
            <p:nvPr/>
          </p:nvSpPr>
          <p:spPr bwMode="auto">
            <a:xfrm flipV="1">
              <a:off x="3284" y="806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04" name="Line 1130"/>
            <p:cNvSpPr>
              <a:spLocks noChangeShapeType="1"/>
            </p:cNvSpPr>
            <p:nvPr/>
          </p:nvSpPr>
          <p:spPr bwMode="auto">
            <a:xfrm>
              <a:off x="3312" y="1248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05" name="Line 1131"/>
            <p:cNvSpPr>
              <a:spLocks noChangeShapeType="1"/>
            </p:cNvSpPr>
            <p:nvPr/>
          </p:nvSpPr>
          <p:spPr bwMode="auto">
            <a:xfrm>
              <a:off x="3134" y="1291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06" name="Text Box 1132"/>
            <p:cNvSpPr txBox="1">
              <a:spLocks noChangeArrowheads="1"/>
            </p:cNvSpPr>
            <p:nvPr/>
          </p:nvSpPr>
          <p:spPr bwMode="auto">
            <a:xfrm>
              <a:off x="3312" y="1296"/>
              <a:ext cx="39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40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07" name="Text Box 1133"/>
            <p:cNvSpPr txBox="1">
              <a:spLocks noChangeArrowheads="1"/>
            </p:cNvSpPr>
            <p:nvPr/>
          </p:nvSpPr>
          <p:spPr bwMode="auto">
            <a:xfrm>
              <a:off x="3072" y="1584"/>
              <a:ext cx="451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40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08" name="Line 1134"/>
            <p:cNvSpPr>
              <a:spLocks noChangeShapeType="1"/>
            </p:cNvSpPr>
            <p:nvPr/>
          </p:nvSpPr>
          <p:spPr bwMode="auto">
            <a:xfrm flipV="1">
              <a:off x="3134" y="1453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09" name="Line 1135"/>
            <p:cNvSpPr>
              <a:spLocks noChangeShapeType="1"/>
            </p:cNvSpPr>
            <p:nvPr/>
          </p:nvSpPr>
          <p:spPr bwMode="auto">
            <a:xfrm flipV="1">
              <a:off x="3284" y="2100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10" name="Line 1136"/>
            <p:cNvSpPr>
              <a:spLocks noChangeShapeType="1"/>
            </p:cNvSpPr>
            <p:nvPr/>
          </p:nvSpPr>
          <p:spPr bwMode="auto">
            <a:xfrm>
              <a:off x="3284" y="2505"/>
              <a:ext cx="600" cy="24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11" name="Line 1137"/>
            <p:cNvSpPr>
              <a:spLocks noChangeShapeType="1"/>
            </p:cNvSpPr>
            <p:nvPr/>
          </p:nvSpPr>
          <p:spPr bwMode="auto">
            <a:xfrm>
              <a:off x="3134" y="2586"/>
              <a:ext cx="750" cy="8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12" name="Text Box 1138"/>
            <p:cNvSpPr txBox="1">
              <a:spLocks noChangeArrowheads="1"/>
            </p:cNvSpPr>
            <p:nvPr/>
          </p:nvSpPr>
          <p:spPr bwMode="auto">
            <a:xfrm>
              <a:off x="3024" y="1872"/>
              <a:ext cx="4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200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13" name="Text Box 1139"/>
            <p:cNvSpPr txBox="1">
              <a:spLocks noChangeArrowheads="1"/>
            </p:cNvSpPr>
            <p:nvPr/>
          </p:nvSpPr>
          <p:spPr bwMode="auto">
            <a:xfrm>
              <a:off x="3312" y="2112"/>
              <a:ext cx="48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200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14" name="Text Box 1140"/>
            <p:cNvSpPr txBox="1">
              <a:spLocks noChangeArrowheads="1"/>
            </p:cNvSpPr>
            <p:nvPr/>
          </p:nvSpPr>
          <p:spPr bwMode="auto">
            <a:xfrm>
              <a:off x="2984" y="2909"/>
              <a:ext cx="675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200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15" name="Text Box 1141"/>
            <p:cNvSpPr txBox="1">
              <a:spLocks noChangeArrowheads="1"/>
            </p:cNvSpPr>
            <p:nvPr/>
          </p:nvSpPr>
          <p:spPr bwMode="auto">
            <a:xfrm>
              <a:off x="3284" y="2666"/>
              <a:ext cx="675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240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16" name="Line 1142"/>
            <p:cNvSpPr>
              <a:spLocks noChangeShapeType="1"/>
            </p:cNvSpPr>
            <p:nvPr/>
          </p:nvSpPr>
          <p:spPr bwMode="auto">
            <a:xfrm>
              <a:off x="4259" y="1615"/>
              <a:ext cx="0" cy="32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17" name="Line 1143"/>
            <p:cNvSpPr>
              <a:spLocks noChangeShapeType="1"/>
            </p:cNvSpPr>
            <p:nvPr/>
          </p:nvSpPr>
          <p:spPr bwMode="auto">
            <a:xfrm>
              <a:off x="4257" y="2266"/>
              <a:ext cx="0" cy="3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18" name="Line 1144"/>
            <p:cNvSpPr>
              <a:spLocks noChangeShapeType="1"/>
            </p:cNvSpPr>
            <p:nvPr/>
          </p:nvSpPr>
          <p:spPr bwMode="auto">
            <a:xfrm>
              <a:off x="4257" y="2913"/>
              <a:ext cx="0" cy="3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19" name="Text Box 1145"/>
            <p:cNvSpPr txBox="1">
              <a:spLocks noChangeArrowheads="1"/>
            </p:cNvSpPr>
            <p:nvPr/>
          </p:nvSpPr>
          <p:spPr bwMode="auto">
            <a:xfrm>
              <a:off x="4272" y="1680"/>
              <a:ext cx="495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100 KW</a:t>
              </a:r>
            </a:p>
          </p:txBody>
        </p:sp>
        <p:sp>
          <p:nvSpPr>
            <p:cNvPr id="113720" name="Line 1146"/>
            <p:cNvSpPr>
              <a:spLocks noChangeShapeType="1"/>
            </p:cNvSpPr>
            <p:nvPr/>
          </p:nvSpPr>
          <p:spPr bwMode="auto">
            <a:xfrm>
              <a:off x="4259" y="3556"/>
              <a:ext cx="0" cy="3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21" name="Text Box 1147"/>
            <p:cNvSpPr txBox="1">
              <a:spLocks noChangeArrowheads="1"/>
            </p:cNvSpPr>
            <p:nvPr/>
          </p:nvSpPr>
          <p:spPr bwMode="auto">
            <a:xfrm>
              <a:off x="4272" y="2352"/>
              <a:ext cx="44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100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22" name="Text Box 1148"/>
            <p:cNvSpPr txBox="1">
              <a:spLocks noChangeArrowheads="1"/>
            </p:cNvSpPr>
            <p:nvPr/>
          </p:nvSpPr>
          <p:spPr bwMode="auto">
            <a:xfrm>
              <a:off x="4224" y="3648"/>
              <a:ext cx="495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140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23" name="Line 1149"/>
            <p:cNvSpPr>
              <a:spLocks noChangeShapeType="1"/>
            </p:cNvSpPr>
            <p:nvPr/>
          </p:nvSpPr>
          <p:spPr bwMode="auto">
            <a:xfrm flipH="1" flipV="1">
              <a:off x="4635" y="806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24" name="Line 1150"/>
            <p:cNvSpPr>
              <a:spLocks noChangeShapeType="1"/>
            </p:cNvSpPr>
            <p:nvPr/>
          </p:nvSpPr>
          <p:spPr bwMode="auto">
            <a:xfrm flipH="1" flipV="1">
              <a:off x="4635" y="1453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25" name="Line 1151"/>
            <p:cNvSpPr>
              <a:spLocks noChangeShapeType="1"/>
            </p:cNvSpPr>
            <p:nvPr/>
          </p:nvSpPr>
          <p:spPr bwMode="auto">
            <a:xfrm flipH="1">
              <a:off x="4635" y="1858"/>
              <a:ext cx="600" cy="24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26" name="Line 1152"/>
            <p:cNvSpPr>
              <a:spLocks noChangeShapeType="1"/>
            </p:cNvSpPr>
            <p:nvPr/>
          </p:nvSpPr>
          <p:spPr bwMode="auto">
            <a:xfrm flipH="1">
              <a:off x="4656" y="1920"/>
              <a:ext cx="768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27" name="Text Box 1153"/>
            <p:cNvSpPr txBox="1">
              <a:spLocks noChangeArrowheads="1"/>
            </p:cNvSpPr>
            <p:nvPr/>
          </p:nvSpPr>
          <p:spPr bwMode="auto">
            <a:xfrm>
              <a:off x="4710" y="1372"/>
              <a:ext cx="675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140 KW</a:t>
              </a:r>
              <a:endParaRPr lang="pt-BR" sz="800" b="1">
                <a:solidFill>
                  <a:schemeClr val="tx1"/>
                </a:solidFill>
              </a:endParaRPr>
            </a:p>
          </p:txBody>
        </p:sp>
        <p:sp>
          <p:nvSpPr>
            <p:cNvPr id="113728" name="Text Box 1154"/>
            <p:cNvSpPr txBox="1">
              <a:spLocks noChangeArrowheads="1"/>
            </p:cNvSpPr>
            <p:nvPr/>
          </p:nvSpPr>
          <p:spPr bwMode="auto">
            <a:xfrm>
              <a:off x="4704" y="1824"/>
              <a:ext cx="45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140 KW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729" name="Text Box 1155"/>
            <p:cNvSpPr txBox="1">
              <a:spLocks noChangeArrowheads="1"/>
            </p:cNvSpPr>
            <p:nvPr/>
          </p:nvSpPr>
          <p:spPr bwMode="auto">
            <a:xfrm>
              <a:off x="5085" y="2181"/>
              <a:ext cx="600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210 KW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730" name="Line 1156"/>
            <p:cNvSpPr>
              <a:spLocks noChangeShapeType="1"/>
            </p:cNvSpPr>
            <p:nvPr/>
          </p:nvSpPr>
          <p:spPr bwMode="auto">
            <a:xfrm flipH="1" flipV="1">
              <a:off x="4635" y="2100"/>
              <a:ext cx="750" cy="8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31" name="Line 1157"/>
            <p:cNvSpPr>
              <a:spLocks noChangeShapeType="1"/>
            </p:cNvSpPr>
            <p:nvPr/>
          </p:nvSpPr>
          <p:spPr bwMode="auto">
            <a:xfrm flipH="1" flipV="1">
              <a:off x="4635" y="2747"/>
              <a:ext cx="600" cy="2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32" name="Line 1158"/>
            <p:cNvSpPr>
              <a:spLocks noChangeShapeType="1"/>
            </p:cNvSpPr>
            <p:nvPr/>
          </p:nvSpPr>
          <p:spPr bwMode="auto">
            <a:xfrm flipH="1">
              <a:off x="4635" y="3152"/>
              <a:ext cx="600" cy="24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33" name="Line 1159"/>
            <p:cNvSpPr>
              <a:spLocks noChangeShapeType="1"/>
            </p:cNvSpPr>
            <p:nvPr/>
          </p:nvSpPr>
          <p:spPr bwMode="auto">
            <a:xfrm flipH="1">
              <a:off x="4635" y="3233"/>
              <a:ext cx="750" cy="64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34" name="Text Box 1160"/>
            <p:cNvSpPr txBox="1">
              <a:spLocks noChangeArrowheads="1"/>
            </p:cNvSpPr>
            <p:nvPr/>
          </p:nvSpPr>
          <p:spPr bwMode="auto">
            <a:xfrm>
              <a:off x="5160" y="2505"/>
              <a:ext cx="600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100 KW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735" name="Text Box 1161"/>
            <p:cNvSpPr txBox="1">
              <a:spLocks noChangeArrowheads="1"/>
            </p:cNvSpPr>
            <p:nvPr/>
          </p:nvSpPr>
          <p:spPr bwMode="auto">
            <a:xfrm>
              <a:off x="4800" y="2736"/>
              <a:ext cx="524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150 KW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736" name="Text Box 1162"/>
            <p:cNvSpPr txBox="1">
              <a:spLocks noChangeArrowheads="1"/>
            </p:cNvSpPr>
            <p:nvPr/>
          </p:nvSpPr>
          <p:spPr bwMode="auto">
            <a:xfrm>
              <a:off x="4704" y="3120"/>
              <a:ext cx="501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100 KW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737" name="Text Box 1163"/>
            <p:cNvSpPr txBox="1">
              <a:spLocks noChangeArrowheads="1"/>
            </p:cNvSpPr>
            <p:nvPr/>
          </p:nvSpPr>
          <p:spPr bwMode="auto">
            <a:xfrm>
              <a:off x="4992" y="3552"/>
              <a:ext cx="458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chemeClr val="tx1"/>
                  </a:solidFill>
                  <a:latin typeface="Arial Unicode MS" pitchFamily="34" charset="-128"/>
                </a:rPr>
                <a:t>100 KW</a:t>
              </a:r>
              <a:endParaRPr lang="pt-BR" sz="1200" b="1">
                <a:solidFill>
                  <a:schemeClr val="tx1"/>
                </a:solidFill>
              </a:endParaRPr>
            </a:p>
          </p:txBody>
        </p:sp>
        <p:sp>
          <p:nvSpPr>
            <p:cNvPr id="113738" name="Line 1164"/>
            <p:cNvSpPr>
              <a:spLocks noChangeShapeType="1"/>
            </p:cNvSpPr>
            <p:nvPr/>
          </p:nvSpPr>
          <p:spPr bwMode="auto">
            <a:xfrm flipH="1">
              <a:off x="4635" y="806"/>
              <a:ext cx="52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3739" name="Text Box 1165"/>
            <p:cNvSpPr txBox="1">
              <a:spLocks noChangeArrowheads="1"/>
            </p:cNvSpPr>
            <p:nvPr/>
          </p:nvSpPr>
          <p:spPr bwMode="auto">
            <a:xfrm>
              <a:off x="4752" y="624"/>
              <a:ext cx="405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800" b="1">
                  <a:solidFill>
                    <a:srgbClr val="FF0000"/>
                  </a:solidFill>
                  <a:latin typeface="Arial Unicode MS" pitchFamily="34" charset="-128"/>
                </a:rPr>
                <a:t>210 KW</a:t>
              </a:r>
              <a:endParaRPr lang="pt-BR" sz="1200" b="1">
                <a:solidFill>
                  <a:srgbClr val="FF0000"/>
                </a:solidFill>
              </a:endParaRPr>
            </a:p>
          </p:txBody>
        </p:sp>
        <p:sp>
          <p:nvSpPr>
            <p:cNvPr id="113740" name="Text Box 1166"/>
            <p:cNvSpPr txBox="1">
              <a:spLocks noChangeArrowheads="1"/>
            </p:cNvSpPr>
            <p:nvPr/>
          </p:nvSpPr>
          <p:spPr bwMode="auto">
            <a:xfrm>
              <a:off x="4128" y="0"/>
              <a:ext cx="24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 b="1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3741" name="Text Box 1167"/>
            <p:cNvSpPr txBox="1">
              <a:spLocks noChangeArrowheads="1"/>
            </p:cNvSpPr>
            <p:nvPr/>
          </p:nvSpPr>
          <p:spPr bwMode="auto">
            <a:xfrm>
              <a:off x="4128" y="1344"/>
              <a:ext cx="24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 b="1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3742" name="Text Box 1168"/>
            <p:cNvSpPr txBox="1">
              <a:spLocks noChangeArrowheads="1"/>
            </p:cNvSpPr>
            <p:nvPr/>
          </p:nvSpPr>
          <p:spPr bwMode="auto">
            <a:xfrm>
              <a:off x="4128" y="2016"/>
              <a:ext cx="24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 b="1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13743" name="Text Box 1169"/>
            <p:cNvSpPr txBox="1">
              <a:spLocks noChangeArrowheads="1"/>
            </p:cNvSpPr>
            <p:nvPr/>
          </p:nvSpPr>
          <p:spPr bwMode="auto">
            <a:xfrm>
              <a:off x="4176" y="3936"/>
              <a:ext cx="28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 b="1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13744" name="Text Box 1170"/>
            <p:cNvSpPr txBox="1">
              <a:spLocks noChangeArrowheads="1"/>
            </p:cNvSpPr>
            <p:nvPr/>
          </p:nvSpPr>
          <p:spPr bwMode="auto">
            <a:xfrm>
              <a:off x="5088" y="3984"/>
              <a:ext cx="48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 b="1">
                  <a:latin typeface="Arial Unicode MS" pitchFamily="34" charset="-128"/>
                </a:rPr>
                <a:t>água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44578" y="1981200"/>
            <a:ext cx="2070100" cy="3348038"/>
            <a:chOff x="240" y="1248"/>
            <a:chExt cx="1304" cy="2109"/>
          </a:xfrm>
        </p:grpSpPr>
        <p:sp>
          <p:nvSpPr>
            <p:cNvPr id="34853" name="AutoShape 3"/>
            <p:cNvSpPr>
              <a:spLocks noChangeArrowheads="1"/>
            </p:cNvSpPr>
            <p:nvPr/>
          </p:nvSpPr>
          <p:spPr bwMode="auto">
            <a:xfrm>
              <a:off x="1003" y="1841"/>
              <a:ext cx="508" cy="593"/>
            </a:xfrm>
            <a:prstGeom prst="roundRect">
              <a:avLst>
                <a:gd name="adj" fmla="val 12208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54" name="Oval 4"/>
            <p:cNvSpPr>
              <a:spLocks noChangeArrowheads="1"/>
            </p:cNvSpPr>
            <p:nvPr/>
          </p:nvSpPr>
          <p:spPr bwMode="auto">
            <a:xfrm>
              <a:off x="1112" y="2730"/>
              <a:ext cx="291" cy="29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55" name="Oval 5"/>
            <p:cNvSpPr>
              <a:spLocks noChangeArrowheads="1"/>
            </p:cNvSpPr>
            <p:nvPr/>
          </p:nvSpPr>
          <p:spPr bwMode="auto">
            <a:xfrm>
              <a:off x="531" y="1322"/>
              <a:ext cx="290" cy="297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56" name="Line 6"/>
            <p:cNvSpPr>
              <a:spLocks noChangeShapeType="1"/>
            </p:cNvSpPr>
            <p:nvPr/>
          </p:nvSpPr>
          <p:spPr bwMode="auto">
            <a:xfrm>
              <a:off x="240" y="1471"/>
              <a:ext cx="291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57" name="Line 7"/>
            <p:cNvSpPr>
              <a:spLocks noChangeShapeType="1"/>
            </p:cNvSpPr>
            <p:nvPr/>
          </p:nvSpPr>
          <p:spPr bwMode="auto">
            <a:xfrm>
              <a:off x="821" y="1471"/>
              <a:ext cx="436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58" name="Line 8"/>
            <p:cNvSpPr>
              <a:spLocks noChangeShapeType="1"/>
            </p:cNvSpPr>
            <p:nvPr/>
          </p:nvSpPr>
          <p:spPr bwMode="auto">
            <a:xfrm>
              <a:off x="1257" y="1471"/>
              <a:ext cx="1" cy="37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59" name="Line 9"/>
            <p:cNvSpPr>
              <a:spLocks noChangeShapeType="1"/>
            </p:cNvSpPr>
            <p:nvPr/>
          </p:nvSpPr>
          <p:spPr bwMode="auto">
            <a:xfrm>
              <a:off x="1257" y="2434"/>
              <a:ext cx="1" cy="2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60" name="Line 10"/>
            <p:cNvSpPr>
              <a:spLocks noChangeShapeType="1"/>
            </p:cNvSpPr>
            <p:nvPr/>
          </p:nvSpPr>
          <p:spPr bwMode="auto">
            <a:xfrm>
              <a:off x="1257" y="3026"/>
              <a:ext cx="1" cy="2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61" name="Rectangle 11"/>
            <p:cNvSpPr>
              <a:spLocks noChangeArrowheads="1"/>
            </p:cNvSpPr>
            <p:nvPr/>
          </p:nvSpPr>
          <p:spPr bwMode="auto">
            <a:xfrm>
              <a:off x="334" y="1287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latin typeface="+mn-lt"/>
                </a:rPr>
                <a:t>25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62" name="Rectangle 12"/>
            <p:cNvSpPr>
              <a:spLocks noChangeArrowheads="1"/>
            </p:cNvSpPr>
            <p:nvPr/>
          </p:nvSpPr>
          <p:spPr bwMode="auto">
            <a:xfrm>
              <a:off x="1351" y="1583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latin typeface="+mn-lt"/>
                </a:rPr>
                <a:t>60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63" name="Rectangle 13"/>
            <p:cNvSpPr>
              <a:spLocks noChangeArrowheads="1"/>
            </p:cNvSpPr>
            <p:nvPr/>
          </p:nvSpPr>
          <p:spPr bwMode="auto">
            <a:xfrm>
              <a:off x="1351" y="2472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solidFill>
                    <a:srgbClr val="FF0000"/>
                  </a:solidFill>
                  <a:latin typeface="+mn-lt"/>
                </a:rPr>
                <a:t>90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64" name="Line 14"/>
            <p:cNvSpPr>
              <a:spLocks noChangeShapeType="1"/>
            </p:cNvSpPr>
            <p:nvPr/>
          </p:nvSpPr>
          <p:spPr bwMode="auto">
            <a:xfrm flipV="1">
              <a:off x="676" y="1248"/>
              <a:ext cx="218" cy="2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65" name="Line 15"/>
            <p:cNvSpPr>
              <a:spLocks noChangeShapeType="1"/>
            </p:cNvSpPr>
            <p:nvPr/>
          </p:nvSpPr>
          <p:spPr bwMode="auto">
            <a:xfrm flipH="1">
              <a:off x="458" y="1471"/>
              <a:ext cx="218" cy="2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66" name="Line 16"/>
            <p:cNvSpPr>
              <a:spLocks noChangeShapeType="1"/>
            </p:cNvSpPr>
            <p:nvPr/>
          </p:nvSpPr>
          <p:spPr bwMode="auto">
            <a:xfrm>
              <a:off x="1257" y="2878"/>
              <a:ext cx="218" cy="22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67" name="Line 17"/>
            <p:cNvSpPr>
              <a:spLocks noChangeShapeType="1"/>
            </p:cNvSpPr>
            <p:nvPr/>
          </p:nvSpPr>
          <p:spPr bwMode="auto">
            <a:xfrm flipH="1" flipV="1">
              <a:off x="1039" y="2656"/>
              <a:ext cx="218" cy="22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68" name="Rectangle 18"/>
            <p:cNvSpPr>
              <a:spLocks noChangeArrowheads="1"/>
            </p:cNvSpPr>
            <p:nvPr/>
          </p:nvSpPr>
          <p:spPr bwMode="auto">
            <a:xfrm>
              <a:off x="830" y="2620"/>
              <a:ext cx="21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latin typeface="+mn-lt"/>
                </a:rPr>
                <a:t>água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69" name="Rectangle 19"/>
            <p:cNvSpPr>
              <a:spLocks noChangeArrowheads="1"/>
            </p:cNvSpPr>
            <p:nvPr/>
          </p:nvSpPr>
          <p:spPr bwMode="auto">
            <a:xfrm>
              <a:off x="1423" y="3212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solidFill>
                    <a:srgbClr val="FF0000"/>
                  </a:solidFill>
                  <a:latin typeface="+mn-lt"/>
                </a:rPr>
                <a:t>30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70" name="Rectangle 20"/>
            <p:cNvSpPr>
              <a:spLocks noChangeArrowheads="1"/>
            </p:cNvSpPr>
            <p:nvPr/>
          </p:nvSpPr>
          <p:spPr bwMode="auto">
            <a:xfrm>
              <a:off x="1208" y="2101"/>
              <a:ext cx="73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 dirty="0">
                  <a:solidFill>
                    <a:srgbClr val="000000"/>
                  </a:solidFill>
                  <a:latin typeface="+mn-lt"/>
                </a:rPr>
                <a:t>R</a:t>
              </a:r>
              <a:endParaRPr lang="pt-BR" sz="28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71" name="Rectangle 21"/>
            <p:cNvSpPr>
              <a:spLocks noChangeArrowheads="1"/>
            </p:cNvSpPr>
            <p:nvPr/>
          </p:nvSpPr>
          <p:spPr bwMode="auto">
            <a:xfrm>
              <a:off x="331" y="1657"/>
              <a:ext cx="28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solidFill>
                    <a:srgbClr val="FF0000"/>
                  </a:solidFill>
                  <a:latin typeface="+mn-lt"/>
                </a:rPr>
                <a:t>vapor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875370" y="1828800"/>
            <a:ext cx="3124200" cy="3529013"/>
            <a:chOff x="3408" y="1152"/>
            <a:chExt cx="1968" cy="2223"/>
          </a:xfrm>
        </p:grpSpPr>
        <p:sp>
          <p:nvSpPr>
            <p:cNvPr id="34827" name="Rectangle 23"/>
            <p:cNvSpPr>
              <a:spLocks noChangeArrowheads="1"/>
            </p:cNvSpPr>
            <p:nvPr/>
          </p:nvSpPr>
          <p:spPr bwMode="auto">
            <a:xfrm>
              <a:off x="4248" y="2302"/>
              <a:ext cx="28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solidFill>
                    <a:srgbClr val="FF0000"/>
                  </a:solidFill>
                  <a:latin typeface="+mn-lt"/>
                </a:rPr>
                <a:t>vapor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28" name="AutoShape 24"/>
            <p:cNvSpPr>
              <a:spLocks noChangeArrowheads="1"/>
            </p:cNvSpPr>
            <p:nvPr/>
          </p:nvSpPr>
          <p:spPr bwMode="auto">
            <a:xfrm>
              <a:off x="4856" y="2485"/>
              <a:ext cx="520" cy="593"/>
            </a:xfrm>
            <a:prstGeom prst="roundRect">
              <a:avLst>
                <a:gd name="adj" fmla="val 12208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29" name="Line 25"/>
            <p:cNvSpPr>
              <a:spLocks noChangeShapeType="1"/>
            </p:cNvSpPr>
            <p:nvPr/>
          </p:nvSpPr>
          <p:spPr bwMode="auto">
            <a:xfrm>
              <a:off x="4076" y="2115"/>
              <a:ext cx="297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30" name="Line 26"/>
            <p:cNvSpPr>
              <a:spLocks noChangeShapeType="1"/>
            </p:cNvSpPr>
            <p:nvPr/>
          </p:nvSpPr>
          <p:spPr bwMode="auto">
            <a:xfrm>
              <a:off x="4670" y="2115"/>
              <a:ext cx="446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31" name="Line 27"/>
            <p:cNvSpPr>
              <a:spLocks noChangeShapeType="1"/>
            </p:cNvSpPr>
            <p:nvPr/>
          </p:nvSpPr>
          <p:spPr bwMode="auto">
            <a:xfrm>
              <a:off x="5116" y="2115"/>
              <a:ext cx="1" cy="37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32" name="Line 28"/>
            <p:cNvSpPr>
              <a:spLocks noChangeShapeType="1"/>
            </p:cNvSpPr>
            <p:nvPr/>
          </p:nvSpPr>
          <p:spPr bwMode="auto">
            <a:xfrm flipV="1">
              <a:off x="5116" y="3078"/>
              <a:ext cx="1" cy="2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33" name="Line 29"/>
            <p:cNvSpPr>
              <a:spLocks noChangeShapeType="1"/>
            </p:cNvSpPr>
            <p:nvPr/>
          </p:nvSpPr>
          <p:spPr bwMode="auto">
            <a:xfrm>
              <a:off x="3927" y="3374"/>
              <a:ext cx="1189" cy="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34" name="Line 30"/>
            <p:cNvSpPr>
              <a:spLocks noChangeShapeType="1"/>
            </p:cNvSpPr>
            <p:nvPr/>
          </p:nvSpPr>
          <p:spPr bwMode="auto">
            <a:xfrm>
              <a:off x="3927" y="2263"/>
              <a:ext cx="1" cy="111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35" name="Rectangle 31"/>
            <p:cNvSpPr>
              <a:spLocks noChangeArrowheads="1"/>
            </p:cNvSpPr>
            <p:nvPr/>
          </p:nvSpPr>
          <p:spPr bwMode="auto">
            <a:xfrm>
              <a:off x="5214" y="2227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latin typeface="+mn-lt"/>
                </a:rPr>
                <a:t>60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36" name="Rectangle 32"/>
            <p:cNvSpPr>
              <a:spLocks noChangeArrowheads="1"/>
            </p:cNvSpPr>
            <p:nvPr/>
          </p:nvSpPr>
          <p:spPr bwMode="auto">
            <a:xfrm>
              <a:off x="5214" y="3190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solidFill>
                    <a:srgbClr val="FF0000"/>
                  </a:solidFill>
                  <a:latin typeface="+mn-lt"/>
                </a:rPr>
                <a:t>90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37" name="Rectangle 33"/>
            <p:cNvSpPr>
              <a:spLocks noChangeArrowheads="1"/>
            </p:cNvSpPr>
            <p:nvPr/>
          </p:nvSpPr>
          <p:spPr bwMode="auto">
            <a:xfrm>
              <a:off x="5067" y="2746"/>
              <a:ext cx="73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solidFill>
                    <a:srgbClr val="000000"/>
                  </a:solidFill>
                  <a:latin typeface="+mn-lt"/>
                </a:rPr>
                <a:t>R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38" name="Oval 34"/>
            <p:cNvSpPr>
              <a:spLocks noChangeArrowheads="1"/>
            </p:cNvSpPr>
            <p:nvPr/>
          </p:nvSpPr>
          <p:spPr bwMode="auto">
            <a:xfrm>
              <a:off x="3779" y="1967"/>
              <a:ext cx="297" cy="297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39" name="Oval 35"/>
            <p:cNvSpPr>
              <a:spLocks noChangeArrowheads="1"/>
            </p:cNvSpPr>
            <p:nvPr/>
          </p:nvSpPr>
          <p:spPr bwMode="auto">
            <a:xfrm>
              <a:off x="3779" y="1374"/>
              <a:ext cx="297" cy="297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40" name="Line 36"/>
            <p:cNvSpPr>
              <a:spLocks noChangeShapeType="1"/>
            </p:cNvSpPr>
            <p:nvPr/>
          </p:nvSpPr>
          <p:spPr bwMode="auto">
            <a:xfrm flipV="1">
              <a:off x="3927" y="1671"/>
              <a:ext cx="1" cy="2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41" name="Rectangle 37"/>
            <p:cNvSpPr>
              <a:spLocks noChangeArrowheads="1"/>
            </p:cNvSpPr>
            <p:nvPr/>
          </p:nvSpPr>
          <p:spPr bwMode="auto">
            <a:xfrm>
              <a:off x="3506" y="1931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latin typeface="+mn-lt"/>
                </a:rPr>
                <a:t>25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42" name="Rectangle 38"/>
            <p:cNvSpPr>
              <a:spLocks noChangeArrowheads="1"/>
            </p:cNvSpPr>
            <p:nvPr/>
          </p:nvSpPr>
          <p:spPr bwMode="auto">
            <a:xfrm>
              <a:off x="4174" y="1931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latin typeface="+mn-lt"/>
                </a:rPr>
                <a:t>40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43" name="Line 39"/>
            <p:cNvSpPr>
              <a:spLocks noChangeShapeType="1"/>
            </p:cNvSpPr>
            <p:nvPr/>
          </p:nvSpPr>
          <p:spPr bwMode="auto">
            <a:xfrm flipV="1">
              <a:off x="3927" y="1152"/>
              <a:ext cx="1" cy="2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44" name="Line 40"/>
            <p:cNvSpPr>
              <a:spLocks noChangeShapeType="1"/>
            </p:cNvSpPr>
            <p:nvPr/>
          </p:nvSpPr>
          <p:spPr bwMode="auto">
            <a:xfrm>
              <a:off x="3927" y="1523"/>
              <a:ext cx="223" cy="22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45" name="Line 41"/>
            <p:cNvSpPr>
              <a:spLocks noChangeShapeType="1"/>
            </p:cNvSpPr>
            <p:nvPr/>
          </p:nvSpPr>
          <p:spPr bwMode="auto">
            <a:xfrm flipH="1" flipV="1">
              <a:off x="3704" y="1300"/>
              <a:ext cx="223" cy="223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46" name="Rectangle 42"/>
            <p:cNvSpPr>
              <a:spLocks noChangeArrowheads="1"/>
            </p:cNvSpPr>
            <p:nvPr/>
          </p:nvSpPr>
          <p:spPr bwMode="auto">
            <a:xfrm>
              <a:off x="3494" y="1265"/>
              <a:ext cx="21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latin typeface="+mn-lt"/>
                </a:rPr>
                <a:t>água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47" name="Oval 43"/>
            <p:cNvSpPr>
              <a:spLocks noChangeArrowheads="1"/>
            </p:cNvSpPr>
            <p:nvPr/>
          </p:nvSpPr>
          <p:spPr bwMode="auto">
            <a:xfrm>
              <a:off x="4373" y="1967"/>
              <a:ext cx="297" cy="297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48" name="Line 44"/>
            <p:cNvSpPr>
              <a:spLocks noChangeShapeType="1"/>
            </p:cNvSpPr>
            <p:nvPr/>
          </p:nvSpPr>
          <p:spPr bwMode="auto">
            <a:xfrm>
              <a:off x="3408" y="2115"/>
              <a:ext cx="371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49" name="Line 45"/>
            <p:cNvSpPr>
              <a:spLocks noChangeShapeType="1"/>
            </p:cNvSpPr>
            <p:nvPr/>
          </p:nvSpPr>
          <p:spPr bwMode="auto">
            <a:xfrm flipV="1">
              <a:off x="4521" y="1893"/>
              <a:ext cx="223" cy="2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50" name="Line 46"/>
            <p:cNvSpPr>
              <a:spLocks noChangeShapeType="1"/>
            </p:cNvSpPr>
            <p:nvPr/>
          </p:nvSpPr>
          <p:spPr bwMode="auto">
            <a:xfrm flipH="1">
              <a:off x="4299" y="2115"/>
              <a:ext cx="222" cy="2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4851" name="Rectangle 47"/>
            <p:cNvSpPr>
              <a:spLocks noChangeArrowheads="1"/>
            </p:cNvSpPr>
            <p:nvPr/>
          </p:nvSpPr>
          <p:spPr bwMode="auto">
            <a:xfrm>
              <a:off x="4026" y="1190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solidFill>
                    <a:srgbClr val="FF0000"/>
                  </a:solidFill>
                  <a:latin typeface="+mn-lt"/>
                </a:rPr>
                <a:t>30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852" name="Rectangle 48"/>
            <p:cNvSpPr>
              <a:spLocks noChangeArrowheads="1"/>
            </p:cNvSpPr>
            <p:nvPr/>
          </p:nvSpPr>
          <p:spPr bwMode="auto">
            <a:xfrm>
              <a:off x="4026" y="1783"/>
              <a:ext cx="1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 b="0">
                  <a:solidFill>
                    <a:srgbClr val="FF0000"/>
                  </a:solidFill>
                  <a:latin typeface="+mn-lt"/>
                </a:rPr>
                <a:t>50</a:t>
              </a:r>
              <a:endParaRPr lang="pt-BR" sz="2800" b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611378" name="Text Box 50"/>
          <p:cNvSpPr txBox="1">
            <a:spLocks noChangeArrowheads="1"/>
          </p:cNvSpPr>
          <p:nvPr/>
        </p:nvSpPr>
        <p:spPr bwMode="auto">
          <a:xfrm>
            <a:off x="1198029" y="5643578"/>
            <a:ext cx="2516715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dirty="0">
                <a:latin typeface="+mn-lt"/>
              </a:rPr>
              <a:t>(a) sem integração: </a:t>
            </a:r>
          </a:p>
          <a:p>
            <a:pPr algn="l"/>
            <a:r>
              <a:rPr lang="pt-BR" dirty="0">
                <a:solidFill>
                  <a:schemeClr val="tx1"/>
                </a:solidFill>
                <a:latin typeface="+mn-lt"/>
              </a:rPr>
              <a:t>aquecimento com vapor, </a:t>
            </a:r>
          </a:p>
          <a:p>
            <a:pPr algn="l"/>
            <a:r>
              <a:rPr lang="pt-BR" dirty="0">
                <a:solidFill>
                  <a:schemeClr val="tx1"/>
                </a:solidFill>
                <a:latin typeface="+mn-lt"/>
              </a:rPr>
              <a:t>resfriamento com água.</a:t>
            </a:r>
          </a:p>
        </p:txBody>
      </p:sp>
      <p:sp>
        <p:nvSpPr>
          <p:cNvPr id="611379" name="Text Box 51"/>
          <p:cNvSpPr txBox="1">
            <a:spLocks noChangeArrowheads="1"/>
          </p:cNvSpPr>
          <p:nvPr/>
        </p:nvSpPr>
        <p:spPr bwMode="auto">
          <a:xfrm>
            <a:off x="4929190" y="5637930"/>
            <a:ext cx="4135434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BR" dirty="0">
                <a:latin typeface="+mn-lt"/>
              </a:rPr>
              <a:t>(b) com integração: </a:t>
            </a:r>
          </a:p>
          <a:p>
            <a:pPr eaLnBrk="0" hangingPunct="0"/>
            <a:r>
              <a:rPr lang="pt-BR" dirty="0">
                <a:latin typeface="+mn-lt"/>
              </a:rPr>
              <a:t>consome menos utilidades, mas utiliza </a:t>
            </a:r>
            <a:r>
              <a:rPr lang="pt-BR" dirty="0" smtClean="0">
                <a:latin typeface="+mn-lt"/>
              </a:rPr>
              <a:t>um terceiro </a:t>
            </a:r>
            <a:r>
              <a:rPr lang="pt-BR" dirty="0">
                <a:latin typeface="+mn-lt"/>
              </a:rPr>
              <a:t>trocador (de 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integração).</a:t>
            </a:r>
            <a:endParaRPr lang="pt-BR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1380" name="Text Box 52"/>
          <p:cNvSpPr txBox="1">
            <a:spLocks noChangeArrowheads="1"/>
          </p:cNvSpPr>
          <p:nvPr/>
        </p:nvSpPr>
        <p:spPr bwMode="auto">
          <a:xfrm>
            <a:off x="1000100" y="785794"/>
            <a:ext cx="8072462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latin typeface="+mn-lt"/>
              </a:rPr>
              <a:t>Exemplo clássico</a:t>
            </a:r>
            <a:br>
              <a:rPr lang="pt-BR" sz="2400" dirty="0">
                <a:latin typeface="+mn-lt"/>
              </a:rPr>
            </a:br>
            <a:r>
              <a:rPr lang="pt-BR" sz="2400" b="0" dirty="0">
                <a:solidFill>
                  <a:srgbClr val="FF0000"/>
                </a:solidFill>
                <a:latin typeface="+mn-lt"/>
              </a:rPr>
              <a:t>pré-aquecimento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da alimentação e o </a:t>
            </a:r>
            <a:r>
              <a:rPr lang="pt-BR" sz="2400" b="0" dirty="0">
                <a:latin typeface="+mn-lt"/>
              </a:rPr>
              <a:t>resfriamento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do efluente de um reator. </a:t>
            </a:r>
            <a:endParaRPr lang="pt-BR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1381" name="Text Box 53"/>
          <p:cNvSpPr txBox="1">
            <a:spLocks noChangeArrowheads="1"/>
          </p:cNvSpPr>
          <p:nvPr/>
        </p:nvSpPr>
        <p:spPr bwMode="auto">
          <a:xfrm>
            <a:off x="3390150" y="4946650"/>
            <a:ext cx="29678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  <a:latin typeface="+mn-lt"/>
              </a:rPr>
              <a:t>Análise de Processos !</a:t>
            </a:r>
          </a:p>
        </p:txBody>
      </p:sp>
      <p:sp>
        <p:nvSpPr>
          <p:cNvPr id="611382" name="Text Box 54"/>
          <p:cNvSpPr txBox="1">
            <a:spLocks noChangeArrowheads="1"/>
          </p:cNvSpPr>
          <p:nvPr/>
        </p:nvSpPr>
        <p:spPr bwMode="auto">
          <a:xfrm>
            <a:off x="3696924" y="3879850"/>
            <a:ext cx="230383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Melhor solução ?</a:t>
            </a:r>
            <a:endParaRPr lang="pt-B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1383" name="Text Box 55"/>
          <p:cNvSpPr txBox="1">
            <a:spLocks noChangeArrowheads="1"/>
          </p:cNvSpPr>
          <p:nvPr/>
        </p:nvSpPr>
        <p:spPr bwMode="auto">
          <a:xfrm>
            <a:off x="3801607" y="2279650"/>
            <a:ext cx="1984839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Duas soluções</a:t>
            </a:r>
          </a:p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   plausíveis</a:t>
            </a: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1857356" y="71414"/>
            <a:ext cx="592935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b="1" u="sng" dirty="0" smtClean="0">
                <a:latin typeface="+mn-lt"/>
              </a:rPr>
              <a:t>INTEGRAÇÃO ENERGÉTICA</a:t>
            </a:r>
          </a:p>
          <a:p>
            <a:pPr algn="ctr"/>
            <a:r>
              <a:rPr lang="pt-BR" b="1" u="sng" dirty="0" smtClean="0">
                <a:latin typeface="+mn-lt"/>
              </a:rPr>
              <a:t>REDES DE TROCADORES DE CALOR</a:t>
            </a:r>
            <a:endParaRPr lang="pt-BR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CaixaDeTexto 1"/>
          <p:cNvSpPr txBox="1">
            <a:spLocks noChangeArrowheads="1"/>
          </p:cNvSpPr>
          <p:nvPr/>
        </p:nvSpPr>
        <p:spPr bwMode="auto">
          <a:xfrm>
            <a:off x="1043608" y="1556792"/>
            <a:ext cx="810039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>
                <a:latin typeface="+mn-lt"/>
              </a:rPr>
              <a:t>PROCEDIMENTO</a:t>
            </a:r>
          </a:p>
        </p:txBody>
      </p:sp>
      <p:sp>
        <p:nvSpPr>
          <p:cNvPr id="104453" name="CaixaDeTexto 2"/>
          <p:cNvSpPr txBox="1">
            <a:spLocks noChangeArrowheads="1"/>
          </p:cNvSpPr>
          <p:nvPr/>
        </p:nvSpPr>
        <p:spPr bwMode="auto">
          <a:xfrm>
            <a:off x="1043608" y="2471192"/>
            <a:ext cx="81003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0">
                <a:solidFill>
                  <a:schemeClr val="tx1"/>
                </a:solidFill>
                <a:latin typeface="+mn-lt"/>
              </a:rPr>
              <a:t>A </a:t>
            </a:r>
            <a:r>
              <a:rPr lang="pt-BR" sz="2400">
                <a:latin typeface="+mn-lt"/>
              </a:rPr>
              <a:t>Demanda Mínima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resulta da </a:t>
            </a:r>
            <a:r>
              <a:rPr lang="pt-BR" sz="2400">
                <a:latin typeface="+mn-lt"/>
              </a:rPr>
              <a:t>Integração Máxima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das correntes em cada Intervalo.</a:t>
            </a:r>
          </a:p>
        </p:txBody>
      </p:sp>
      <p:sp>
        <p:nvSpPr>
          <p:cNvPr id="104454" name="CaixaDeTexto 3"/>
          <p:cNvSpPr txBox="1">
            <a:spLocks noChangeArrowheads="1"/>
          </p:cNvSpPr>
          <p:nvPr/>
        </p:nvSpPr>
        <p:spPr bwMode="auto">
          <a:xfrm>
            <a:off x="1043608" y="3485605"/>
            <a:ext cx="81003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Das Restrições </a:t>
            </a:r>
            <a:r>
              <a:rPr lang="pt-BR" sz="2400" b="0" dirty="0" smtClean="0">
                <a:solidFill>
                  <a:schemeClr val="tx1"/>
                </a:solidFill>
                <a:latin typeface="+mn-lt"/>
              </a:rPr>
              <a:t>já estudadas,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a troca máxima que pode ser efetuada em cada Intervalo será.</a:t>
            </a:r>
          </a:p>
        </p:txBody>
      </p:sp>
      <p:sp>
        <p:nvSpPr>
          <p:cNvPr id="5" name="Text Box 1097"/>
          <p:cNvSpPr txBox="1">
            <a:spLocks noChangeArrowheads="1"/>
          </p:cNvSpPr>
          <p:nvPr/>
        </p:nvSpPr>
        <p:spPr bwMode="auto">
          <a:xfrm>
            <a:off x="1043608" y="4485730"/>
            <a:ext cx="810039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>
                <a:solidFill>
                  <a:schemeClr val="tx1"/>
                </a:solidFill>
                <a:latin typeface="+mn-lt"/>
              </a:rPr>
              <a:t>Q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maxk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=  Min [(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R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k-1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+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k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)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, </a:t>
            </a:r>
            <a:r>
              <a:rPr lang="pt-BR" sz="2400">
                <a:latin typeface="+mn-lt"/>
              </a:rPr>
              <a:t>Demanda</a:t>
            </a:r>
            <a:r>
              <a:rPr lang="pt-BR" sz="2400" baseline="-25000">
                <a:latin typeface="+mn-lt"/>
              </a:rPr>
              <a:t>k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]</a:t>
            </a:r>
            <a:endParaRPr lang="pt-BR" sz="2400">
              <a:latin typeface="+mn-lt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1010994" y="5271542"/>
            <a:ext cx="784725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>
                <a:solidFill>
                  <a:srgbClr val="FF0000"/>
                </a:solidFill>
                <a:latin typeface="+mn-lt"/>
              </a:rPr>
              <a:t>R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k-1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+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k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é a Oferta total do Intervalo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42976" y="188640"/>
            <a:ext cx="74295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 smtClean="0">
                <a:latin typeface="+mn-lt"/>
              </a:rPr>
              <a:t>LIMITES PARA A DEMANDA DE UTILIDADES</a:t>
            </a:r>
            <a:endParaRPr lang="pt-BR" sz="28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/>
      <p:bldP spid="104454" grpId="0"/>
      <p:bldP spid="5" grpId="0" autoUpdateAnimBg="0"/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972616" y="0"/>
            <a:ext cx="4549775" cy="6858000"/>
            <a:chOff x="0" y="0"/>
            <a:chExt cx="2866" cy="4320"/>
          </a:xfrm>
        </p:grpSpPr>
        <p:sp>
          <p:nvSpPr>
            <p:cNvPr id="115720" name="Text Box 1029"/>
            <p:cNvSpPr txBox="1">
              <a:spLocks noChangeArrowheads="1"/>
            </p:cNvSpPr>
            <p:nvPr/>
          </p:nvSpPr>
          <p:spPr bwMode="auto">
            <a:xfrm>
              <a:off x="2064" y="3821"/>
              <a:ext cx="802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30 </a:t>
              </a:r>
            </a:p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(</a:t>
              </a:r>
              <a:r>
                <a:rPr lang="pt-BR" sz="1200" b="1">
                  <a:latin typeface="+mn-lt"/>
                </a:rPr>
                <a:t>água)</a:t>
              </a:r>
            </a:p>
          </p:txBody>
        </p:sp>
        <p:sp>
          <p:nvSpPr>
            <p:cNvPr id="115721" name="Rectangle 1030"/>
            <p:cNvSpPr>
              <a:spLocks noChangeArrowheads="1"/>
            </p:cNvSpPr>
            <p:nvPr/>
          </p:nvSpPr>
          <p:spPr bwMode="auto">
            <a:xfrm>
              <a:off x="520" y="333"/>
              <a:ext cx="1760" cy="36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22" name="Line 1031"/>
            <p:cNvSpPr>
              <a:spLocks noChangeShapeType="1"/>
            </p:cNvSpPr>
            <p:nvPr/>
          </p:nvSpPr>
          <p:spPr bwMode="auto">
            <a:xfrm>
              <a:off x="810" y="1492"/>
              <a:ext cx="1" cy="15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23" name="Text Box 1032"/>
            <p:cNvSpPr txBox="1">
              <a:spLocks noChangeArrowheads="1"/>
            </p:cNvSpPr>
            <p:nvPr/>
          </p:nvSpPr>
          <p:spPr bwMode="auto">
            <a:xfrm>
              <a:off x="0" y="79"/>
              <a:ext cx="655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(vapor)</a:t>
              </a:r>
            </a:p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250</a:t>
              </a:r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</a:p>
            <a:p>
              <a:pPr algn="l"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5724" name="Text Box 1033"/>
            <p:cNvSpPr txBox="1">
              <a:spLocks noChangeArrowheads="1"/>
            </p:cNvSpPr>
            <p:nvPr/>
          </p:nvSpPr>
          <p:spPr bwMode="auto">
            <a:xfrm>
              <a:off x="144" y="576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230</a:t>
              </a:r>
            </a:p>
          </p:txBody>
        </p:sp>
        <p:sp>
          <p:nvSpPr>
            <p:cNvPr id="115725" name="Text Box 1034"/>
            <p:cNvSpPr txBox="1">
              <a:spLocks noChangeArrowheads="1"/>
            </p:cNvSpPr>
            <p:nvPr/>
          </p:nvSpPr>
          <p:spPr bwMode="auto">
            <a:xfrm>
              <a:off x="192" y="1728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000" b="1">
                  <a:solidFill>
                    <a:srgbClr val="FF0000"/>
                  </a:solidFill>
                  <a:latin typeface="+mn-lt"/>
                </a:rPr>
                <a:t>160</a:t>
              </a:r>
            </a:p>
          </p:txBody>
        </p:sp>
        <p:sp>
          <p:nvSpPr>
            <p:cNvPr id="115726" name="Text Box 1035"/>
            <p:cNvSpPr txBox="1">
              <a:spLocks noChangeArrowheads="1"/>
            </p:cNvSpPr>
            <p:nvPr/>
          </p:nvSpPr>
          <p:spPr bwMode="auto">
            <a:xfrm>
              <a:off x="144" y="2064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15727" name="Text Box 1036"/>
            <p:cNvSpPr txBox="1">
              <a:spLocks noChangeArrowheads="1"/>
            </p:cNvSpPr>
            <p:nvPr/>
          </p:nvSpPr>
          <p:spPr bwMode="auto">
            <a:xfrm>
              <a:off x="192" y="321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115728" name="Line 1037"/>
            <p:cNvSpPr>
              <a:spLocks noChangeShapeType="1"/>
            </p:cNvSpPr>
            <p:nvPr/>
          </p:nvSpPr>
          <p:spPr bwMode="auto">
            <a:xfrm>
              <a:off x="1105" y="338"/>
              <a:ext cx="0" cy="182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29" name="Text Box 1038"/>
            <p:cNvSpPr txBox="1">
              <a:spLocks noChangeArrowheads="1"/>
            </p:cNvSpPr>
            <p:nvPr/>
          </p:nvSpPr>
          <p:spPr bwMode="auto">
            <a:xfrm>
              <a:off x="2277" y="1497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170</a:t>
              </a:r>
            </a:p>
          </p:txBody>
        </p:sp>
        <p:sp>
          <p:nvSpPr>
            <p:cNvPr id="115730" name="Line 1039"/>
            <p:cNvSpPr>
              <a:spLocks noChangeShapeType="1"/>
            </p:cNvSpPr>
            <p:nvPr/>
          </p:nvSpPr>
          <p:spPr bwMode="auto">
            <a:xfrm flipV="1">
              <a:off x="1691" y="2001"/>
              <a:ext cx="0" cy="14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31" name="Text Box 1040"/>
            <p:cNvSpPr txBox="1">
              <a:spLocks noChangeArrowheads="1"/>
            </p:cNvSpPr>
            <p:nvPr/>
          </p:nvSpPr>
          <p:spPr bwMode="auto">
            <a:xfrm>
              <a:off x="2207" y="2982"/>
              <a:ext cx="50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latin typeface="+mn-lt"/>
                </a:rPr>
                <a:t>80</a:t>
              </a:r>
            </a:p>
          </p:txBody>
        </p:sp>
        <p:sp>
          <p:nvSpPr>
            <p:cNvPr id="115732" name="Line 1041"/>
            <p:cNvSpPr>
              <a:spLocks noChangeShapeType="1"/>
            </p:cNvSpPr>
            <p:nvPr/>
          </p:nvSpPr>
          <p:spPr bwMode="auto">
            <a:xfrm flipV="1">
              <a:off x="1984" y="837"/>
              <a:ext cx="1" cy="199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33" name="Line 1042"/>
            <p:cNvSpPr>
              <a:spLocks noChangeShapeType="1"/>
            </p:cNvSpPr>
            <p:nvPr/>
          </p:nvSpPr>
          <p:spPr bwMode="auto">
            <a:xfrm>
              <a:off x="520" y="665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34" name="Line 1043"/>
            <p:cNvSpPr>
              <a:spLocks noChangeShapeType="1"/>
            </p:cNvSpPr>
            <p:nvPr/>
          </p:nvSpPr>
          <p:spPr bwMode="auto">
            <a:xfrm>
              <a:off x="1398" y="837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35" name="Text Box 1044"/>
            <p:cNvSpPr txBox="1">
              <a:spLocks noChangeArrowheads="1"/>
            </p:cNvSpPr>
            <p:nvPr/>
          </p:nvSpPr>
          <p:spPr bwMode="auto">
            <a:xfrm>
              <a:off x="2277" y="660"/>
              <a:ext cx="439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220</a:t>
              </a:r>
            </a:p>
          </p:txBody>
        </p:sp>
        <p:sp>
          <p:nvSpPr>
            <p:cNvPr id="115736" name="Line 1045"/>
            <p:cNvSpPr>
              <a:spLocks noChangeShapeType="1"/>
            </p:cNvSpPr>
            <p:nvPr/>
          </p:nvSpPr>
          <p:spPr bwMode="auto">
            <a:xfrm>
              <a:off x="1399" y="66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37" name="Line 1046"/>
            <p:cNvSpPr>
              <a:spLocks noChangeShapeType="1"/>
            </p:cNvSpPr>
            <p:nvPr/>
          </p:nvSpPr>
          <p:spPr bwMode="auto">
            <a:xfrm>
              <a:off x="520" y="2161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38" name="Line 1047"/>
            <p:cNvSpPr>
              <a:spLocks noChangeShapeType="1"/>
            </p:cNvSpPr>
            <p:nvPr/>
          </p:nvSpPr>
          <p:spPr bwMode="auto">
            <a:xfrm>
              <a:off x="1398" y="233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39" name="Text Box 1048"/>
            <p:cNvSpPr txBox="1">
              <a:spLocks noChangeArrowheads="1"/>
            </p:cNvSpPr>
            <p:nvPr/>
          </p:nvSpPr>
          <p:spPr bwMode="auto">
            <a:xfrm>
              <a:off x="2204" y="2162"/>
              <a:ext cx="55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latin typeface="+mn-lt"/>
                </a:rPr>
                <a:t>130</a:t>
              </a:r>
            </a:p>
          </p:txBody>
        </p:sp>
        <p:sp>
          <p:nvSpPr>
            <p:cNvPr id="115740" name="Line 1049"/>
            <p:cNvSpPr>
              <a:spLocks noChangeShapeType="1"/>
            </p:cNvSpPr>
            <p:nvPr/>
          </p:nvSpPr>
          <p:spPr bwMode="auto">
            <a:xfrm>
              <a:off x="1399" y="216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41" name="Line 1050"/>
            <p:cNvSpPr>
              <a:spLocks noChangeShapeType="1"/>
            </p:cNvSpPr>
            <p:nvPr/>
          </p:nvSpPr>
          <p:spPr bwMode="auto">
            <a:xfrm flipH="1">
              <a:off x="1399" y="3159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42" name="Line 1051"/>
            <p:cNvSpPr>
              <a:spLocks noChangeShapeType="1"/>
            </p:cNvSpPr>
            <p:nvPr/>
          </p:nvSpPr>
          <p:spPr bwMode="auto">
            <a:xfrm>
              <a:off x="520" y="2993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43" name="Line 1052"/>
            <p:cNvSpPr>
              <a:spLocks noChangeShapeType="1"/>
            </p:cNvSpPr>
            <p:nvPr/>
          </p:nvSpPr>
          <p:spPr bwMode="auto">
            <a:xfrm>
              <a:off x="1399" y="29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44" name="Text Box 1053"/>
            <p:cNvSpPr txBox="1">
              <a:spLocks noChangeArrowheads="1"/>
            </p:cNvSpPr>
            <p:nvPr/>
          </p:nvSpPr>
          <p:spPr bwMode="auto">
            <a:xfrm>
              <a:off x="240" y="2880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15745" name="Line 1054"/>
            <p:cNvSpPr>
              <a:spLocks noChangeShapeType="1"/>
            </p:cNvSpPr>
            <p:nvPr/>
          </p:nvSpPr>
          <p:spPr bwMode="auto">
            <a:xfrm flipH="1">
              <a:off x="1399" y="166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46" name="Line 1055"/>
            <p:cNvSpPr>
              <a:spLocks noChangeShapeType="1"/>
            </p:cNvSpPr>
            <p:nvPr/>
          </p:nvSpPr>
          <p:spPr bwMode="auto">
            <a:xfrm>
              <a:off x="1398" y="1502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47" name="Line 1056"/>
            <p:cNvSpPr>
              <a:spLocks noChangeShapeType="1"/>
            </p:cNvSpPr>
            <p:nvPr/>
          </p:nvSpPr>
          <p:spPr bwMode="auto">
            <a:xfrm>
              <a:off x="518" y="1502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48" name="Text Box 1057"/>
            <p:cNvSpPr txBox="1">
              <a:spLocks noChangeArrowheads="1"/>
            </p:cNvSpPr>
            <p:nvPr/>
          </p:nvSpPr>
          <p:spPr bwMode="auto">
            <a:xfrm>
              <a:off x="144" y="1392"/>
              <a:ext cx="475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180</a:t>
              </a:r>
            </a:p>
          </p:txBody>
        </p:sp>
        <p:sp>
          <p:nvSpPr>
            <p:cNvPr id="115749" name="Text Box 1058"/>
            <p:cNvSpPr txBox="1">
              <a:spLocks noChangeArrowheads="1"/>
            </p:cNvSpPr>
            <p:nvPr/>
          </p:nvSpPr>
          <p:spPr bwMode="auto">
            <a:xfrm>
              <a:off x="1178" y="416"/>
              <a:ext cx="29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15750" name="Text Box 1059"/>
            <p:cNvSpPr txBox="1">
              <a:spLocks noChangeArrowheads="1"/>
            </p:cNvSpPr>
            <p:nvPr/>
          </p:nvSpPr>
          <p:spPr bwMode="auto">
            <a:xfrm>
              <a:off x="1178" y="9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15751" name="Text Box 1060"/>
            <p:cNvSpPr txBox="1">
              <a:spLocks noChangeArrowheads="1"/>
            </p:cNvSpPr>
            <p:nvPr/>
          </p:nvSpPr>
          <p:spPr bwMode="auto">
            <a:xfrm>
              <a:off x="1178" y="1502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15752" name="Text Box 1061"/>
            <p:cNvSpPr txBox="1">
              <a:spLocks noChangeArrowheads="1"/>
            </p:cNvSpPr>
            <p:nvPr/>
          </p:nvSpPr>
          <p:spPr bwMode="auto">
            <a:xfrm>
              <a:off x="1178" y="1835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15753" name="Text Box 1062"/>
            <p:cNvSpPr txBox="1">
              <a:spLocks noChangeArrowheads="1"/>
            </p:cNvSpPr>
            <p:nvPr/>
          </p:nvSpPr>
          <p:spPr bwMode="auto">
            <a:xfrm>
              <a:off x="664" y="1164"/>
              <a:ext cx="367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15754" name="Text Box 1063"/>
            <p:cNvSpPr txBox="1">
              <a:spLocks noChangeArrowheads="1"/>
            </p:cNvSpPr>
            <p:nvPr/>
          </p:nvSpPr>
          <p:spPr bwMode="auto">
            <a:xfrm>
              <a:off x="958" y="0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15755" name="Text Box 1064"/>
            <p:cNvSpPr txBox="1">
              <a:spLocks noChangeArrowheads="1"/>
            </p:cNvSpPr>
            <p:nvPr/>
          </p:nvSpPr>
          <p:spPr bwMode="auto">
            <a:xfrm>
              <a:off x="1545" y="34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1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15756" name="Text Box 1065"/>
            <p:cNvSpPr txBox="1">
              <a:spLocks noChangeArrowheads="1"/>
            </p:cNvSpPr>
            <p:nvPr/>
          </p:nvSpPr>
          <p:spPr bwMode="auto">
            <a:xfrm>
              <a:off x="1837" y="2828"/>
              <a:ext cx="36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2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15757" name="Line 1066"/>
            <p:cNvSpPr>
              <a:spLocks noChangeShapeType="1"/>
            </p:cNvSpPr>
            <p:nvPr/>
          </p:nvSpPr>
          <p:spPr bwMode="auto">
            <a:xfrm>
              <a:off x="518" y="383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58" name="Line 1067"/>
            <p:cNvSpPr>
              <a:spLocks noChangeShapeType="1"/>
            </p:cNvSpPr>
            <p:nvPr/>
          </p:nvSpPr>
          <p:spPr bwMode="auto">
            <a:xfrm flipV="1">
              <a:off x="1398" y="3831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59" name="Text Box 1068"/>
            <p:cNvSpPr txBox="1">
              <a:spLocks noChangeArrowheads="1"/>
            </p:cNvSpPr>
            <p:nvPr/>
          </p:nvSpPr>
          <p:spPr bwMode="auto">
            <a:xfrm>
              <a:off x="240" y="369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15760" name="Line 1069"/>
            <p:cNvSpPr>
              <a:spLocks noChangeShapeType="1"/>
            </p:cNvSpPr>
            <p:nvPr/>
          </p:nvSpPr>
          <p:spPr bwMode="auto">
            <a:xfrm>
              <a:off x="518" y="338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61" name="Line 1070"/>
            <p:cNvSpPr>
              <a:spLocks noChangeShapeType="1"/>
            </p:cNvSpPr>
            <p:nvPr/>
          </p:nvSpPr>
          <p:spPr bwMode="auto">
            <a:xfrm>
              <a:off x="1398" y="50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62" name="Text Box 1071"/>
            <p:cNvSpPr txBox="1">
              <a:spLocks noChangeArrowheads="1"/>
            </p:cNvSpPr>
            <p:nvPr/>
          </p:nvSpPr>
          <p:spPr bwMode="auto">
            <a:xfrm>
              <a:off x="2278" y="421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240</a:t>
              </a:r>
            </a:p>
          </p:txBody>
        </p:sp>
        <p:sp>
          <p:nvSpPr>
            <p:cNvPr id="115763" name="Line 1072"/>
            <p:cNvSpPr>
              <a:spLocks noChangeShapeType="1"/>
            </p:cNvSpPr>
            <p:nvPr/>
          </p:nvSpPr>
          <p:spPr bwMode="auto">
            <a:xfrm>
              <a:off x="1398" y="338"/>
              <a:ext cx="0" cy="16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64" name="Line 1073"/>
            <p:cNvSpPr>
              <a:spLocks noChangeShapeType="1"/>
            </p:cNvSpPr>
            <p:nvPr/>
          </p:nvSpPr>
          <p:spPr bwMode="auto">
            <a:xfrm>
              <a:off x="518" y="1835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65" name="Line 1074"/>
            <p:cNvSpPr>
              <a:spLocks noChangeShapeType="1"/>
            </p:cNvSpPr>
            <p:nvPr/>
          </p:nvSpPr>
          <p:spPr bwMode="auto">
            <a:xfrm>
              <a:off x="1398" y="200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66" name="Line 1075"/>
            <p:cNvSpPr>
              <a:spLocks noChangeShapeType="1"/>
            </p:cNvSpPr>
            <p:nvPr/>
          </p:nvSpPr>
          <p:spPr bwMode="auto">
            <a:xfrm>
              <a:off x="1398" y="183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67" name="Text Box 1076"/>
            <p:cNvSpPr txBox="1">
              <a:spLocks noChangeArrowheads="1"/>
            </p:cNvSpPr>
            <p:nvPr/>
          </p:nvSpPr>
          <p:spPr bwMode="auto">
            <a:xfrm>
              <a:off x="2278" y="1835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150</a:t>
              </a:r>
            </a:p>
          </p:txBody>
        </p:sp>
        <p:sp>
          <p:nvSpPr>
            <p:cNvPr id="115768" name="Line 1077"/>
            <p:cNvSpPr>
              <a:spLocks noChangeShapeType="1"/>
            </p:cNvSpPr>
            <p:nvPr/>
          </p:nvSpPr>
          <p:spPr bwMode="auto">
            <a:xfrm>
              <a:off x="518" y="2666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69" name="Line 1078"/>
            <p:cNvSpPr>
              <a:spLocks noChangeShapeType="1"/>
            </p:cNvSpPr>
            <p:nvPr/>
          </p:nvSpPr>
          <p:spPr bwMode="auto">
            <a:xfrm>
              <a:off x="1398" y="2666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70" name="Line 1079"/>
            <p:cNvSpPr>
              <a:spLocks noChangeShapeType="1"/>
            </p:cNvSpPr>
            <p:nvPr/>
          </p:nvSpPr>
          <p:spPr bwMode="auto">
            <a:xfrm>
              <a:off x="1398" y="283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71" name="Text Box 1080"/>
            <p:cNvSpPr txBox="1">
              <a:spLocks noChangeArrowheads="1"/>
            </p:cNvSpPr>
            <p:nvPr/>
          </p:nvSpPr>
          <p:spPr bwMode="auto">
            <a:xfrm>
              <a:off x="192" y="2544"/>
              <a:ext cx="51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110</a:t>
              </a:r>
            </a:p>
          </p:txBody>
        </p:sp>
        <p:sp>
          <p:nvSpPr>
            <p:cNvPr id="115772" name="Text Box 1081"/>
            <p:cNvSpPr txBox="1">
              <a:spLocks noChangeArrowheads="1"/>
            </p:cNvSpPr>
            <p:nvPr/>
          </p:nvSpPr>
          <p:spPr bwMode="auto">
            <a:xfrm>
              <a:off x="2208" y="2640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 100</a:t>
              </a:r>
            </a:p>
          </p:txBody>
        </p:sp>
        <p:sp>
          <p:nvSpPr>
            <p:cNvPr id="115773" name="Line 1082"/>
            <p:cNvSpPr>
              <a:spLocks noChangeShapeType="1"/>
            </p:cNvSpPr>
            <p:nvPr/>
          </p:nvSpPr>
          <p:spPr bwMode="auto">
            <a:xfrm>
              <a:off x="518" y="3332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74" name="Line 1083"/>
            <p:cNvSpPr>
              <a:spLocks noChangeShapeType="1"/>
            </p:cNvSpPr>
            <p:nvPr/>
          </p:nvSpPr>
          <p:spPr bwMode="auto">
            <a:xfrm>
              <a:off x="1397" y="3326"/>
              <a:ext cx="0" cy="16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75" name="Line 1084"/>
            <p:cNvSpPr>
              <a:spLocks noChangeShapeType="1"/>
            </p:cNvSpPr>
            <p:nvPr/>
          </p:nvSpPr>
          <p:spPr bwMode="auto">
            <a:xfrm flipH="1">
              <a:off x="1398" y="349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76" name="Text Box 1085"/>
            <p:cNvSpPr txBox="1">
              <a:spLocks noChangeArrowheads="1"/>
            </p:cNvSpPr>
            <p:nvPr/>
          </p:nvSpPr>
          <p:spPr bwMode="auto">
            <a:xfrm>
              <a:off x="1178" y="2334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5</a:t>
              </a:r>
            </a:p>
          </p:txBody>
        </p:sp>
        <p:sp>
          <p:nvSpPr>
            <p:cNvPr id="115777" name="Text Box 1086"/>
            <p:cNvSpPr txBox="1">
              <a:spLocks noChangeArrowheads="1"/>
            </p:cNvSpPr>
            <p:nvPr/>
          </p:nvSpPr>
          <p:spPr bwMode="auto">
            <a:xfrm>
              <a:off x="1178" y="266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6</a:t>
              </a:r>
            </a:p>
          </p:txBody>
        </p:sp>
        <p:sp>
          <p:nvSpPr>
            <p:cNvPr id="115778" name="Text Box 1087"/>
            <p:cNvSpPr txBox="1">
              <a:spLocks noChangeArrowheads="1"/>
            </p:cNvSpPr>
            <p:nvPr/>
          </p:nvSpPr>
          <p:spPr bwMode="auto">
            <a:xfrm>
              <a:off x="1178" y="2999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7</a:t>
              </a:r>
            </a:p>
          </p:txBody>
        </p:sp>
        <p:sp>
          <p:nvSpPr>
            <p:cNvPr id="115779" name="Line 1088"/>
            <p:cNvSpPr>
              <a:spLocks noChangeShapeType="1"/>
            </p:cNvSpPr>
            <p:nvPr/>
          </p:nvSpPr>
          <p:spPr bwMode="auto">
            <a:xfrm>
              <a:off x="513" y="32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80" name="Line 1089"/>
            <p:cNvSpPr>
              <a:spLocks noChangeShapeType="1"/>
            </p:cNvSpPr>
            <p:nvPr/>
          </p:nvSpPr>
          <p:spPr bwMode="auto">
            <a:xfrm>
              <a:off x="1393" y="495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5781" name="Text Box 1090"/>
            <p:cNvSpPr txBox="1">
              <a:spLocks noChangeArrowheads="1"/>
            </p:cNvSpPr>
            <p:nvPr/>
          </p:nvSpPr>
          <p:spPr bwMode="auto">
            <a:xfrm>
              <a:off x="1397" y="1377"/>
              <a:ext cx="66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pt-BR" sz="9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5782" name="Text Box 1091"/>
            <p:cNvSpPr txBox="1">
              <a:spLocks noChangeArrowheads="1"/>
            </p:cNvSpPr>
            <p:nvPr/>
          </p:nvSpPr>
          <p:spPr bwMode="auto">
            <a:xfrm>
              <a:off x="2160" y="3360"/>
              <a:ext cx="3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 60</a:t>
              </a:r>
            </a:p>
            <a:p>
              <a:pPr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428103" name="Text Box 1095"/>
          <p:cNvSpPr txBox="1">
            <a:spLocks noChangeArrowheads="1"/>
          </p:cNvSpPr>
          <p:nvPr/>
        </p:nvSpPr>
        <p:spPr bwMode="auto">
          <a:xfrm>
            <a:off x="5392216" y="571500"/>
            <a:ext cx="30682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latin typeface="+mn-lt"/>
              </a:rPr>
              <a:t>Aplicação ao </a:t>
            </a:r>
            <a:br>
              <a:rPr lang="pt-BR" sz="2400" dirty="0">
                <a:latin typeface="+mn-lt"/>
              </a:rPr>
            </a:br>
            <a:r>
              <a:rPr lang="pt-BR" sz="2400" dirty="0">
                <a:latin typeface="+mn-lt"/>
              </a:rPr>
              <a:t>Problema Ilustrativo</a:t>
            </a:r>
          </a:p>
        </p:txBody>
      </p:sp>
      <p:sp>
        <p:nvSpPr>
          <p:cNvPr id="428105" name="Text Box 1097"/>
          <p:cNvSpPr txBox="1">
            <a:spLocks noChangeArrowheads="1"/>
          </p:cNvSpPr>
          <p:nvPr/>
        </p:nvSpPr>
        <p:spPr bwMode="auto">
          <a:xfrm>
            <a:off x="4932040" y="3000375"/>
            <a:ext cx="4132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 dirty="0" err="1">
                <a:solidFill>
                  <a:schemeClr val="tx1"/>
                </a:solidFill>
                <a:latin typeface="+mn-lt"/>
              </a:rPr>
              <a:t>Q</a:t>
            </a:r>
            <a:r>
              <a:rPr lang="pt-BR" b="0" baseline="-25000" dirty="0" err="1">
                <a:solidFill>
                  <a:schemeClr val="tx1"/>
                </a:solidFill>
                <a:latin typeface="+mn-lt"/>
              </a:rPr>
              <a:t>maxk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 =  </a:t>
            </a:r>
            <a:r>
              <a:rPr lang="pt-BR" b="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 [(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dirty="0" err="1">
                <a:solidFill>
                  <a:srgbClr val="FF0000"/>
                </a:solidFill>
                <a:latin typeface="+mn-lt"/>
              </a:rPr>
              <a:t>R</a:t>
            </a:r>
            <a:r>
              <a:rPr lang="pt-BR" baseline="-25000" dirty="0" err="1">
                <a:solidFill>
                  <a:srgbClr val="FF0000"/>
                </a:solidFill>
                <a:latin typeface="+mn-lt"/>
              </a:rPr>
              <a:t>k</a:t>
            </a:r>
            <a:r>
              <a:rPr lang="pt-BR" baseline="-25000" dirty="0">
                <a:solidFill>
                  <a:srgbClr val="FF0000"/>
                </a:solidFill>
                <a:latin typeface="+mn-lt"/>
              </a:rPr>
              <a:t>-1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+ </a:t>
            </a:r>
            <a:r>
              <a:rPr lang="pt-BR" dirty="0" err="1">
                <a:solidFill>
                  <a:srgbClr val="FF0000"/>
                </a:solidFill>
                <a:latin typeface="+mn-lt"/>
              </a:rPr>
              <a:t>Oferta</a:t>
            </a:r>
            <a:r>
              <a:rPr lang="pt-BR" baseline="-25000" dirty="0" err="1">
                <a:solidFill>
                  <a:srgbClr val="FF0000"/>
                </a:solidFill>
                <a:latin typeface="+mn-lt"/>
              </a:rPr>
              <a:t>k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)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,</a:t>
            </a:r>
            <a:r>
              <a:rPr lang="pt-BR" dirty="0" err="1">
                <a:latin typeface="+mn-lt"/>
              </a:rPr>
              <a:t>Demanda</a:t>
            </a:r>
            <a:r>
              <a:rPr lang="pt-BR" baseline="-25000" dirty="0" err="1">
                <a:latin typeface="+mn-lt"/>
              </a:rPr>
              <a:t>k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]</a:t>
            </a:r>
            <a:endParaRPr lang="pt-BR" dirty="0">
              <a:latin typeface="+mn-lt"/>
            </a:endParaRPr>
          </a:p>
        </p:txBody>
      </p:sp>
      <p:sp>
        <p:nvSpPr>
          <p:cNvPr id="428106" name="Text Box 1098"/>
          <p:cNvSpPr txBox="1">
            <a:spLocks noChangeArrowheads="1"/>
          </p:cNvSpPr>
          <p:nvPr/>
        </p:nvSpPr>
        <p:spPr bwMode="auto">
          <a:xfrm>
            <a:off x="5220072" y="2214563"/>
            <a:ext cx="367558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Em cada intervalo, calcula-se</a:t>
            </a:r>
          </a:p>
        </p:txBody>
      </p:sp>
      <p:sp>
        <p:nvSpPr>
          <p:cNvPr id="69" name="Text Box 66"/>
          <p:cNvSpPr txBox="1">
            <a:spLocks noChangeArrowheads="1"/>
          </p:cNvSpPr>
          <p:nvPr/>
        </p:nvSpPr>
        <p:spPr bwMode="auto">
          <a:xfrm>
            <a:off x="5004048" y="3786188"/>
            <a:ext cx="4228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 err="1">
                <a:solidFill>
                  <a:schemeClr val="tx1"/>
                </a:solidFill>
                <a:latin typeface="+mn-lt"/>
              </a:rPr>
              <a:t>S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k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dirty="0" err="1">
                <a:solidFill>
                  <a:srgbClr val="FF0000"/>
                </a:solidFill>
                <a:latin typeface="+mn-lt"/>
              </a:rPr>
              <a:t>R</a:t>
            </a:r>
            <a:r>
              <a:rPr lang="pt-BR" sz="2400" baseline="-25000" dirty="0" err="1">
                <a:solidFill>
                  <a:srgbClr val="FF0000"/>
                </a:solidFill>
                <a:latin typeface="+mn-lt"/>
              </a:rPr>
              <a:t>k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-1</a:t>
            </a:r>
            <a:r>
              <a:rPr lang="pt-BR" sz="2400" baseline="-250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+ </a:t>
            </a:r>
            <a:r>
              <a:rPr lang="pt-BR" sz="2400" dirty="0" err="1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aseline="-25000" dirty="0" err="1">
                <a:solidFill>
                  <a:srgbClr val="FF0000"/>
                </a:solidFill>
                <a:latin typeface="+mn-lt"/>
              </a:rPr>
              <a:t>k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pt-BR" sz="2400" dirty="0" err="1">
                <a:latin typeface="+mn-lt"/>
              </a:rPr>
              <a:t>Demanda</a:t>
            </a:r>
            <a:r>
              <a:rPr lang="pt-BR" sz="2400" baseline="-25000" dirty="0" err="1">
                <a:latin typeface="+mn-lt"/>
              </a:rPr>
              <a:t>k</a:t>
            </a:r>
            <a:r>
              <a:rPr lang="pt-BR" sz="2400" dirty="0">
                <a:latin typeface="+mn-lt"/>
              </a:rPr>
              <a:t> </a:t>
            </a:r>
          </a:p>
        </p:txBody>
      </p:sp>
      <p:sp>
        <p:nvSpPr>
          <p:cNvPr id="70" name="Text Box 67"/>
          <p:cNvSpPr txBox="1">
            <a:spLocks noChangeArrowheads="1"/>
          </p:cNvSpPr>
          <p:nvPr/>
        </p:nvSpPr>
        <p:spPr bwMode="auto">
          <a:xfrm>
            <a:off x="4953000" y="4725144"/>
            <a:ext cx="4191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Cuidando para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não transferir Saldo negativo para o intervalo seguinte !!!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103" grpId="0" autoUpdateAnimBg="0"/>
      <p:bldP spid="428105" grpId="0" autoUpdateAnimBg="0"/>
      <p:bldP spid="428106" grpId="0" autoUpdateAnimBg="0"/>
      <p:bldP spid="69" grpId="0" autoUpdateAnimBg="0"/>
      <p:bldP spid="70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tângulo 86"/>
          <p:cNvSpPr/>
          <p:nvPr/>
        </p:nvSpPr>
        <p:spPr>
          <a:xfrm>
            <a:off x="7740352" y="0"/>
            <a:ext cx="140364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86" name="Retângulo 85"/>
          <p:cNvSpPr/>
          <p:nvPr/>
        </p:nvSpPr>
        <p:spPr>
          <a:xfrm>
            <a:off x="-151032" y="0"/>
            <a:ext cx="140364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369666" name="Text Box 1026"/>
          <p:cNvSpPr txBox="1">
            <a:spLocks noChangeArrowheads="1"/>
          </p:cNvSpPr>
          <p:nvPr/>
        </p:nvSpPr>
        <p:spPr bwMode="auto">
          <a:xfrm>
            <a:off x="3886200" y="5032771"/>
            <a:ext cx="5257800" cy="825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1600" dirty="0">
                <a:solidFill>
                  <a:srgbClr val="FF0000"/>
                </a:solidFill>
                <a:latin typeface="+mn-lt"/>
              </a:rPr>
              <a:t>Consumo Mínimo de Vapor: 210 kW </a:t>
            </a:r>
            <a:r>
              <a:rPr lang="pt-BR" sz="1600" dirty="0">
                <a:solidFill>
                  <a:srgbClr val="FF0000"/>
                </a:solidFill>
                <a:latin typeface="+mn-lt"/>
                <a:sym typeface="Symbol" pitchFamily="18" charset="2"/>
              </a:rPr>
              <a:t>      437</a:t>
            </a:r>
            <a:r>
              <a:rPr lang="pt-BR" sz="1600" dirty="0">
                <a:solidFill>
                  <a:srgbClr val="FF0000"/>
                </a:solidFill>
                <a:latin typeface="+mn-lt"/>
              </a:rPr>
              <a:t> kg/h</a:t>
            </a:r>
            <a:endParaRPr lang="pt-BR" sz="160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1600" dirty="0">
                <a:latin typeface="+mn-lt"/>
              </a:rPr>
              <a:t>Consumo Mínimo de Água  : 40 kW   </a:t>
            </a:r>
            <a:r>
              <a:rPr lang="pt-BR" sz="1600" dirty="0">
                <a:latin typeface="+mn-lt"/>
                <a:sym typeface="Symbol" pitchFamily="18" charset="2"/>
              </a:rPr>
              <a:t></a:t>
            </a:r>
            <a:r>
              <a:rPr lang="pt-BR" sz="1600" dirty="0">
                <a:latin typeface="+mn-lt"/>
              </a:rPr>
              <a:t>   1.724 kg/h</a:t>
            </a:r>
            <a:r>
              <a:rPr lang="pt-BR" sz="1600" dirty="0">
                <a:solidFill>
                  <a:srgbClr val="3333CC"/>
                </a:solidFill>
                <a:latin typeface="+mn-lt"/>
              </a:rPr>
              <a:t/>
            </a:r>
            <a:br>
              <a:rPr lang="pt-BR" sz="1600" dirty="0">
                <a:solidFill>
                  <a:srgbClr val="3333CC"/>
                </a:solidFill>
                <a:latin typeface="+mn-lt"/>
              </a:rPr>
            </a:br>
            <a:r>
              <a:rPr lang="pt-BR" sz="1600" dirty="0">
                <a:solidFill>
                  <a:schemeClr val="tx1"/>
                </a:solidFill>
                <a:latin typeface="+mn-lt"/>
              </a:rPr>
              <a:t>Custo Mínimo de Utilidades: </a:t>
            </a:r>
            <a:r>
              <a:rPr lang="pt-BR" sz="1600" dirty="0" smtClean="0">
                <a:solidFill>
                  <a:schemeClr val="tx1"/>
                </a:solidFill>
                <a:latin typeface="+mn-lt"/>
              </a:rPr>
              <a:t>6.304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$/a</a:t>
            </a:r>
          </a:p>
        </p:txBody>
      </p:sp>
      <p:sp>
        <p:nvSpPr>
          <p:cNvPr id="369669" name="Text Box 1029"/>
          <p:cNvSpPr txBox="1">
            <a:spLocks noChangeArrowheads="1"/>
          </p:cNvSpPr>
          <p:nvPr/>
        </p:nvSpPr>
        <p:spPr bwMode="auto">
          <a:xfrm>
            <a:off x="3962400" y="5870971"/>
            <a:ext cx="4572000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1600" b="0">
                <a:solidFill>
                  <a:schemeClr val="tx1"/>
                </a:solidFill>
                <a:latin typeface="+mn-lt"/>
              </a:rPr>
              <a:t>Esses valores vinculam-se ao </a:t>
            </a:r>
            <a:r>
              <a:rPr lang="pt-BR" sz="1600">
                <a:latin typeface="+mn-lt"/>
                <a:sym typeface="Symbol" pitchFamily="18" charset="2"/>
              </a:rPr>
              <a:t></a:t>
            </a:r>
            <a:r>
              <a:rPr lang="pt-BR" sz="1600">
                <a:latin typeface="+mn-lt"/>
              </a:rPr>
              <a:t>T</a:t>
            </a:r>
            <a:r>
              <a:rPr lang="pt-BR" sz="1600" baseline="-25000">
                <a:latin typeface="+mn-lt"/>
              </a:rPr>
              <a:t>min</a:t>
            </a:r>
            <a:r>
              <a:rPr lang="pt-BR" sz="1600">
                <a:latin typeface="+mn-lt"/>
              </a:rPr>
              <a:t> = 10 </a:t>
            </a:r>
            <a:r>
              <a:rPr lang="pt-BR" sz="1600" baseline="30000">
                <a:latin typeface="+mn-lt"/>
              </a:rPr>
              <a:t>o</a:t>
            </a:r>
            <a:r>
              <a:rPr lang="pt-BR" sz="1600">
                <a:latin typeface="+mn-lt"/>
              </a:rPr>
              <a:t>C </a:t>
            </a:r>
            <a:br>
              <a:rPr lang="pt-BR" sz="1600">
                <a:latin typeface="+mn-lt"/>
              </a:rPr>
            </a:br>
            <a:r>
              <a:rPr lang="pt-BR" sz="1600" b="0">
                <a:solidFill>
                  <a:schemeClr val="tx1"/>
                </a:solidFill>
                <a:latin typeface="+mn-lt"/>
              </a:rPr>
              <a:t>Para outro</a:t>
            </a:r>
            <a:r>
              <a:rPr lang="pt-BR" sz="1600">
                <a:latin typeface="+mn-lt"/>
              </a:rPr>
              <a:t> </a:t>
            </a:r>
            <a:r>
              <a:rPr lang="pt-BR" sz="1600">
                <a:latin typeface="+mn-lt"/>
                <a:sym typeface="Symbol" pitchFamily="18" charset="2"/>
              </a:rPr>
              <a:t></a:t>
            </a:r>
            <a:r>
              <a:rPr lang="pt-BR" sz="1600">
                <a:latin typeface="+mn-lt"/>
              </a:rPr>
              <a:t>T</a:t>
            </a:r>
            <a:r>
              <a:rPr lang="pt-BR" sz="1600" baseline="-25000">
                <a:latin typeface="+mn-lt"/>
              </a:rPr>
              <a:t>min, </a:t>
            </a:r>
            <a:r>
              <a:rPr lang="pt-BR" sz="1600" b="0">
                <a:solidFill>
                  <a:schemeClr val="tx1"/>
                </a:solidFill>
                <a:latin typeface="+mn-lt"/>
              </a:rPr>
              <a:t>o Custo Mínimo seria outro.</a:t>
            </a:r>
          </a:p>
        </p:txBody>
      </p:sp>
      <p:sp>
        <p:nvSpPr>
          <p:cNvPr id="116742" name="Text Box 1030"/>
          <p:cNvSpPr txBox="1">
            <a:spLocks noChangeArrowheads="1"/>
          </p:cNvSpPr>
          <p:nvPr/>
        </p:nvSpPr>
        <p:spPr bwMode="auto">
          <a:xfrm>
            <a:off x="3886200" y="279796"/>
            <a:ext cx="4948791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Intervalo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R</a:t>
            </a:r>
            <a:r>
              <a:rPr lang="pt-BR" sz="1600" baseline="-25000">
                <a:solidFill>
                  <a:srgbClr val="FF0000"/>
                </a:solidFill>
                <a:latin typeface="+mn-lt"/>
              </a:rPr>
              <a:t>k-1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</a:t>
            </a:r>
            <a:r>
              <a:rPr lang="pt-BR" sz="1600">
                <a:latin typeface="+mn-lt"/>
              </a:rPr>
              <a:t>Demanda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S</a:t>
            </a:r>
            <a:r>
              <a:rPr lang="pt-BR" sz="1600" baseline="-25000">
                <a:solidFill>
                  <a:srgbClr val="FF0000"/>
                </a:solidFill>
                <a:latin typeface="+mn-lt"/>
              </a:rPr>
              <a:t>k</a:t>
            </a:r>
            <a:endParaRPr lang="pt-BR" sz="1600">
              <a:solidFill>
                <a:srgbClr val="FF0000"/>
              </a:solidFill>
              <a:latin typeface="+mn-lt"/>
            </a:endParaRPr>
          </a:p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         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kW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kW         </a:t>
            </a:r>
            <a:r>
              <a:rPr lang="pt-BR" sz="1600">
                <a:latin typeface="+mn-lt"/>
              </a:rPr>
              <a:t>kW </a:t>
            </a:r>
            <a:r>
              <a:rPr lang="pt-BR" sz="1600">
                <a:solidFill>
                  <a:srgbClr val="3333CC"/>
                </a:solidFill>
                <a:latin typeface="+mn-lt"/>
              </a:rPr>
              <a:t>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kW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369671" name="Text Box 1031"/>
          <p:cNvSpPr txBox="1">
            <a:spLocks noChangeArrowheads="1"/>
          </p:cNvSpPr>
          <p:nvPr/>
        </p:nvSpPr>
        <p:spPr bwMode="auto">
          <a:xfrm>
            <a:off x="4343400" y="1603771"/>
            <a:ext cx="4800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2 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40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100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</a:t>
            </a:r>
            <a:r>
              <a:rPr lang="pt-BR" sz="1600">
                <a:latin typeface="+mn-lt"/>
              </a:rPr>
              <a:t>350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- 210</a:t>
            </a:r>
          </a:p>
        </p:txBody>
      </p:sp>
      <p:sp>
        <p:nvSpPr>
          <p:cNvPr id="369672" name="Text Box 1032"/>
          <p:cNvSpPr txBox="1">
            <a:spLocks noChangeArrowheads="1"/>
          </p:cNvSpPr>
          <p:nvPr/>
        </p:nvSpPr>
        <p:spPr bwMode="auto">
          <a:xfrm>
            <a:off x="4114800" y="2289571"/>
            <a:ext cx="5029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    3  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240 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</a:t>
            </a:r>
            <a:r>
              <a:rPr lang="pt-BR" sz="1600">
                <a:latin typeface="+mn-lt"/>
              </a:rPr>
              <a:t>140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100</a:t>
            </a:r>
            <a:endParaRPr lang="pt-BR" sz="16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9673" name="Text Box 1033"/>
          <p:cNvSpPr txBox="1">
            <a:spLocks noChangeArrowheads="1"/>
          </p:cNvSpPr>
          <p:nvPr/>
        </p:nvSpPr>
        <p:spPr bwMode="auto">
          <a:xfrm>
            <a:off x="4343400" y="2946796"/>
            <a:ext cx="46212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4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100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240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</a:t>
            </a:r>
            <a:r>
              <a:rPr lang="pt-BR" sz="1600">
                <a:latin typeface="+mn-lt"/>
              </a:rPr>
              <a:t>240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100</a:t>
            </a:r>
            <a:endParaRPr lang="pt-BR" sz="16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9674" name="Text Box 1034"/>
          <p:cNvSpPr txBox="1">
            <a:spLocks noChangeArrowheads="1"/>
          </p:cNvSpPr>
          <p:nvPr/>
        </p:nvSpPr>
        <p:spPr bwMode="auto">
          <a:xfrm>
            <a:off x="4343400" y="3556396"/>
            <a:ext cx="46228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5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100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300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</a:t>
            </a:r>
            <a:r>
              <a:rPr lang="pt-BR" sz="1600">
                <a:latin typeface="+mn-lt"/>
              </a:rPr>
              <a:t>360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40</a:t>
            </a:r>
            <a:endParaRPr lang="pt-BR" sz="16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9675" name="Text Box 1035"/>
          <p:cNvSpPr txBox="1">
            <a:spLocks noChangeArrowheads="1"/>
          </p:cNvSpPr>
          <p:nvPr/>
        </p:nvSpPr>
        <p:spPr bwMode="auto">
          <a:xfrm>
            <a:off x="4267200" y="1117996"/>
            <a:ext cx="45735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 1 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40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 </a:t>
            </a:r>
            <a:r>
              <a:rPr lang="pt-BR" sz="1600">
                <a:latin typeface="+mn-lt"/>
              </a:rPr>
              <a:t>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40</a:t>
            </a:r>
          </a:p>
        </p:txBody>
      </p:sp>
      <p:sp>
        <p:nvSpPr>
          <p:cNvPr id="369676" name="Text Box 1036"/>
          <p:cNvSpPr txBox="1">
            <a:spLocks noChangeArrowheads="1"/>
          </p:cNvSpPr>
          <p:nvPr/>
        </p:nvSpPr>
        <p:spPr bwMode="auto">
          <a:xfrm>
            <a:off x="4343400" y="4089796"/>
            <a:ext cx="46228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1600">
                <a:solidFill>
                  <a:schemeClr val="tx1"/>
                </a:solidFill>
                <a:latin typeface="+mn-lt"/>
              </a:rPr>
              <a:t>6  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40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200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</a:t>
            </a:r>
            <a:r>
              <a:rPr lang="pt-BR" sz="1600">
                <a:latin typeface="+mn-lt"/>
              </a:rPr>
              <a:t>100 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140</a:t>
            </a:r>
          </a:p>
        </p:txBody>
      </p:sp>
      <p:sp>
        <p:nvSpPr>
          <p:cNvPr id="369677" name="Text Box 1037"/>
          <p:cNvSpPr txBox="1">
            <a:spLocks noChangeArrowheads="1"/>
          </p:cNvSpPr>
          <p:nvPr/>
        </p:nvSpPr>
        <p:spPr bwMode="auto">
          <a:xfrm>
            <a:off x="4343400" y="4575571"/>
            <a:ext cx="4800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600">
                <a:solidFill>
                  <a:schemeClr val="tx1"/>
                </a:solidFill>
                <a:latin typeface="+mn-lt"/>
              </a:rPr>
              <a:t>7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140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0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</a:t>
            </a:r>
            <a:r>
              <a:rPr lang="pt-BR" sz="1600">
                <a:latin typeface="+mn-lt"/>
              </a:rPr>
              <a:t>100 </a:t>
            </a:r>
            <a:r>
              <a:rPr lang="pt-BR" sz="1600">
                <a:solidFill>
                  <a:schemeClr val="tx1"/>
                </a:solidFill>
                <a:latin typeface="+mn-lt"/>
              </a:rPr>
              <a:t>               </a:t>
            </a:r>
            <a:r>
              <a:rPr lang="pt-BR" sz="1600">
                <a:solidFill>
                  <a:srgbClr val="FF0000"/>
                </a:solidFill>
                <a:latin typeface="+mn-lt"/>
              </a:rPr>
              <a:t>40</a:t>
            </a:r>
          </a:p>
        </p:txBody>
      </p:sp>
      <p:grpSp>
        <p:nvGrpSpPr>
          <p:cNvPr id="2" name="Group 1038"/>
          <p:cNvGrpSpPr>
            <a:grpSpLocks/>
          </p:cNvGrpSpPr>
          <p:nvPr/>
        </p:nvGrpSpPr>
        <p:grpSpPr bwMode="auto">
          <a:xfrm>
            <a:off x="-151032" y="0"/>
            <a:ext cx="4549775" cy="6858000"/>
            <a:chOff x="0" y="0"/>
            <a:chExt cx="2866" cy="4320"/>
          </a:xfrm>
        </p:grpSpPr>
        <p:sp>
          <p:nvSpPr>
            <p:cNvPr id="116759" name="Text Box 1039"/>
            <p:cNvSpPr txBox="1">
              <a:spLocks noChangeArrowheads="1"/>
            </p:cNvSpPr>
            <p:nvPr/>
          </p:nvSpPr>
          <p:spPr bwMode="auto">
            <a:xfrm>
              <a:off x="2064" y="3821"/>
              <a:ext cx="802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30 </a:t>
              </a:r>
            </a:p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(</a:t>
              </a:r>
              <a:r>
                <a:rPr lang="pt-BR" sz="1200" b="1">
                  <a:latin typeface="+mn-lt"/>
                </a:rPr>
                <a:t>água)</a:t>
              </a:r>
            </a:p>
          </p:txBody>
        </p:sp>
        <p:sp>
          <p:nvSpPr>
            <p:cNvPr id="116760" name="Rectangle 1040"/>
            <p:cNvSpPr>
              <a:spLocks noChangeArrowheads="1"/>
            </p:cNvSpPr>
            <p:nvPr/>
          </p:nvSpPr>
          <p:spPr bwMode="auto">
            <a:xfrm>
              <a:off x="520" y="333"/>
              <a:ext cx="1760" cy="36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61" name="Line 1041"/>
            <p:cNvSpPr>
              <a:spLocks noChangeShapeType="1"/>
            </p:cNvSpPr>
            <p:nvPr/>
          </p:nvSpPr>
          <p:spPr bwMode="auto">
            <a:xfrm>
              <a:off x="810" y="1492"/>
              <a:ext cx="1" cy="15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62" name="Text Box 1042"/>
            <p:cNvSpPr txBox="1">
              <a:spLocks noChangeArrowheads="1"/>
            </p:cNvSpPr>
            <p:nvPr/>
          </p:nvSpPr>
          <p:spPr bwMode="auto">
            <a:xfrm>
              <a:off x="0" y="79"/>
              <a:ext cx="655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(vapor)</a:t>
              </a:r>
            </a:p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   250</a:t>
              </a:r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</a:p>
            <a:p>
              <a:pPr algn="l"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6763" name="Text Box 1043"/>
            <p:cNvSpPr txBox="1">
              <a:spLocks noChangeArrowheads="1"/>
            </p:cNvSpPr>
            <p:nvPr/>
          </p:nvSpPr>
          <p:spPr bwMode="auto">
            <a:xfrm>
              <a:off x="144" y="576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230</a:t>
              </a:r>
            </a:p>
          </p:txBody>
        </p:sp>
        <p:sp>
          <p:nvSpPr>
            <p:cNvPr id="116764" name="Text Box 1044"/>
            <p:cNvSpPr txBox="1">
              <a:spLocks noChangeArrowheads="1"/>
            </p:cNvSpPr>
            <p:nvPr/>
          </p:nvSpPr>
          <p:spPr bwMode="auto">
            <a:xfrm>
              <a:off x="192" y="1728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000" b="1">
                  <a:solidFill>
                    <a:srgbClr val="FF0000"/>
                  </a:solidFill>
                  <a:latin typeface="+mn-lt"/>
                </a:rPr>
                <a:t>160</a:t>
              </a:r>
            </a:p>
          </p:txBody>
        </p:sp>
        <p:sp>
          <p:nvSpPr>
            <p:cNvPr id="116765" name="Text Box 1045"/>
            <p:cNvSpPr txBox="1">
              <a:spLocks noChangeArrowheads="1"/>
            </p:cNvSpPr>
            <p:nvPr/>
          </p:nvSpPr>
          <p:spPr bwMode="auto">
            <a:xfrm>
              <a:off x="144" y="2064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16766" name="Text Box 1046"/>
            <p:cNvSpPr txBox="1">
              <a:spLocks noChangeArrowheads="1"/>
            </p:cNvSpPr>
            <p:nvPr/>
          </p:nvSpPr>
          <p:spPr bwMode="auto">
            <a:xfrm>
              <a:off x="192" y="321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116767" name="Line 1047"/>
            <p:cNvSpPr>
              <a:spLocks noChangeShapeType="1"/>
            </p:cNvSpPr>
            <p:nvPr/>
          </p:nvSpPr>
          <p:spPr bwMode="auto">
            <a:xfrm>
              <a:off x="1105" y="338"/>
              <a:ext cx="0" cy="182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68" name="Text Box 1048"/>
            <p:cNvSpPr txBox="1">
              <a:spLocks noChangeArrowheads="1"/>
            </p:cNvSpPr>
            <p:nvPr/>
          </p:nvSpPr>
          <p:spPr bwMode="auto">
            <a:xfrm>
              <a:off x="2277" y="1497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170</a:t>
              </a:r>
            </a:p>
          </p:txBody>
        </p:sp>
        <p:sp>
          <p:nvSpPr>
            <p:cNvPr id="116769" name="Line 1049"/>
            <p:cNvSpPr>
              <a:spLocks noChangeShapeType="1"/>
            </p:cNvSpPr>
            <p:nvPr/>
          </p:nvSpPr>
          <p:spPr bwMode="auto">
            <a:xfrm flipV="1">
              <a:off x="1691" y="2001"/>
              <a:ext cx="0" cy="14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70" name="Text Box 1050"/>
            <p:cNvSpPr txBox="1">
              <a:spLocks noChangeArrowheads="1"/>
            </p:cNvSpPr>
            <p:nvPr/>
          </p:nvSpPr>
          <p:spPr bwMode="auto">
            <a:xfrm>
              <a:off x="2207" y="2982"/>
              <a:ext cx="50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200" b="1">
                  <a:latin typeface="+mn-lt"/>
                </a:rPr>
                <a:t>80</a:t>
              </a:r>
            </a:p>
          </p:txBody>
        </p:sp>
        <p:sp>
          <p:nvSpPr>
            <p:cNvPr id="116771" name="Line 1051"/>
            <p:cNvSpPr>
              <a:spLocks noChangeShapeType="1"/>
            </p:cNvSpPr>
            <p:nvPr/>
          </p:nvSpPr>
          <p:spPr bwMode="auto">
            <a:xfrm flipV="1">
              <a:off x="1984" y="837"/>
              <a:ext cx="1" cy="199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72" name="Line 1052"/>
            <p:cNvSpPr>
              <a:spLocks noChangeShapeType="1"/>
            </p:cNvSpPr>
            <p:nvPr/>
          </p:nvSpPr>
          <p:spPr bwMode="auto">
            <a:xfrm>
              <a:off x="520" y="665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73" name="Line 1053"/>
            <p:cNvSpPr>
              <a:spLocks noChangeShapeType="1"/>
            </p:cNvSpPr>
            <p:nvPr/>
          </p:nvSpPr>
          <p:spPr bwMode="auto">
            <a:xfrm>
              <a:off x="1398" y="837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74" name="Text Box 1054"/>
            <p:cNvSpPr txBox="1">
              <a:spLocks noChangeArrowheads="1"/>
            </p:cNvSpPr>
            <p:nvPr/>
          </p:nvSpPr>
          <p:spPr bwMode="auto">
            <a:xfrm>
              <a:off x="2277" y="660"/>
              <a:ext cx="439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220</a:t>
              </a:r>
            </a:p>
          </p:txBody>
        </p:sp>
        <p:sp>
          <p:nvSpPr>
            <p:cNvPr id="116775" name="Line 1055"/>
            <p:cNvSpPr>
              <a:spLocks noChangeShapeType="1"/>
            </p:cNvSpPr>
            <p:nvPr/>
          </p:nvSpPr>
          <p:spPr bwMode="auto">
            <a:xfrm>
              <a:off x="1399" y="66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76" name="Line 1056"/>
            <p:cNvSpPr>
              <a:spLocks noChangeShapeType="1"/>
            </p:cNvSpPr>
            <p:nvPr/>
          </p:nvSpPr>
          <p:spPr bwMode="auto">
            <a:xfrm>
              <a:off x="520" y="2161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77" name="Line 1057"/>
            <p:cNvSpPr>
              <a:spLocks noChangeShapeType="1"/>
            </p:cNvSpPr>
            <p:nvPr/>
          </p:nvSpPr>
          <p:spPr bwMode="auto">
            <a:xfrm>
              <a:off x="1398" y="233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78" name="Text Box 1058"/>
            <p:cNvSpPr txBox="1">
              <a:spLocks noChangeArrowheads="1"/>
            </p:cNvSpPr>
            <p:nvPr/>
          </p:nvSpPr>
          <p:spPr bwMode="auto">
            <a:xfrm>
              <a:off x="2204" y="2162"/>
              <a:ext cx="55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latin typeface="+mn-lt"/>
                </a:rPr>
                <a:t>130</a:t>
              </a:r>
            </a:p>
          </p:txBody>
        </p:sp>
        <p:sp>
          <p:nvSpPr>
            <p:cNvPr id="116779" name="Line 1059"/>
            <p:cNvSpPr>
              <a:spLocks noChangeShapeType="1"/>
            </p:cNvSpPr>
            <p:nvPr/>
          </p:nvSpPr>
          <p:spPr bwMode="auto">
            <a:xfrm>
              <a:off x="1399" y="216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80" name="Line 1060"/>
            <p:cNvSpPr>
              <a:spLocks noChangeShapeType="1"/>
            </p:cNvSpPr>
            <p:nvPr/>
          </p:nvSpPr>
          <p:spPr bwMode="auto">
            <a:xfrm flipH="1">
              <a:off x="1399" y="3159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81" name="Line 1061"/>
            <p:cNvSpPr>
              <a:spLocks noChangeShapeType="1"/>
            </p:cNvSpPr>
            <p:nvPr/>
          </p:nvSpPr>
          <p:spPr bwMode="auto">
            <a:xfrm>
              <a:off x="520" y="2993"/>
              <a:ext cx="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82" name="Line 1062"/>
            <p:cNvSpPr>
              <a:spLocks noChangeShapeType="1"/>
            </p:cNvSpPr>
            <p:nvPr/>
          </p:nvSpPr>
          <p:spPr bwMode="auto">
            <a:xfrm>
              <a:off x="1399" y="29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83" name="Text Box 1063"/>
            <p:cNvSpPr txBox="1">
              <a:spLocks noChangeArrowheads="1"/>
            </p:cNvSpPr>
            <p:nvPr/>
          </p:nvSpPr>
          <p:spPr bwMode="auto">
            <a:xfrm>
              <a:off x="240" y="2880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16784" name="Line 1064"/>
            <p:cNvSpPr>
              <a:spLocks noChangeShapeType="1"/>
            </p:cNvSpPr>
            <p:nvPr/>
          </p:nvSpPr>
          <p:spPr bwMode="auto">
            <a:xfrm flipH="1">
              <a:off x="1399" y="166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85" name="Line 1065"/>
            <p:cNvSpPr>
              <a:spLocks noChangeShapeType="1"/>
            </p:cNvSpPr>
            <p:nvPr/>
          </p:nvSpPr>
          <p:spPr bwMode="auto">
            <a:xfrm>
              <a:off x="1398" y="1502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86" name="Line 1066"/>
            <p:cNvSpPr>
              <a:spLocks noChangeShapeType="1"/>
            </p:cNvSpPr>
            <p:nvPr/>
          </p:nvSpPr>
          <p:spPr bwMode="auto">
            <a:xfrm>
              <a:off x="518" y="1502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87" name="Text Box 1067"/>
            <p:cNvSpPr txBox="1">
              <a:spLocks noChangeArrowheads="1"/>
            </p:cNvSpPr>
            <p:nvPr/>
          </p:nvSpPr>
          <p:spPr bwMode="auto">
            <a:xfrm>
              <a:off x="144" y="1392"/>
              <a:ext cx="475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180</a:t>
              </a:r>
            </a:p>
          </p:txBody>
        </p:sp>
        <p:sp>
          <p:nvSpPr>
            <p:cNvPr id="116788" name="Text Box 1068"/>
            <p:cNvSpPr txBox="1">
              <a:spLocks noChangeArrowheads="1"/>
            </p:cNvSpPr>
            <p:nvPr/>
          </p:nvSpPr>
          <p:spPr bwMode="auto">
            <a:xfrm>
              <a:off x="1178" y="416"/>
              <a:ext cx="29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16789" name="Text Box 1069"/>
            <p:cNvSpPr txBox="1">
              <a:spLocks noChangeArrowheads="1"/>
            </p:cNvSpPr>
            <p:nvPr/>
          </p:nvSpPr>
          <p:spPr bwMode="auto">
            <a:xfrm>
              <a:off x="1178" y="9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16790" name="Text Box 1070"/>
            <p:cNvSpPr txBox="1">
              <a:spLocks noChangeArrowheads="1"/>
            </p:cNvSpPr>
            <p:nvPr/>
          </p:nvSpPr>
          <p:spPr bwMode="auto">
            <a:xfrm>
              <a:off x="1178" y="1502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16791" name="Text Box 1071"/>
            <p:cNvSpPr txBox="1">
              <a:spLocks noChangeArrowheads="1"/>
            </p:cNvSpPr>
            <p:nvPr/>
          </p:nvSpPr>
          <p:spPr bwMode="auto">
            <a:xfrm>
              <a:off x="1178" y="1835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16792" name="Text Box 1072"/>
            <p:cNvSpPr txBox="1">
              <a:spLocks noChangeArrowheads="1"/>
            </p:cNvSpPr>
            <p:nvPr/>
          </p:nvSpPr>
          <p:spPr bwMode="auto">
            <a:xfrm>
              <a:off x="664" y="1164"/>
              <a:ext cx="367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16793" name="Text Box 1073"/>
            <p:cNvSpPr txBox="1">
              <a:spLocks noChangeArrowheads="1"/>
            </p:cNvSpPr>
            <p:nvPr/>
          </p:nvSpPr>
          <p:spPr bwMode="auto">
            <a:xfrm>
              <a:off x="958" y="0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1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1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16794" name="Text Box 1074"/>
            <p:cNvSpPr txBox="1">
              <a:spLocks noChangeArrowheads="1"/>
            </p:cNvSpPr>
            <p:nvPr/>
          </p:nvSpPr>
          <p:spPr bwMode="auto">
            <a:xfrm>
              <a:off x="1545" y="3498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1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16795" name="Text Box 1075"/>
            <p:cNvSpPr txBox="1">
              <a:spLocks noChangeArrowheads="1"/>
            </p:cNvSpPr>
            <p:nvPr/>
          </p:nvSpPr>
          <p:spPr bwMode="auto">
            <a:xfrm>
              <a:off x="1837" y="2828"/>
              <a:ext cx="36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F</a:t>
              </a:r>
              <a:r>
                <a:rPr lang="pt-BR" sz="1200" b="1" baseline="-25000">
                  <a:latin typeface="+mn-lt"/>
                </a:rPr>
                <a:t>2</a:t>
              </a:r>
              <a:endParaRPr lang="pt-BR" sz="1200" b="1">
                <a:latin typeface="+mn-lt"/>
              </a:endParaRPr>
            </a:p>
          </p:txBody>
        </p:sp>
        <p:sp>
          <p:nvSpPr>
            <p:cNvPr id="116796" name="Line 1076"/>
            <p:cNvSpPr>
              <a:spLocks noChangeShapeType="1"/>
            </p:cNvSpPr>
            <p:nvPr/>
          </p:nvSpPr>
          <p:spPr bwMode="auto">
            <a:xfrm>
              <a:off x="518" y="383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97" name="Line 1077"/>
            <p:cNvSpPr>
              <a:spLocks noChangeShapeType="1"/>
            </p:cNvSpPr>
            <p:nvPr/>
          </p:nvSpPr>
          <p:spPr bwMode="auto">
            <a:xfrm flipV="1">
              <a:off x="1398" y="3831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98" name="Text Box 1078"/>
            <p:cNvSpPr txBox="1">
              <a:spLocks noChangeArrowheads="1"/>
            </p:cNvSpPr>
            <p:nvPr/>
          </p:nvSpPr>
          <p:spPr bwMode="auto">
            <a:xfrm>
              <a:off x="240" y="3696"/>
              <a:ext cx="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16799" name="Line 1079"/>
            <p:cNvSpPr>
              <a:spLocks noChangeShapeType="1"/>
            </p:cNvSpPr>
            <p:nvPr/>
          </p:nvSpPr>
          <p:spPr bwMode="auto">
            <a:xfrm>
              <a:off x="518" y="338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00" name="Line 1080"/>
            <p:cNvSpPr>
              <a:spLocks noChangeShapeType="1"/>
            </p:cNvSpPr>
            <p:nvPr/>
          </p:nvSpPr>
          <p:spPr bwMode="auto">
            <a:xfrm>
              <a:off x="1398" y="504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01" name="Text Box 1081"/>
            <p:cNvSpPr txBox="1">
              <a:spLocks noChangeArrowheads="1"/>
            </p:cNvSpPr>
            <p:nvPr/>
          </p:nvSpPr>
          <p:spPr bwMode="auto">
            <a:xfrm>
              <a:off x="2278" y="421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240</a:t>
              </a:r>
            </a:p>
          </p:txBody>
        </p:sp>
        <p:sp>
          <p:nvSpPr>
            <p:cNvPr id="116802" name="Line 1082"/>
            <p:cNvSpPr>
              <a:spLocks noChangeShapeType="1"/>
            </p:cNvSpPr>
            <p:nvPr/>
          </p:nvSpPr>
          <p:spPr bwMode="auto">
            <a:xfrm>
              <a:off x="1398" y="338"/>
              <a:ext cx="0" cy="16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03" name="Line 1083"/>
            <p:cNvSpPr>
              <a:spLocks noChangeShapeType="1"/>
            </p:cNvSpPr>
            <p:nvPr/>
          </p:nvSpPr>
          <p:spPr bwMode="auto">
            <a:xfrm>
              <a:off x="518" y="1835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04" name="Line 1084"/>
            <p:cNvSpPr>
              <a:spLocks noChangeShapeType="1"/>
            </p:cNvSpPr>
            <p:nvPr/>
          </p:nvSpPr>
          <p:spPr bwMode="auto">
            <a:xfrm>
              <a:off x="1398" y="2001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05" name="Line 1085"/>
            <p:cNvSpPr>
              <a:spLocks noChangeShapeType="1"/>
            </p:cNvSpPr>
            <p:nvPr/>
          </p:nvSpPr>
          <p:spPr bwMode="auto">
            <a:xfrm>
              <a:off x="1398" y="1835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06" name="Text Box 1086"/>
            <p:cNvSpPr txBox="1">
              <a:spLocks noChangeArrowheads="1"/>
            </p:cNvSpPr>
            <p:nvPr/>
          </p:nvSpPr>
          <p:spPr bwMode="auto">
            <a:xfrm>
              <a:off x="2278" y="1835"/>
              <a:ext cx="44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150</a:t>
              </a:r>
            </a:p>
          </p:txBody>
        </p:sp>
        <p:sp>
          <p:nvSpPr>
            <p:cNvPr id="116807" name="Line 1087"/>
            <p:cNvSpPr>
              <a:spLocks noChangeShapeType="1"/>
            </p:cNvSpPr>
            <p:nvPr/>
          </p:nvSpPr>
          <p:spPr bwMode="auto">
            <a:xfrm>
              <a:off x="518" y="2666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08" name="Line 1088"/>
            <p:cNvSpPr>
              <a:spLocks noChangeShapeType="1"/>
            </p:cNvSpPr>
            <p:nvPr/>
          </p:nvSpPr>
          <p:spPr bwMode="auto">
            <a:xfrm>
              <a:off x="1398" y="2666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09" name="Line 1089"/>
            <p:cNvSpPr>
              <a:spLocks noChangeShapeType="1"/>
            </p:cNvSpPr>
            <p:nvPr/>
          </p:nvSpPr>
          <p:spPr bwMode="auto">
            <a:xfrm>
              <a:off x="1398" y="2833"/>
              <a:ext cx="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10" name="Text Box 1090"/>
            <p:cNvSpPr txBox="1">
              <a:spLocks noChangeArrowheads="1"/>
            </p:cNvSpPr>
            <p:nvPr/>
          </p:nvSpPr>
          <p:spPr bwMode="auto">
            <a:xfrm>
              <a:off x="192" y="2544"/>
              <a:ext cx="51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200" b="1">
                  <a:solidFill>
                    <a:srgbClr val="FF0000"/>
                  </a:solidFill>
                  <a:latin typeface="+mn-lt"/>
                </a:rPr>
                <a:t>110</a:t>
              </a:r>
            </a:p>
          </p:txBody>
        </p:sp>
        <p:sp>
          <p:nvSpPr>
            <p:cNvPr id="116811" name="Text Box 1091"/>
            <p:cNvSpPr txBox="1">
              <a:spLocks noChangeArrowheads="1"/>
            </p:cNvSpPr>
            <p:nvPr/>
          </p:nvSpPr>
          <p:spPr bwMode="auto">
            <a:xfrm>
              <a:off x="2208" y="2640"/>
              <a:ext cx="44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latin typeface="+mn-lt"/>
                </a:rPr>
                <a:t> 100</a:t>
              </a:r>
            </a:p>
          </p:txBody>
        </p:sp>
        <p:sp>
          <p:nvSpPr>
            <p:cNvPr id="116812" name="Line 1092"/>
            <p:cNvSpPr>
              <a:spLocks noChangeShapeType="1"/>
            </p:cNvSpPr>
            <p:nvPr/>
          </p:nvSpPr>
          <p:spPr bwMode="auto">
            <a:xfrm>
              <a:off x="518" y="3332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13" name="Line 1093"/>
            <p:cNvSpPr>
              <a:spLocks noChangeShapeType="1"/>
            </p:cNvSpPr>
            <p:nvPr/>
          </p:nvSpPr>
          <p:spPr bwMode="auto">
            <a:xfrm>
              <a:off x="1397" y="3326"/>
              <a:ext cx="0" cy="16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14" name="Line 1094"/>
            <p:cNvSpPr>
              <a:spLocks noChangeShapeType="1"/>
            </p:cNvSpPr>
            <p:nvPr/>
          </p:nvSpPr>
          <p:spPr bwMode="auto">
            <a:xfrm flipH="1">
              <a:off x="1398" y="349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15" name="Text Box 1095"/>
            <p:cNvSpPr txBox="1">
              <a:spLocks noChangeArrowheads="1"/>
            </p:cNvSpPr>
            <p:nvPr/>
          </p:nvSpPr>
          <p:spPr bwMode="auto">
            <a:xfrm>
              <a:off x="1178" y="2334"/>
              <a:ext cx="293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5</a:t>
              </a:r>
            </a:p>
          </p:txBody>
        </p:sp>
        <p:sp>
          <p:nvSpPr>
            <p:cNvPr id="116816" name="Text Box 1096"/>
            <p:cNvSpPr txBox="1">
              <a:spLocks noChangeArrowheads="1"/>
            </p:cNvSpPr>
            <p:nvPr/>
          </p:nvSpPr>
          <p:spPr bwMode="auto">
            <a:xfrm>
              <a:off x="1178" y="2666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6</a:t>
              </a:r>
            </a:p>
          </p:txBody>
        </p:sp>
        <p:sp>
          <p:nvSpPr>
            <p:cNvPr id="116817" name="Text Box 1097"/>
            <p:cNvSpPr txBox="1">
              <a:spLocks noChangeArrowheads="1"/>
            </p:cNvSpPr>
            <p:nvPr/>
          </p:nvSpPr>
          <p:spPr bwMode="auto">
            <a:xfrm>
              <a:off x="1178" y="2999"/>
              <a:ext cx="29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1">
                  <a:solidFill>
                    <a:schemeClr val="tx1"/>
                  </a:solidFill>
                  <a:latin typeface="+mn-lt"/>
                </a:rPr>
                <a:t>7</a:t>
              </a:r>
            </a:p>
          </p:txBody>
        </p:sp>
        <p:sp>
          <p:nvSpPr>
            <p:cNvPr id="116818" name="Line 1098"/>
            <p:cNvSpPr>
              <a:spLocks noChangeShapeType="1"/>
            </p:cNvSpPr>
            <p:nvPr/>
          </p:nvSpPr>
          <p:spPr bwMode="auto">
            <a:xfrm>
              <a:off x="513" y="328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19" name="Line 1099"/>
            <p:cNvSpPr>
              <a:spLocks noChangeShapeType="1"/>
            </p:cNvSpPr>
            <p:nvPr/>
          </p:nvSpPr>
          <p:spPr bwMode="auto">
            <a:xfrm>
              <a:off x="1393" y="495"/>
              <a:ext cx="88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820" name="Text Box 1100"/>
            <p:cNvSpPr txBox="1">
              <a:spLocks noChangeArrowheads="1"/>
            </p:cNvSpPr>
            <p:nvPr/>
          </p:nvSpPr>
          <p:spPr bwMode="auto">
            <a:xfrm>
              <a:off x="1397" y="1377"/>
              <a:ext cx="66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pt-BR" sz="9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6821" name="Text Box 1101"/>
            <p:cNvSpPr txBox="1">
              <a:spLocks noChangeArrowheads="1"/>
            </p:cNvSpPr>
            <p:nvPr/>
          </p:nvSpPr>
          <p:spPr bwMode="auto">
            <a:xfrm>
              <a:off x="2160" y="3360"/>
              <a:ext cx="3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1">
                  <a:latin typeface="+mn-lt"/>
                </a:rPr>
                <a:t> 60</a:t>
              </a:r>
            </a:p>
            <a:p>
              <a:pPr eaLnBrk="0" hangingPunct="0"/>
              <a:endParaRPr lang="pt-BR" sz="1200" b="1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Group 1105"/>
          <p:cNvGrpSpPr>
            <a:grpSpLocks/>
          </p:cNvGrpSpPr>
          <p:nvPr/>
        </p:nvGrpSpPr>
        <p:grpSpPr bwMode="auto">
          <a:xfrm>
            <a:off x="687168" y="2362200"/>
            <a:ext cx="2743200" cy="304800"/>
            <a:chOff x="528" y="1488"/>
            <a:chExt cx="1728" cy="192"/>
          </a:xfrm>
        </p:grpSpPr>
        <p:sp>
          <p:nvSpPr>
            <p:cNvPr id="116756" name="Line 1102"/>
            <p:cNvSpPr>
              <a:spLocks noChangeShapeType="1"/>
            </p:cNvSpPr>
            <p:nvPr/>
          </p:nvSpPr>
          <p:spPr bwMode="auto">
            <a:xfrm>
              <a:off x="528" y="1488"/>
              <a:ext cx="8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57" name="Line 1103"/>
            <p:cNvSpPr>
              <a:spLocks noChangeShapeType="1"/>
            </p:cNvSpPr>
            <p:nvPr/>
          </p:nvSpPr>
          <p:spPr bwMode="auto">
            <a:xfrm>
              <a:off x="1392" y="1488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  <p:sp>
          <p:nvSpPr>
            <p:cNvPr id="116758" name="Line 1104"/>
            <p:cNvSpPr>
              <a:spLocks noChangeShapeType="1"/>
            </p:cNvSpPr>
            <p:nvPr/>
          </p:nvSpPr>
          <p:spPr bwMode="auto">
            <a:xfrm>
              <a:off x="1392" y="1680"/>
              <a:ext cx="8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b="1">
                <a:latin typeface="+mn-lt"/>
              </a:endParaRPr>
            </a:p>
          </p:txBody>
        </p:sp>
      </p:grpSp>
      <p:sp>
        <p:nvSpPr>
          <p:cNvPr id="369747" name="Text Box 1107"/>
          <p:cNvSpPr txBox="1">
            <a:spLocks noChangeArrowheads="1"/>
          </p:cNvSpPr>
          <p:nvPr/>
        </p:nvSpPr>
        <p:spPr bwMode="auto">
          <a:xfrm>
            <a:off x="8458200" y="1832371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>
                <a:solidFill>
                  <a:srgbClr val="FF0000"/>
                </a:solidFill>
                <a:latin typeface="+mn-lt"/>
              </a:rPr>
              <a:t>vapor</a:t>
            </a:r>
          </a:p>
        </p:txBody>
      </p:sp>
      <p:sp>
        <p:nvSpPr>
          <p:cNvPr id="369748" name="Text Box 1108"/>
          <p:cNvSpPr txBox="1">
            <a:spLocks noChangeArrowheads="1"/>
          </p:cNvSpPr>
          <p:nvPr/>
        </p:nvSpPr>
        <p:spPr bwMode="auto">
          <a:xfrm>
            <a:off x="8458200" y="4804171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>
                <a:latin typeface="+mn-lt"/>
              </a:rPr>
              <a:t>água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9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9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9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9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9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9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6" grpId="0" autoUpdateAnimBg="0"/>
      <p:bldP spid="369669" grpId="0" autoUpdateAnimBg="0"/>
      <p:bldP spid="369671" grpId="0" autoUpdateAnimBg="0"/>
      <p:bldP spid="369672" grpId="0" autoUpdateAnimBg="0"/>
      <p:bldP spid="369673" grpId="0" autoUpdateAnimBg="0"/>
      <p:bldP spid="369674" grpId="0" autoUpdateAnimBg="0"/>
      <p:bldP spid="369675" grpId="0" autoUpdateAnimBg="0"/>
      <p:bldP spid="369676" grpId="0" autoUpdateAnimBg="0"/>
      <p:bldP spid="369677" grpId="0" autoUpdateAnimBg="0"/>
      <p:bldP spid="369747" grpId="0" autoUpdateAnimBg="0"/>
      <p:bldP spid="369748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500188" y="785813"/>
          <a:ext cx="6096000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Intervalo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>
                          <a:solidFill>
                            <a:srgbClr val="FF0000"/>
                          </a:solidFill>
                        </a:rPr>
                        <a:t>Rk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Oferta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00FF"/>
                          </a:solidFill>
                        </a:rPr>
                        <a:t>Demanda</a:t>
                      </a:r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Saldo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0890" name="CaixaDeTexto 2"/>
          <p:cNvSpPr txBox="1">
            <a:spLocks noChangeArrowheads="1"/>
          </p:cNvSpPr>
          <p:nvPr/>
        </p:nvSpPr>
        <p:spPr bwMode="auto">
          <a:xfrm>
            <a:off x="1785938" y="1143000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20891" name="CaixaDeTexto 3"/>
          <p:cNvSpPr txBox="1">
            <a:spLocks noChangeArrowheads="1"/>
          </p:cNvSpPr>
          <p:nvPr/>
        </p:nvSpPr>
        <p:spPr bwMode="auto">
          <a:xfrm>
            <a:off x="1785938" y="1500188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2</a:t>
            </a:r>
          </a:p>
        </p:txBody>
      </p:sp>
      <p:sp>
        <p:nvSpPr>
          <p:cNvPr id="120892" name="CaixaDeTexto 5"/>
          <p:cNvSpPr txBox="1">
            <a:spLocks noChangeArrowheads="1"/>
          </p:cNvSpPr>
          <p:nvPr/>
        </p:nvSpPr>
        <p:spPr bwMode="auto">
          <a:xfrm>
            <a:off x="1785938" y="1857375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3</a:t>
            </a:r>
          </a:p>
        </p:txBody>
      </p:sp>
      <p:sp>
        <p:nvSpPr>
          <p:cNvPr id="120893" name="CaixaDeTexto 6"/>
          <p:cNvSpPr txBox="1">
            <a:spLocks noChangeArrowheads="1"/>
          </p:cNvSpPr>
          <p:nvPr/>
        </p:nvSpPr>
        <p:spPr bwMode="auto">
          <a:xfrm>
            <a:off x="1785938" y="2214563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4</a:t>
            </a:r>
          </a:p>
        </p:txBody>
      </p:sp>
      <p:sp>
        <p:nvSpPr>
          <p:cNvPr id="120894" name="CaixaDeTexto 7"/>
          <p:cNvSpPr txBox="1">
            <a:spLocks noChangeArrowheads="1"/>
          </p:cNvSpPr>
          <p:nvPr/>
        </p:nvSpPr>
        <p:spPr bwMode="auto">
          <a:xfrm>
            <a:off x="1785938" y="2643188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5</a:t>
            </a:r>
          </a:p>
        </p:txBody>
      </p:sp>
      <p:sp>
        <p:nvSpPr>
          <p:cNvPr id="120895" name="CaixaDeTexto 9"/>
          <p:cNvSpPr txBox="1">
            <a:spLocks noChangeArrowheads="1"/>
          </p:cNvSpPr>
          <p:nvPr/>
        </p:nvSpPr>
        <p:spPr bwMode="auto">
          <a:xfrm>
            <a:off x="1785938" y="3000375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6</a:t>
            </a:r>
          </a:p>
        </p:txBody>
      </p:sp>
      <p:sp>
        <p:nvSpPr>
          <p:cNvPr id="120896" name="CaixaDeTexto 10"/>
          <p:cNvSpPr txBox="1">
            <a:spLocks noChangeArrowheads="1"/>
          </p:cNvSpPr>
          <p:nvPr/>
        </p:nvSpPr>
        <p:spPr bwMode="auto">
          <a:xfrm>
            <a:off x="1785938" y="3429000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7</a:t>
            </a:r>
          </a:p>
        </p:txBody>
      </p:sp>
      <p:sp>
        <p:nvSpPr>
          <p:cNvPr id="120897" name="CaixaDeTexto 11"/>
          <p:cNvSpPr txBox="1">
            <a:spLocks noChangeArrowheads="1"/>
          </p:cNvSpPr>
          <p:nvPr/>
        </p:nvSpPr>
        <p:spPr bwMode="auto">
          <a:xfrm>
            <a:off x="4214813" y="1143000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20898" name="CaixaDeTexto 12"/>
          <p:cNvSpPr txBox="1">
            <a:spLocks noChangeArrowheads="1"/>
          </p:cNvSpPr>
          <p:nvPr/>
        </p:nvSpPr>
        <p:spPr bwMode="auto">
          <a:xfrm>
            <a:off x="3071813" y="1143000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20899" name="CaixaDeTexto 13"/>
          <p:cNvSpPr txBox="1">
            <a:spLocks noChangeArrowheads="1"/>
          </p:cNvSpPr>
          <p:nvPr/>
        </p:nvSpPr>
        <p:spPr bwMode="auto">
          <a:xfrm>
            <a:off x="5500688" y="1143000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20900" name="CaixaDeTexto 14"/>
          <p:cNvSpPr txBox="1">
            <a:spLocks noChangeArrowheads="1"/>
          </p:cNvSpPr>
          <p:nvPr/>
        </p:nvSpPr>
        <p:spPr bwMode="auto">
          <a:xfrm>
            <a:off x="6643688" y="1143000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20901" name="CaixaDeTexto 15"/>
          <p:cNvSpPr txBox="1">
            <a:spLocks noChangeArrowheads="1"/>
          </p:cNvSpPr>
          <p:nvPr/>
        </p:nvSpPr>
        <p:spPr bwMode="auto">
          <a:xfrm>
            <a:off x="6429375" y="1500188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chemeClr val="tx1"/>
                </a:solidFill>
              </a:rPr>
              <a:t>- 210</a:t>
            </a:r>
          </a:p>
        </p:txBody>
      </p:sp>
      <p:sp>
        <p:nvSpPr>
          <p:cNvPr id="120902" name="CaixaDeTexto 16"/>
          <p:cNvSpPr txBox="1">
            <a:spLocks noChangeArrowheads="1"/>
          </p:cNvSpPr>
          <p:nvPr/>
        </p:nvSpPr>
        <p:spPr bwMode="auto">
          <a:xfrm>
            <a:off x="5429250" y="1500188"/>
            <a:ext cx="78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350</a:t>
            </a:r>
          </a:p>
        </p:txBody>
      </p:sp>
      <p:sp>
        <p:nvSpPr>
          <p:cNvPr id="120903" name="CaixaDeTexto 17"/>
          <p:cNvSpPr txBox="1">
            <a:spLocks noChangeArrowheads="1"/>
          </p:cNvSpPr>
          <p:nvPr/>
        </p:nvSpPr>
        <p:spPr bwMode="auto">
          <a:xfrm>
            <a:off x="4214813" y="150018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20904" name="CaixaDeTexto 18"/>
          <p:cNvSpPr txBox="1">
            <a:spLocks noChangeArrowheads="1"/>
          </p:cNvSpPr>
          <p:nvPr/>
        </p:nvSpPr>
        <p:spPr bwMode="auto">
          <a:xfrm>
            <a:off x="3071813" y="1500188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20905" name="CaixaDeTexto 22"/>
          <p:cNvSpPr txBox="1">
            <a:spLocks noChangeArrowheads="1"/>
          </p:cNvSpPr>
          <p:nvPr/>
        </p:nvSpPr>
        <p:spPr bwMode="auto">
          <a:xfrm>
            <a:off x="3071813" y="1857375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20906" name="CaixaDeTexto 23"/>
          <p:cNvSpPr txBox="1">
            <a:spLocks noChangeArrowheads="1"/>
          </p:cNvSpPr>
          <p:nvPr/>
        </p:nvSpPr>
        <p:spPr bwMode="auto">
          <a:xfrm>
            <a:off x="4214813" y="1857375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240</a:t>
            </a:r>
          </a:p>
        </p:txBody>
      </p:sp>
      <p:sp>
        <p:nvSpPr>
          <p:cNvPr id="120907" name="CaixaDeTexto 24"/>
          <p:cNvSpPr txBox="1">
            <a:spLocks noChangeArrowheads="1"/>
          </p:cNvSpPr>
          <p:nvPr/>
        </p:nvSpPr>
        <p:spPr bwMode="auto">
          <a:xfrm>
            <a:off x="5429250" y="1857375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140</a:t>
            </a:r>
          </a:p>
        </p:txBody>
      </p:sp>
      <p:sp>
        <p:nvSpPr>
          <p:cNvPr id="120908" name="CaixaDeTexto 25"/>
          <p:cNvSpPr txBox="1">
            <a:spLocks noChangeArrowheads="1"/>
          </p:cNvSpPr>
          <p:nvPr/>
        </p:nvSpPr>
        <p:spPr bwMode="auto">
          <a:xfrm>
            <a:off x="6643688" y="1857375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20909" name="CaixaDeTexto 26"/>
          <p:cNvSpPr txBox="1">
            <a:spLocks noChangeArrowheads="1"/>
          </p:cNvSpPr>
          <p:nvPr/>
        </p:nvSpPr>
        <p:spPr bwMode="auto">
          <a:xfrm>
            <a:off x="3000375" y="2286000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20910" name="CaixaDeTexto 27"/>
          <p:cNvSpPr txBox="1">
            <a:spLocks noChangeArrowheads="1"/>
          </p:cNvSpPr>
          <p:nvPr/>
        </p:nvSpPr>
        <p:spPr bwMode="auto">
          <a:xfrm>
            <a:off x="4214813" y="2214563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240</a:t>
            </a:r>
          </a:p>
        </p:txBody>
      </p:sp>
      <p:sp>
        <p:nvSpPr>
          <p:cNvPr id="120911" name="CaixaDeTexto 28"/>
          <p:cNvSpPr txBox="1">
            <a:spLocks noChangeArrowheads="1"/>
          </p:cNvSpPr>
          <p:nvPr/>
        </p:nvSpPr>
        <p:spPr bwMode="auto">
          <a:xfrm>
            <a:off x="5429250" y="2286000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240</a:t>
            </a:r>
          </a:p>
        </p:txBody>
      </p:sp>
      <p:sp>
        <p:nvSpPr>
          <p:cNvPr id="120912" name="CaixaDeTexto 29"/>
          <p:cNvSpPr txBox="1">
            <a:spLocks noChangeArrowheads="1"/>
          </p:cNvSpPr>
          <p:nvPr/>
        </p:nvSpPr>
        <p:spPr bwMode="auto">
          <a:xfrm>
            <a:off x="6643688" y="2286000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20913" name="CaixaDeTexto 30"/>
          <p:cNvSpPr txBox="1">
            <a:spLocks noChangeArrowheads="1"/>
          </p:cNvSpPr>
          <p:nvPr/>
        </p:nvSpPr>
        <p:spPr bwMode="auto">
          <a:xfrm>
            <a:off x="3000375" y="264318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20914" name="CaixaDeTexto 31"/>
          <p:cNvSpPr txBox="1">
            <a:spLocks noChangeArrowheads="1"/>
          </p:cNvSpPr>
          <p:nvPr/>
        </p:nvSpPr>
        <p:spPr bwMode="auto">
          <a:xfrm>
            <a:off x="4214813" y="264318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120915" name="CaixaDeTexto 32"/>
          <p:cNvSpPr txBox="1">
            <a:spLocks noChangeArrowheads="1"/>
          </p:cNvSpPr>
          <p:nvPr/>
        </p:nvSpPr>
        <p:spPr bwMode="auto">
          <a:xfrm>
            <a:off x="5429250" y="264318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360</a:t>
            </a:r>
          </a:p>
        </p:txBody>
      </p:sp>
      <p:sp>
        <p:nvSpPr>
          <p:cNvPr id="120916" name="CaixaDeTexto 33"/>
          <p:cNvSpPr txBox="1">
            <a:spLocks noChangeArrowheads="1"/>
          </p:cNvSpPr>
          <p:nvPr/>
        </p:nvSpPr>
        <p:spPr bwMode="auto">
          <a:xfrm>
            <a:off x="6643688" y="264318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20917" name="CaixaDeTexto 34"/>
          <p:cNvSpPr txBox="1">
            <a:spLocks noChangeArrowheads="1"/>
          </p:cNvSpPr>
          <p:nvPr/>
        </p:nvSpPr>
        <p:spPr bwMode="auto">
          <a:xfrm>
            <a:off x="3000375" y="3000375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20918" name="CaixaDeTexto 35"/>
          <p:cNvSpPr txBox="1">
            <a:spLocks noChangeArrowheads="1"/>
          </p:cNvSpPr>
          <p:nvPr/>
        </p:nvSpPr>
        <p:spPr bwMode="auto">
          <a:xfrm>
            <a:off x="4214813" y="3000375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120919" name="CaixaDeTexto 36"/>
          <p:cNvSpPr txBox="1">
            <a:spLocks noChangeArrowheads="1"/>
          </p:cNvSpPr>
          <p:nvPr/>
        </p:nvSpPr>
        <p:spPr bwMode="auto">
          <a:xfrm>
            <a:off x="5357813" y="3000375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100</a:t>
            </a:r>
          </a:p>
        </p:txBody>
      </p:sp>
      <p:sp>
        <p:nvSpPr>
          <p:cNvPr id="120920" name="CaixaDeTexto 37"/>
          <p:cNvSpPr txBox="1">
            <a:spLocks noChangeArrowheads="1"/>
          </p:cNvSpPr>
          <p:nvPr/>
        </p:nvSpPr>
        <p:spPr bwMode="auto">
          <a:xfrm>
            <a:off x="6643688" y="3000375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140</a:t>
            </a:r>
          </a:p>
        </p:txBody>
      </p:sp>
      <p:sp>
        <p:nvSpPr>
          <p:cNvPr id="120921" name="CaixaDeTexto 38"/>
          <p:cNvSpPr txBox="1">
            <a:spLocks noChangeArrowheads="1"/>
          </p:cNvSpPr>
          <p:nvPr/>
        </p:nvSpPr>
        <p:spPr bwMode="auto">
          <a:xfrm>
            <a:off x="3071813" y="3357563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140</a:t>
            </a:r>
          </a:p>
        </p:txBody>
      </p:sp>
      <p:sp>
        <p:nvSpPr>
          <p:cNvPr id="120922" name="CaixaDeTexto 39"/>
          <p:cNvSpPr txBox="1">
            <a:spLocks noChangeArrowheads="1"/>
          </p:cNvSpPr>
          <p:nvPr/>
        </p:nvSpPr>
        <p:spPr bwMode="auto">
          <a:xfrm>
            <a:off x="4214813" y="3357563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20923" name="CaixaDeTexto 40"/>
          <p:cNvSpPr txBox="1">
            <a:spLocks noChangeArrowheads="1"/>
          </p:cNvSpPr>
          <p:nvPr/>
        </p:nvSpPr>
        <p:spPr bwMode="auto">
          <a:xfrm>
            <a:off x="5357813" y="3357563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100</a:t>
            </a:r>
          </a:p>
        </p:txBody>
      </p:sp>
      <p:sp>
        <p:nvSpPr>
          <p:cNvPr id="120924" name="CaixaDeTexto 41"/>
          <p:cNvSpPr txBox="1">
            <a:spLocks noChangeArrowheads="1"/>
          </p:cNvSpPr>
          <p:nvPr/>
        </p:nvSpPr>
        <p:spPr bwMode="auto">
          <a:xfrm>
            <a:off x="6643688" y="3357563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40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pt-BR" sz="2400">
                <a:latin typeface="+mn-lt"/>
              </a:rPr>
              <a:t>Limites para a Consumo/Custo de Utilidades</a:t>
            </a:r>
          </a:p>
        </p:txBody>
      </p:sp>
      <p:sp>
        <p:nvSpPr>
          <p:cNvPr id="731139" name="Text Box 3"/>
          <p:cNvSpPr txBox="1">
            <a:spLocks noChangeArrowheads="1"/>
          </p:cNvSpPr>
          <p:nvPr/>
        </p:nvSpPr>
        <p:spPr bwMode="auto">
          <a:xfrm>
            <a:off x="1200200" y="5181600"/>
            <a:ext cx="952505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dirty="0" smtClean="0">
                <a:solidFill>
                  <a:srgbClr val="FF0000"/>
                </a:solidFill>
                <a:latin typeface="+mn-lt"/>
              </a:rPr>
              <a:t>6.305</a:t>
            </a:r>
            <a:endParaRPr lang="pt-BR" sz="2400" dirty="0">
              <a:solidFill>
                <a:srgbClr val="FF0000"/>
              </a:solidFill>
              <a:latin typeface="+mn-lt"/>
            </a:endParaRPr>
          </a:p>
          <a:p>
            <a:pPr algn="l"/>
            <a:r>
              <a:rPr lang="pt-BR" sz="1800" dirty="0">
                <a:solidFill>
                  <a:srgbClr val="FF0000"/>
                </a:solidFill>
                <a:latin typeface="+mn-lt"/>
              </a:rPr>
              <a:t> (</a:t>
            </a:r>
            <a:r>
              <a:rPr lang="pt-BR" sz="1800" dirty="0" smtClean="0">
                <a:solidFill>
                  <a:srgbClr val="FF0000"/>
                </a:solidFill>
                <a:latin typeface="+mn-lt"/>
              </a:rPr>
              <a:t>11,1%)</a:t>
            </a:r>
            <a:endParaRPr lang="pt-BR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1860" name="Line 4"/>
          <p:cNvSpPr>
            <a:spLocks noChangeShapeType="1"/>
          </p:cNvSpPr>
          <p:nvPr/>
        </p:nvSpPr>
        <p:spPr bwMode="auto">
          <a:xfrm>
            <a:off x="2267000" y="6156325"/>
            <a:ext cx="670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121861" name="Line 5"/>
          <p:cNvSpPr>
            <a:spLocks noChangeShapeType="1"/>
          </p:cNvSpPr>
          <p:nvPr/>
        </p:nvSpPr>
        <p:spPr bwMode="auto">
          <a:xfrm flipV="1">
            <a:off x="2267000" y="1431925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121862" name="Line 6"/>
          <p:cNvSpPr>
            <a:spLocks noChangeShapeType="1"/>
          </p:cNvSpPr>
          <p:nvPr/>
        </p:nvSpPr>
        <p:spPr bwMode="auto">
          <a:xfrm>
            <a:off x="2190800" y="2133600"/>
            <a:ext cx="6400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121863" name="Text Box 7"/>
          <p:cNvSpPr txBox="1">
            <a:spLocks noChangeArrowheads="1"/>
          </p:cNvSpPr>
          <p:nvPr/>
        </p:nvSpPr>
        <p:spPr bwMode="auto">
          <a:xfrm>
            <a:off x="2495600" y="1600200"/>
            <a:ext cx="1371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C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util,Max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1864" name="Text Box 8"/>
          <p:cNvSpPr txBox="1">
            <a:spLocks noChangeArrowheads="1"/>
          </p:cNvSpPr>
          <p:nvPr/>
        </p:nvSpPr>
        <p:spPr bwMode="auto">
          <a:xfrm>
            <a:off x="971600" y="1279525"/>
            <a:ext cx="110639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C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util 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$/a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1124000" y="1889125"/>
            <a:ext cx="102143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dirty="0" smtClean="0">
                <a:solidFill>
                  <a:srgbClr val="FF0000"/>
                </a:solidFill>
                <a:latin typeface="+mn-lt"/>
              </a:rPr>
              <a:t>56.565</a:t>
            </a:r>
            <a:endParaRPr lang="pt-BR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1866" name="Line 10"/>
          <p:cNvSpPr>
            <a:spLocks noChangeShapeType="1"/>
          </p:cNvSpPr>
          <p:nvPr/>
        </p:nvSpPr>
        <p:spPr bwMode="auto">
          <a:xfrm>
            <a:off x="2267000" y="5562600"/>
            <a:ext cx="66294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731147" name="Text Box 11"/>
          <p:cNvSpPr txBox="1">
            <a:spLocks noChangeArrowheads="1"/>
          </p:cNvSpPr>
          <p:nvPr/>
        </p:nvSpPr>
        <p:spPr bwMode="auto">
          <a:xfrm>
            <a:off x="2495600" y="4953000"/>
            <a:ext cx="101662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C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util,Min</a:t>
            </a:r>
          </a:p>
        </p:txBody>
      </p:sp>
      <p:sp>
        <p:nvSpPr>
          <p:cNvPr id="121868" name="Text Box 12"/>
          <p:cNvSpPr txBox="1">
            <a:spLocks noChangeArrowheads="1"/>
          </p:cNvSpPr>
          <p:nvPr/>
        </p:nvSpPr>
        <p:spPr bwMode="auto">
          <a:xfrm>
            <a:off x="3105200" y="6248400"/>
            <a:ext cx="4953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>
                <a:solidFill>
                  <a:schemeClr val="tx1"/>
                </a:solidFill>
                <a:latin typeface="+mn-lt"/>
              </a:rPr>
              <a:t>R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1</a:t>
            </a:r>
            <a:r>
              <a:rPr lang="pt-BR">
                <a:solidFill>
                  <a:schemeClr val="tx1"/>
                </a:solidFill>
                <a:latin typeface="+mn-lt"/>
              </a:rPr>
              <a:t>      R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2</a:t>
            </a:r>
            <a:r>
              <a:rPr lang="pt-BR">
                <a:solidFill>
                  <a:schemeClr val="tx1"/>
                </a:solidFill>
                <a:latin typeface="+mn-lt"/>
              </a:rPr>
              <a:t>       R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3</a:t>
            </a:r>
            <a:r>
              <a:rPr lang="pt-BR">
                <a:solidFill>
                  <a:schemeClr val="tx1"/>
                </a:solidFill>
                <a:latin typeface="+mn-lt"/>
              </a:rPr>
              <a:t>     R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4</a:t>
            </a:r>
            <a:r>
              <a:rPr lang="pt-BR">
                <a:solidFill>
                  <a:schemeClr val="tx1"/>
                </a:solidFill>
                <a:latin typeface="+mn-lt"/>
              </a:rPr>
              <a:t>     R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5</a:t>
            </a:r>
            <a:r>
              <a:rPr lang="pt-BR">
                <a:solidFill>
                  <a:schemeClr val="tx1"/>
                </a:solidFill>
                <a:latin typeface="+mn-lt"/>
              </a:rPr>
              <a:t>      R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6</a:t>
            </a:r>
            <a:r>
              <a:rPr lang="pt-BR">
                <a:solidFill>
                  <a:schemeClr val="tx1"/>
                </a:solidFill>
                <a:latin typeface="+mn-lt"/>
              </a:rPr>
              <a:t>     R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7</a:t>
            </a:r>
          </a:p>
        </p:txBody>
      </p:sp>
      <p:sp>
        <p:nvSpPr>
          <p:cNvPr id="121869" name="Text Box 13"/>
          <p:cNvSpPr txBox="1">
            <a:spLocks noChangeArrowheads="1"/>
          </p:cNvSpPr>
          <p:nvPr/>
        </p:nvSpPr>
        <p:spPr bwMode="auto">
          <a:xfrm>
            <a:off x="8210600" y="6248400"/>
            <a:ext cx="7032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aseline="-25000">
                <a:solidFill>
                  <a:schemeClr val="tx1"/>
                </a:solidFill>
                <a:latin typeface="+mn-lt"/>
              </a:rPr>
              <a:t>Redes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257600" y="5562600"/>
            <a:ext cx="2514600" cy="609600"/>
            <a:chOff x="1584" y="3504"/>
            <a:chExt cx="1584" cy="384"/>
          </a:xfrm>
        </p:grpSpPr>
        <p:sp>
          <p:nvSpPr>
            <p:cNvPr id="121880" name="Line 15"/>
            <p:cNvSpPr>
              <a:spLocks noChangeShapeType="1"/>
            </p:cNvSpPr>
            <p:nvPr/>
          </p:nvSpPr>
          <p:spPr bwMode="auto">
            <a:xfrm flipV="1">
              <a:off x="2448" y="35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21881" name="Line 16"/>
            <p:cNvSpPr>
              <a:spLocks noChangeShapeType="1"/>
            </p:cNvSpPr>
            <p:nvPr/>
          </p:nvSpPr>
          <p:spPr bwMode="auto">
            <a:xfrm flipV="1">
              <a:off x="3168" y="3504"/>
              <a:ext cx="0" cy="3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21882" name="Line 17"/>
            <p:cNvSpPr>
              <a:spLocks noChangeShapeType="1"/>
            </p:cNvSpPr>
            <p:nvPr/>
          </p:nvSpPr>
          <p:spPr bwMode="auto">
            <a:xfrm flipV="1">
              <a:off x="1584" y="350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943400" y="2651125"/>
            <a:ext cx="3124200" cy="3505200"/>
            <a:chOff x="2016" y="1670"/>
            <a:chExt cx="1968" cy="2208"/>
          </a:xfrm>
        </p:grpSpPr>
        <p:sp>
          <p:nvSpPr>
            <p:cNvPr id="121876" name="Line 19"/>
            <p:cNvSpPr>
              <a:spLocks noChangeShapeType="1"/>
            </p:cNvSpPr>
            <p:nvPr/>
          </p:nvSpPr>
          <p:spPr bwMode="auto">
            <a:xfrm flipV="1">
              <a:off x="2016" y="2006"/>
              <a:ext cx="0" cy="18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21877" name="Line 20"/>
            <p:cNvSpPr>
              <a:spLocks noChangeShapeType="1"/>
            </p:cNvSpPr>
            <p:nvPr/>
          </p:nvSpPr>
          <p:spPr bwMode="auto">
            <a:xfrm flipV="1">
              <a:off x="2784" y="1670"/>
              <a:ext cx="0" cy="22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21878" name="Line 21"/>
            <p:cNvSpPr>
              <a:spLocks noChangeShapeType="1"/>
            </p:cNvSpPr>
            <p:nvPr/>
          </p:nvSpPr>
          <p:spPr bwMode="auto">
            <a:xfrm flipV="1">
              <a:off x="3600" y="3062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21879" name="Line 22"/>
            <p:cNvSpPr>
              <a:spLocks noChangeShapeType="1"/>
            </p:cNvSpPr>
            <p:nvPr/>
          </p:nvSpPr>
          <p:spPr bwMode="auto">
            <a:xfrm flipV="1">
              <a:off x="3984" y="2736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sp>
        <p:nvSpPr>
          <p:cNvPr id="121872" name="Text Box 23"/>
          <p:cNvSpPr txBox="1">
            <a:spLocks noChangeArrowheads="1"/>
          </p:cNvSpPr>
          <p:nvPr/>
        </p:nvSpPr>
        <p:spPr bwMode="auto">
          <a:xfrm>
            <a:off x="5086400" y="1371600"/>
            <a:ext cx="4038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>
                <a:solidFill>
                  <a:schemeClr val="tx1"/>
                </a:solidFill>
                <a:latin typeface="+mn-lt"/>
              </a:rPr>
              <a:t>Nenhuma rede exibe o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C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util,Max</a:t>
            </a:r>
          </a:p>
        </p:txBody>
      </p:sp>
      <p:sp>
        <p:nvSpPr>
          <p:cNvPr id="121874" name="Text Box 25"/>
          <p:cNvSpPr txBox="1">
            <a:spLocks noChangeArrowheads="1"/>
          </p:cNvSpPr>
          <p:nvPr/>
        </p:nvSpPr>
        <p:spPr bwMode="auto">
          <a:xfrm>
            <a:off x="5436096" y="2286000"/>
            <a:ext cx="3657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Basta integrar duas correntes para o Custo de Utilidades diminuir</a:t>
            </a:r>
            <a:endParaRPr lang="pt-BR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1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1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3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39" grpId="0" autoUpdateAnimBg="0"/>
      <p:bldP spid="731147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958329" y="0"/>
            <a:ext cx="4837114" cy="6858000"/>
            <a:chOff x="0" y="0"/>
            <a:chExt cx="3047" cy="4320"/>
          </a:xfrm>
        </p:grpSpPr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0" y="0"/>
              <a:ext cx="3047" cy="4320"/>
              <a:chOff x="0" y="0"/>
              <a:chExt cx="3047" cy="4320"/>
            </a:xfrm>
          </p:grpSpPr>
          <p:sp>
            <p:nvSpPr>
              <p:cNvPr id="123917" name="Text Box 15"/>
              <p:cNvSpPr txBox="1">
                <a:spLocks noChangeArrowheads="1"/>
              </p:cNvSpPr>
              <p:nvPr/>
            </p:nvSpPr>
            <p:spPr bwMode="auto">
              <a:xfrm>
                <a:off x="2245" y="3821"/>
                <a:ext cx="802" cy="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1" dirty="0">
                    <a:latin typeface="+mn-lt"/>
                  </a:rPr>
                  <a:t>30 </a:t>
                </a:r>
              </a:p>
              <a:p>
                <a:pPr eaLnBrk="0" hangingPunct="0"/>
                <a:r>
                  <a:rPr lang="pt-BR" sz="1200" b="1" dirty="0">
                    <a:solidFill>
                      <a:schemeClr val="tx1"/>
                    </a:solidFill>
                    <a:latin typeface="+mn-lt"/>
                  </a:rPr>
                  <a:t>(</a:t>
                </a:r>
                <a:r>
                  <a:rPr lang="pt-BR" sz="1200" b="1" dirty="0">
                    <a:latin typeface="+mn-lt"/>
                  </a:rPr>
                  <a:t>água)</a:t>
                </a:r>
              </a:p>
            </p:txBody>
          </p:sp>
          <p:sp>
            <p:nvSpPr>
              <p:cNvPr id="123918" name="Rectangle 16"/>
              <p:cNvSpPr>
                <a:spLocks noChangeArrowheads="1"/>
              </p:cNvSpPr>
              <p:nvPr/>
            </p:nvSpPr>
            <p:spPr bwMode="auto">
              <a:xfrm>
                <a:off x="520" y="333"/>
                <a:ext cx="1760" cy="365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19" name="Line 17"/>
              <p:cNvSpPr>
                <a:spLocks noChangeShapeType="1"/>
              </p:cNvSpPr>
              <p:nvPr/>
            </p:nvSpPr>
            <p:spPr bwMode="auto">
              <a:xfrm>
                <a:off x="810" y="1492"/>
                <a:ext cx="1" cy="150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20" name="Text Box 18"/>
              <p:cNvSpPr txBox="1">
                <a:spLocks noChangeArrowheads="1"/>
              </p:cNvSpPr>
              <p:nvPr/>
            </p:nvSpPr>
            <p:spPr bwMode="auto">
              <a:xfrm>
                <a:off x="0" y="79"/>
                <a:ext cx="655" cy="4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(vapor)</a:t>
                </a:r>
              </a:p>
              <a:p>
                <a:pPr algn="l" eaLnBrk="0" hangingPunct="0"/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   250</a:t>
                </a:r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 </a:t>
                </a:r>
              </a:p>
              <a:p>
                <a:pPr algn="l" eaLnBrk="0" hangingPunct="0"/>
                <a:endParaRPr lang="pt-BR" sz="1200" b="1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23921" name="Text Box 19"/>
              <p:cNvSpPr txBox="1">
                <a:spLocks noChangeArrowheads="1"/>
              </p:cNvSpPr>
              <p:nvPr/>
            </p:nvSpPr>
            <p:spPr bwMode="auto">
              <a:xfrm>
                <a:off x="144" y="576"/>
                <a:ext cx="440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230</a:t>
                </a:r>
              </a:p>
            </p:txBody>
          </p:sp>
          <p:sp>
            <p:nvSpPr>
              <p:cNvPr id="123922" name="Text Box 20"/>
              <p:cNvSpPr txBox="1">
                <a:spLocks noChangeArrowheads="1"/>
              </p:cNvSpPr>
              <p:nvPr/>
            </p:nvSpPr>
            <p:spPr bwMode="auto">
              <a:xfrm>
                <a:off x="192" y="1728"/>
                <a:ext cx="4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000" b="1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pt-BR" sz="1000" b="1">
                    <a:solidFill>
                      <a:srgbClr val="FF0000"/>
                    </a:solidFill>
                    <a:latin typeface="+mn-lt"/>
                  </a:rPr>
                  <a:t>160</a:t>
                </a:r>
              </a:p>
            </p:txBody>
          </p:sp>
          <p:sp>
            <p:nvSpPr>
              <p:cNvPr id="123923" name="Text Box 21"/>
              <p:cNvSpPr txBox="1">
                <a:spLocks noChangeArrowheads="1"/>
              </p:cNvSpPr>
              <p:nvPr/>
            </p:nvSpPr>
            <p:spPr bwMode="auto">
              <a:xfrm>
                <a:off x="144" y="2064"/>
                <a:ext cx="440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140</a:t>
                </a:r>
              </a:p>
            </p:txBody>
          </p:sp>
          <p:sp>
            <p:nvSpPr>
              <p:cNvPr id="123924" name="Text Box 22"/>
              <p:cNvSpPr txBox="1">
                <a:spLocks noChangeArrowheads="1"/>
              </p:cNvSpPr>
              <p:nvPr/>
            </p:nvSpPr>
            <p:spPr bwMode="auto">
              <a:xfrm>
                <a:off x="192" y="3216"/>
                <a:ext cx="366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70</a:t>
                </a:r>
              </a:p>
            </p:txBody>
          </p:sp>
          <p:sp>
            <p:nvSpPr>
              <p:cNvPr id="123925" name="Line 23"/>
              <p:cNvSpPr>
                <a:spLocks noChangeShapeType="1"/>
              </p:cNvSpPr>
              <p:nvPr/>
            </p:nvSpPr>
            <p:spPr bwMode="auto">
              <a:xfrm>
                <a:off x="1105" y="338"/>
                <a:ext cx="0" cy="182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26" name="Text Box 24"/>
              <p:cNvSpPr txBox="1">
                <a:spLocks noChangeArrowheads="1"/>
              </p:cNvSpPr>
              <p:nvPr/>
            </p:nvSpPr>
            <p:spPr bwMode="auto">
              <a:xfrm>
                <a:off x="2277" y="1497"/>
                <a:ext cx="440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latin typeface="+mn-lt"/>
                  </a:rPr>
                  <a:t>170</a:t>
                </a:r>
              </a:p>
            </p:txBody>
          </p:sp>
          <p:sp>
            <p:nvSpPr>
              <p:cNvPr id="123927" name="Line 25"/>
              <p:cNvSpPr>
                <a:spLocks noChangeShapeType="1"/>
              </p:cNvSpPr>
              <p:nvPr/>
            </p:nvSpPr>
            <p:spPr bwMode="auto">
              <a:xfrm flipV="1">
                <a:off x="1691" y="2001"/>
                <a:ext cx="0" cy="149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28" name="Text Box 26"/>
              <p:cNvSpPr txBox="1">
                <a:spLocks noChangeArrowheads="1"/>
              </p:cNvSpPr>
              <p:nvPr/>
            </p:nvSpPr>
            <p:spPr bwMode="auto">
              <a:xfrm>
                <a:off x="2207" y="2982"/>
                <a:ext cx="506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   </a:t>
                </a:r>
                <a:r>
                  <a:rPr lang="pt-BR" sz="1200" b="1">
                    <a:latin typeface="+mn-lt"/>
                  </a:rPr>
                  <a:t>80</a:t>
                </a:r>
              </a:p>
            </p:txBody>
          </p:sp>
          <p:sp>
            <p:nvSpPr>
              <p:cNvPr id="123929" name="Line 27"/>
              <p:cNvSpPr>
                <a:spLocks noChangeShapeType="1"/>
              </p:cNvSpPr>
              <p:nvPr/>
            </p:nvSpPr>
            <p:spPr bwMode="auto">
              <a:xfrm flipV="1">
                <a:off x="1984" y="837"/>
                <a:ext cx="1" cy="199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30" name="Line 28"/>
              <p:cNvSpPr>
                <a:spLocks noChangeShapeType="1"/>
              </p:cNvSpPr>
              <p:nvPr/>
            </p:nvSpPr>
            <p:spPr bwMode="auto">
              <a:xfrm>
                <a:off x="520" y="665"/>
                <a:ext cx="8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31" name="Line 29"/>
              <p:cNvSpPr>
                <a:spLocks noChangeShapeType="1"/>
              </p:cNvSpPr>
              <p:nvPr/>
            </p:nvSpPr>
            <p:spPr bwMode="auto">
              <a:xfrm>
                <a:off x="1398" y="837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32" name="Text Box 30"/>
              <p:cNvSpPr txBox="1">
                <a:spLocks noChangeArrowheads="1"/>
              </p:cNvSpPr>
              <p:nvPr/>
            </p:nvSpPr>
            <p:spPr bwMode="auto">
              <a:xfrm>
                <a:off x="2277" y="660"/>
                <a:ext cx="439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latin typeface="+mn-lt"/>
                  </a:rPr>
                  <a:t>220</a:t>
                </a:r>
              </a:p>
            </p:txBody>
          </p:sp>
          <p:sp>
            <p:nvSpPr>
              <p:cNvPr id="123933" name="Line 31"/>
              <p:cNvSpPr>
                <a:spLocks noChangeShapeType="1"/>
              </p:cNvSpPr>
              <p:nvPr/>
            </p:nvSpPr>
            <p:spPr bwMode="auto">
              <a:xfrm>
                <a:off x="1399" y="665"/>
                <a:ext cx="0" cy="1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34" name="Line 32"/>
              <p:cNvSpPr>
                <a:spLocks noChangeShapeType="1"/>
              </p:cNvSpPr>
              <p:nvPr/>
            </p:nvSpPr>
            <p:spPr bwMode="auto">
              <a:xfrm>
                <a:off x="520" y="2161"/>
                <a:ext cx="8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35" name="Line 33"/>
              <p:cNvSpPr>
                <a:spLocks noChangeShapeType="1"/>
              </p:cNvSpPr>
              <p:nvPr/>
            </p:nvSpPr>
            <p:spPr bwMode="auto">
              <a:xfrm>
                <a:off x="1398" y="2334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36" name="Text Box 34"/>
              <p:cNvSpPr txBox="1">
                <a:spLocks noChangeArrowheads="1"/>
              </p:cNvSpPr>
              <p:nvPr/>
            </p:nvSpPr>
            <p:spPr bwMode="auto">
              <a:xfrm>
                <a:off x="2204" y="2162"/>
                <a:ext cx="550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  </a:t>
                </a:r>
                <a:r>
                  <a:rPr lang="pt-BR" sz="1200" b="1">
                    <a:latin typeface="+mn-lt"/>
                  </a:rPr>
                  <a:t>130</a:t>
                </a:r>
              </a:p>
            </p:txBody>
          </p:sp>
          <p:sp>
            <p:nvSpPr>
              <p:cNvPr id="123937" name="Line 35"/>
              <p:cNvSpPr>
                <a:spLocks noChangeShapeType="1"/>
              </p:cNvSpPr>
              <p:nvPr/>
            </p:nvSpPr>
            <p:spPr bwMode="auto">
              <a:xfrm>
                <a:off x="1399" y="2161"/>
                <a:ext cx="0" cy="1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38" name="Line 36"/>
              <p:cNvSpPr>
                <a:spLocks noChangeShapeType="1"/>
              </p:cNvSpPr>
              <p:nvPr/>
            </p:nvSpPr>
            <p:spPr bwMode="auto">
              <a:xfrm flipH="1">
                <a:off x="1399" y="3159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39" name="Line 37"/>
              <p:cNvSpPr>
                <a:spLocks noChangeShapeType="1"/>
              </p:cNvSpPr>
              <p:nvPr/>
            </p:nvSpPr>
            <p:spPr bwMode="auto">
              <a:xfrm>
                <a:off x="520" y="2993"/>
                <a:ext cx="8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40" name="Line 38"/>
              <p:cNvSpPr>
                <a:spLocks noChangeShapeType="1"/>
              </p:cNvSpPr>
              <p:nvPr/>
            </p:nvSpPr>
            <p:spPr bwMode="auto">
              <a:xfrm>
                <a:off x="1399" y="2993"/>
                <a:ext cx="0" cy="1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41" name="Text Box 39"/>
              <p:cNvSpPr txBox="1">
                <a:spLocks noChangeArrowheads="1"/>
              </p:cNvSpPr>
              <p:nvPr/>
            </p:nvSpPr>
            <p:spPr bwMode="auto">
              <a:xfrm>
                <a:off x="240" y="2880"/>
                <a:ext cx="366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90</a:t>
                </a:r>
              </a:p>
            </p:txBody>
          </p:sp>
          <p:sp>
            <p:nvSpPr>
              <p:cNvPr id="123942" name="Line 40"/>
              <p:cNvSpPr>
                <a:spLocks noChangeShapeType="1"/>
              </p:cNvSpPr>
              <p:nvPr/>
            </p:nvSpPr>
            <p:spPr bwMode="auto">
              <a:xfrm flipH="1">
                <a:off x="1399" y="1663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43" name="Line 41"/>
              <p:cNvSpPr>
                <a:spLocks noChangeShapeType="1"/>
              </p:cNvSpPr>
              <p:nvPr/>
            </p:nvSpPr>
            <p:spPr bwMode="auto">
              <a:xfrm>
                <a:off x="1398" y="1502"/>
                <a:ext cx="0" cy="1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44" name="Line 42"/>
              <p:cNvSpPr>
                <a:spLocks noChangeShapeType="1"/>
              </p:cNvSpPr>
              <p:nvPr/>
            </p:nvSpPr>
            <p:spPr bwMode="auto">
              <a:xfrm>
                <a:off x="518" y="1502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45" name="Text Box 43"/>
              <p:cNvSpPr txBox="1">
                <a:spLocks noChangeArrowheads="1"/>
              </p:cNvSpPr>
              <p:nvPr/>
            </p:nvSpPr>
            <p:spPr bwMode="auto">
              <a:xfrm>
                <a:off x="144" y="1392"/>
                <a:ext cx="475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  </a:t>
                </a:r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180</a:t>
                </a:r>
              </a:p>
            </p:txBody>
          </p:sp>
          <p:sp>
            <p:nvSpPr>
              <p:cNvPr id="123946" name="Text Box 44"/>
              <p:cNvSpPr txBox="1">
                <a:spLocks noChangeArrowheads="1"/>
              </p:cNvSpPr>
              <p:nvPr/>
            </p:nvSpPr>
            <p:spPr bwMode="auto">
              <a:xfrm>
                <a:off x="1178" y="416"/>
                <a:ext cx="293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23947" name="Text Box 45"/>
              <p:cNvSpPr txBox="1">
                <a:spLocks noChangeArrowheads="1"/>
              </p:cNvSpPr>
              <p:nvPr/>
            </p:nvSpPr>
            <p:spPr bwMode="auto">
              <a:xfrm>
                <a:off x="1178" y="998"/>
                <a:ext cx="366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23948" name="Text Box 46"/>
              <p:cNvSpPr txBox="1">
                <a:spLocks noChangeArrowheads="1"/>
              </p:cNvSpPr>
              <p:nvPr/>
            </p:nvSpPr>
            <p:spPr bwMode="auto">
              <a:xfrm>
                <a:off x="1178" y="1502"/>
                <a:ext cx="293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123949" name="Text Box 47"/>
              <p:cNvSpPr txBox="1">
                <a:spLocks noChangeArrowheads="1"/>
              </p:cNvSpPr>
              <p:nvPr/>
            </p:nvSpPr>
            <p:spPr bwMode="auto">
              <a:xfrm>
                <a:off x="1178" y="1835"/>
                <a:ext cx="293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23950" name="Text Box 48"/>
              <p:cNvSpPr txBox="1">
                <a:spLocks noChangeArrowheads="1"/>
              </p:cNvSpPr>
              <p:nvPr/>
            </p:nvSpPr>
            <p:spPr bwMode="auto">
              <a:xfrm>
                <a:off x="664" y="1164"/>
                <a:ext cx="367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1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  <a:endParaRPr lang="pt-BR" sz="1200" b="1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23951" name="Text Box 49"/>
              <p:cNvSpPr txBox="1">
                <a:spLocks noChangeArrowheads="1"/>
              </p:cNvSpPr>
              <p:nvPr/>
            </p:nvSpPr>
            <p:spPr bwMode="auto">
              <a:xfrm>
                <a:off x="958" y="0"/>
                <a:ext cx="366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1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  <a:endParaRPr lang="pt-BR" sz="1200" b="1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23952" name="Text Box 50"/>
              <p:cNvSpPr txBox="1">
                <a:spLocks noChangeArrowheads="1"/>
              </p:cNvSpPr>
              <p:nvPr/>
            </p:nvSpPr>
            <p:spPr bwMode="auto">
              <a:xfrm>
                <a:off x="1545" y="3498"/>
                <a:ext cx="366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latin typeface="+mn-lt"/>
                  </a:rPr>
                  <a:t>F</a:t>
                </a:r>
                <a:r>
                  <a:rPr lang="pt-BR" sz="1200" b="1" baseline="-25000">
                    <a:latin typeface="+mn-lt"/>
                  </a:rPr>
                  <a:t>1</a:t>
                </a:r>
                <a:endParaRPr lang="pt-BR" sz="1200" b="1">
                  <a:latin typeface="+mn-lt"/>
                </a:endParaRPr>
              </a:p>
            </p:txBody>
          </p:sp>
          <p:sp>
            <p:nvSpPr>
              <p:cNvPr id="123953" name="Text Box 51"/>
              <p:cNvSpPr txBox="1">
                <a:spLocks noChangeArrowheads="1"/>
              </p:cNvSpPr>
              <p:nvPr/>
            </p:nvSpPr>
            <p:spPr bwMode="auto">
              <a:xfrm>
                <a:off x="1837" y="2828"/>
                <a:ext cx="367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latin typeface="+mn-lt"/>
                  </a:rPr>
                  <a:t>F</a:t>
                </a:r>
                <a:r>
                  <a:rPr lang="pt-BR" sz="1200" b="1" baseline="-25000">
                    <a:latin typeface="+mn-lt"/>
                  </a:rPr>
                  <a:t>2</a:t>
                </a:r>
                <a:endParaRPr lang="pt-BR" sz="1200" b="1">
                  <a:latin typeface="+mn-lt"/>
                </a:endParaRPr>
              </a:p>
            </p:txBody>
          </p:sp>
          <p:sp>
            <p:nvSpPr>
              <p:cNvPr id="123954" name="Line 52"/>
              <p:cNvSpPr>
                <a:spLocks noChangeShapeType="1"/>
              </p:cNvSpPr>
              <p:nvPr/>
            </p:nvSpPr>
            <p:spPr bwMode="auto">
              <a:xfrm>
                <a:off x="518" y="3831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55" name="Line 53"/>
              <p:cNvSpPr>
                <a:spLocks noChangeShapeType="1"/>
              </p:cNvSpPr>
              <p:nvPr/>
            </p:nvSpPr>
            <p:spPr bwMode="auto">
              <a:xfrm flipV="1">
                <a:off x="1398" y="3831"/>
                <a:ext cx="0" cy="1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56" name="Text Box 54"/>
              <p:cNvSpPr txBox="1">
                <a:spLocks noChangeArrowheads="1"/>
              </p:cNvSpPr>
              <p:nvPr/>
            </p:nvSpPr>
            <p:spPr bwMode="auto">
              <a:xfrm>
                <a:off x="240" y="3696"/>
                <a:ext cx="366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40</a:t>
                </a:r>
              </a:p>
            </p:txBody>
          </p:sp>
          <p:sp>
            <p:nvSpPr>
              <p:cNvPr id="123957" name="Line 55"/>
              <p:cNvSpPr>
                <a:spLocks noChangeShapeType="1"/>
              </p:cNvSpPr>
              <p:nvPr/>
            </p:nvSpPr>
            <p:spPr bwMode="auto">
              <a:xfrm>
                <a:off x="518" y="338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58" name="Line 56"/>
              <p:cNvSpPr>
                <a:spLocks noChangeShapeType="1"/>
              </p:cNvSpPr>
              <p:nvPr/>
            </p:nvSpPr>
            <p:spPr bwMode="auto">
              <a:xfrm>
                <a:off x="1398" y="504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59" name="Text Box 57"/>
              <p:cNvSpPr txBox="1">
                <a:spLocks noChangeArrowheads="1"/>
              </p:cNvSpPr>
              <p:nvPr/>
            </p:nvSpPr>
            <p:spPr bwMode="auto">
              <a:xfrm>
                <a:off x="2278" y="421"/>
                <a:ext cx="440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latin typeface="+mn-lt"/>
                  </a:rPr>
                  <a:t>240</a:t>
                </a:r>
              </a:p>
            </p:txBody>
          </p:sp>
          <p:sp>
            <p:nvSpPr>
              <p:cNvPr id="123960" name="Line 58"/>
              <p:cNvSpPr>
                <a:spLocks noChangeShapeType="1"/>
              </p:cNvSpPr>
              <p:nvPr/>
            </p:nvSpPr>
            <p:spPr bwMode="auto">
              <a:xfrm>
                <a:off x="1398" y="338"/>
                <a:ext cx="0" cy="166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61" name="Line 59"/>
              <p:cNvSpPr>
                <a:spLocks noChangeShapeType="1"/>
              </p:cNvSpPr>
              <p:nvPr/>
            </p:nvSpPr>
            <p:spPr bwMode="auto">
              <a:xfrm>
                <a:off x="518" y="1835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62" name="Line 60"/>
              <p:cNvSpPr>
                <a:spLocks noChangeShapeType="1"/>
              </p:cNvSpPr>
              <p:nvPr/>
            </p:nvSpPr>
            <p:spPr bwMode="auto">
              <a:xfrm>
                <a:off x="1398" y="2001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63" name="Line 61"/>
              <p:cNvSpPr>
                <a:spLocks noChangeShapeType="1"/>
              </p:cNvSpPr>
              <p:nvPr/>
            </p:nvSpPr>
            <p:spPr bwMode="auto">
              <a:xfrm>
                <a:off x="1398" y="1835"/>
                <a:ext cx="0" cy="1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64" name="Text Box 62"/>
              <p:cNvSpPr txBox="1">
                <a:spLocks noChangeArrowheads="1"/>
              </p:cNvSpPr>
              <p:nvPr/>
            </p:nvSpPr>
            <p:spPr bwMode="auto">
              <a:xfrm>
                <a:off x="2278" y="1835"/>
                <a:ext cx="440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latin typeface="+mn-lt"/>
                  </a:rPr>
                  <a:t>150</a:t>
                </a:r>
              </a:p>
            </p:txBody>
          </p:sp>
          <p:sp>
            <p:nvSpPr>
              <p:cNvPr id="123965" name="Line 63"/>
              <p:cNvSpPr>
                <a:spLocks noChangeShapeType="1"/>
              </p:cNvSpPr>
              <p:nvPr/>
            </p:nvSpPr>
            <p:spPr bwMode="auto">
              <a:xfrm>
                <a:off x="518" y="2666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66" name="Line 64"/>
              <p:cNvSpPr>
                <a:spLocks noChangeShapeType="1"/>
              </p:cNvSpPr>
              <p:nvPr/>
            </p:nvSpPr>
            <p:spPr bwMode="auto">
              <a:xfrm>
                <a:off x="1398" y="2666"/>
                <a:ext cx="0" cy="1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67" name="Line 65"/>
              <p:cNvSpPr>
                <a:spLocks noChangeShapeType="1"/>
              </p:cNvSpPr>
              <p:nvPr/>
            </p:nvSpPr>
            <p:spPr bwMode="auto">
              <a:xfrm>
                <a:off x="1398" y="2833"/>
                <a:ext cx="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68" name="Text Box 66"/>
              <p:cNvSpPr txBox="1">
                <a:spLocks noChangeArrowheads="1"/>
              </p:cNvSpPr>
              <p:nvPr/>
            </p:nvSpPr>
            <p:spPr bwMode="auto">
              <a:xfrm>
                <a:off x="192" y="2544"/>
                <a:ext cx="513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pt-BR" sz="1200" b="1">
                    <a:solidFill>
                      <a:srgbClr val="FF0000"/>
                    </a:solidFill>
                    <a:latin typeface="+mn-lt"/>
                  </a:rPr>
                  <a:t>110</a:t>
                </a:r>
              </a:p>
            </p:txBody>
          </p:sp>
          <p:sp>
            <p:nvSpPr>
              <p:cNvPr id="123969" name="Text Box 67"/>
              <p:cNvSpPr txBox="1">
                <a:spLocks noChangeArrowheads="1"/>
              </p:cNvSpPr>
              <p:nvPr/>
            </p:nvSpPr>
            <p:spPr bwMode="auto">
              <a:xfrm>
                <a:off x="2208" y="2640"/>
                <a:ext cx="440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latin typeface="+mn-lt"/>
                  </a:rPr>
                  <a:t> 100</a:t>
                </a:r>
              </a:p>
            </p:txBody>
          </p:sp>
          <p:sp>
            <p:nvSpPr>
              <p:cNvPr id="123970" name="Line 68"/>
              <p:cNvSpPr>
                <a:spLocks noChangeShapeType="1"/>
              </p:cNvSpPr>
              <p:nvPr/>
            </p:nvSpPr>
            <p:spPr bwMode="auto">
              <a:xfrm>
                <a:off x="518" y="3332"/>
                <a:ext cx="88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71" name="Line 69"/>
              <p:cNvSpPr>
                <a:spLocks noChangeShapeType="1"/>
              </p:cNvSpPr>
              <p:nvPr/>
            </p:nvSpPr>
            <p:spPr bwMode="auto">
              <a:xfrm>
                <a:off x="1397" y="3326"/>
                <a:ext cx="0" cy="167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72" name="Line 70"/>
              <p:cNvSpPr>
                <a:spLocks noChangeShapeType="1"/>
              </p:cNvSpPr>
              <p:nvPr/>
            </p:nvSpPr>
            <p:spPr bwMode="auto">
              <a:xfrm flipH="1">
                <a:off x="1398" y="3498"/>
                <a:ext cx="88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73" name="Text Box 71"/>
              <p:cNvSpPr txBox="1">
                <a:spLocks noChangeArrowheads="1"/>
              </p:cNvSpPr>
              <p:nvPr/>
            </p:nvSpPr>
            <p:spPr bwMode="auto">
              <a:xfrm>
                <a:off x="1178" y="2334"/>
                <a:ext cx="293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23974" name="Text Box 72"/>
              <p:cNvSpPr txBox="1">
                <a:spLocks noChangeArrowheads="1"/>
              </p:cNvSpPr>
              <p:nvPr/>
            </p:nvSpPr>
            <p:spPr bwMode="auto">
              <a:xfrm>
                <a:off x="1178" y="2666"/>
                <a:ext cx="293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6</a:t>
                </a:r>
              </a:p>
            </p:txBody>
          </p:sp>
          <p:sp>
            <p:nvSpPr>
              <p:cNvPr id="123975" name="Text Box 73"/>
              <p:cNvSpPr txBox="1">
                <a:spLocks noChangeArrowheads="1"/>
              </p:cNvSpPr>
              <p:nvPr/>
            </p:nvSpPr>
            <p:spPr bwMode="auto">
              <a:xfrm>
                <a:off x="1178" y="2999"/>
                <a:ext cx="293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1">
                    <a:solidFill>
                      <a:schemeClr val="tx1"/>
                    </a:solidFill>
                    <a:latin typeface="+mn-lt"/>
                  </a:rPr>
                  <a:t>7</a:t>
                </a:r>
              </a:p>
            </p:txBody>
          </p:sp>
          <p:sp>
            <p:nvSpPr>
              <p:cNvPr id="123976" name="Line 74"/>
              <p:cNvSpPr>
                <a:spLocks noChangeShapeType="1"/>
              </p:cNvSpPr>
              <p:nvPr/>
            </p:nvSpPr>
            <p:spPr bwMode="auto">
              <a:xfrm>
                <a:off x="513" y="328"/>
                <a:ext cx="88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77" name="Line 75"/>
              <p:cNvSpPr>
                <a:spLocks noChangeShapeType="1"/>
              </p:cNvSpPr>
              <p:nvPr/>
            </p:nvSpPr>
            <p:spPr bwMode="auto">
              <a:xfrm>
                <a:off x="1393" y="495"/>
                <a:ext cx="88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78" name="Text Box 76"/>
              <p:cNvSpPr txBox="1">
                <a:spLocks noChangeArrowheads="1"/>
              </p:cNvSpPr>
              <p:nvPr/>
            </p:nvSpPr>
            <p:spPr bwMode="auto">
              <a:xfrm>
                <a:off x="1397" y="1377"/>
                <a:ext cx="660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pt-BR" sz="900" b="1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23979" name="Text Box 77"/>
              <p:cNvSpPr txBox="1">
                <a:spLocks noChangeArrowheads="1"/>
              </p:cNvSpPr>
              <p:nvPr/>
            </p:nvSpPr>
            <p:spPr bwMode="auto">
              <a:xfrm>
                <a:off x="2272" y="3360"/>
                <a:ext cx="36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1" dirty="0">
                    <a:latin typeface="+mn-lt"/>
                  </a:rPr>
                  <a:t> 60</a:t>
                </a:r>
              </a:p>
              <a:p>
                <a:pPr eaLnBrk="0" hangingPunct="0"/>
                <a:endParaRPr lang="pt-BR" sz="1200" b="1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4" name="Group 78"/>
            <p:cNvGrpSpPr>
              <a:grpSpLocks/>
            </p:cNvGrpSpPr>
            <p:nvPr/>
          </p:nvGrpSpPr>
          <p:grpSpPr bwMode="auto">
            <a:xfrm>
              <a:off x="528" y="1488"/>
              <a:ext cx="1728" cy="192"/>
              <a:chOff x="528" y="1488"/>
              <a:chExt cx="1728" cy="192"/>
            </a:xfrm>
          </p:grpSpPr>
          <p:sp>
            <p:nvSpPr>
              <p:cNvPr id="123914" name="Line 79"/>
              <p:cNvSpPr>
                <a:spLocks noChangeShapeType="1"/>
              </p:cNvSpPr>
              <p:nvPr/>
            </p:nvSpPr>
            <p:spPr bwMode="auto">
              <a:xfrm>
                <a:off x="528" y="1488"/>
                <a:ext cx="86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15" name="Line 80"/>
              <p:cNvSpPr>
                <a:spLocks noChangeShapeType="1"/>
              </p:cNvSpPr>
              <p:nvPr/>
            </p:nvSpPr>
            <p:spPr bwMode="auto">
              <a:xfrm>
                <a:off x="1392" y="148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  <p:sp>
            <p:nvSpPr>
              <p:cNvPr id="123916" name="Line 81"/>
              <p:cNvSpPr>
                <a:spLocks noChangeShapeType="1"/>
              </p:cNvSpPr>
              <p:nvPr/>
            </p:nvSpPr>
            <p:spPr bwMode="auto">
              <a:xfrm>
                <a:off x="1392" y="1680"/>
                <a:ext cx="86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 b="1">
                  <a:latin typeface="+mn-lt"/>
                </a:endParaRPr>
              </a:p>
            </p:txBody>
          </p:sp>
        </p:grpSp>
        <p:sp>
          <p:nvSpPr>
            <p:cNvPr id="123913" name="Rectangle 82"/>
            <p:cNvSpPr>
              <a:spLocks noChangeArrowheads="1"/>
            </p:cNvSpPr>
            <p:nvPr/>
          </p:nvSpPr>
          <p:spPr bwMode="auto">
            <a:xfrm>
              <a:off x="1392" y="1440"/>
              <a:ext cx="646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1800" b="1">
                  <a:solidFill>
                    <a:schemeClr val="tx1"/>
                  </a:solidFill>
                  <a:latin typeface="+mn-lt"/>
                </a:rPr>
                <a:t>“pinch”</a:t>
              </a:r>
            </a:p>
          </p:txBody>
        </p:sp>
      </p:grpSp>
      <p:sp>
        <p:nvSpPr>
          <p:cNvPr id="123907" name="Text Box 85"/>
          <p:cNvSpPr txBox="1">
            <a:spLocks noChangeArrowheads="1"/>
          </p:cNvSpPr>
          <p:nvPr/>
        </p:nvSpPr>
        <p:spPr bwMode="auto">
          <a:xfrm>
            <a:off x="5300464" y="3068960"/>
            <a:ext cx="37799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1800" b="0">
                <a:solidFill>
                  <a:schemeClr val="tx1"/>
                </a:solidFill>
                <a:latin typeface="+mn-lt"/>
              </a:rPr>
              <a:t>Em alguns sistemas de correntes, verifica-se um estrangulamento térmico </a:t>
            </a:r>
            <a:r>
              <a:rPr lang="pt-BR" sz="1800">
                <a:latin typeface="+mn-lt"/>
              </a:rPr>
              <a:t>("pinch")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a uma certa temperatura (temperatura de "pinch").</a:t>
            </a:r>
          </a:p>
        </p:txBody>
      </p:sp>
      <p:sp>
        <p:nvSpPr>
          <p:cNvPr id="695382" name="Text Box 86"/>
          <p:cNvSpPr txBox="1">
            <a:spLocks noChangeArrowheads="1"/>
          </p:cNvSpPr>
          <p:nvPr/>
        </p:nvSpPr>
        <p:spPr bwMode="auto">
          <a:xfrm>
            <a:off x="5148064" y="4745360"/>
            <a:ext cx="38999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1800" b="0">
                <a:solidFill>
                  <a:schemeClr val="tx1"/>
                </a:solidFill>
                <a:latin typeface="+mn-lt"/>
              </a:rPr>
              <a:t>No exemplo ao lado, ela corresponde a </a:t>
            </a:r>
            <a:r>
              <a:rPr lang="pt-BR" sz="1800">
                <a:solidFill>
                  <a:srgbClr val="FF0000"/>
                </a:solidFill>
                <a:latin typeface="+mn-lt"/>
              </a:rPr>
              <a:t>180 </a:t>
            </a:r>
            <a:r>
              <a:rPr lang="pt-BR" sz="1800" baseline="30000">
                <a:solidFill>
                  <a:srgbClr val="FF0000"/>
                </a:solidFill>
                <a:latin typeface="+mn-lt"/>
              </a:rPr>
              <a:t>o</a:t>
            </a:r>
            <a:r>
              <a:rPr lang="pt-BR" sz="1800">
                <a:solidFill>
                  <a:srgbClr val="FF0000"/>
                </a:solidFill>
                <a:latin typeface="+mn-lt"/>
              </a:rPr>
              <a:t>C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para as correntes quentes e </a:t>
            </a:r>
            <a:br>
              <a:rPr lang="pt-BR" sz="1800" b="0">
                <a:solidFill>
                  <a:schemeClr val="tx1"/>
                </a:solidFill>
                <a:latin typeface="+mn-lt"/>
              </a:rPr>
            </a:br>
            <a:r>
              <a:rPr lang="pt-BR" sz="1800" b="0">
                <a:solidFill>
                  <a:schemeClr val="tx1"/>
                </a:solidFill>
                <a:latin typeface="+mn-lt"/>
              </a:rPr>
              <a:t>180 - </a:t>
            </a:r>
            <a:r>
              <a:rPr lang="pt-BR" sz="1800" b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T</a:t>
            </a:r>
            <a:r>
              <a:rPr lang="pt-BR" sz="1800" b="0" baseline="-25000">
                <a:solidFill>
                  <a:schemeClr val="tx1"/>
                </a:solidFill>
                <a:latin typeface="+mn-lt"/>
              </a:rPr>
              <a:t>min 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= </a:t>
            </a:r>
            <a:r>
              <a:rPr lang="pt-BR" sz="1800">
                <a:latin typeface="+mn-lt"/>
              </a:rPr>
              <a:t>170 </a:t>
            </a:r>
            <a:r>
              <a:rPr lang="pt-BR" sz="1800" baseline="30000">
                <a:latin typeface="+mn-lt"/>
              </a:rPr>
              <a:t>o</a:t>
            </a:r>
            <a:r>
              <a:rPr lang="pt-BR" sz="1800">
                <a:latin typeface="+mn-lt"/>
              </a:rPr>
              <a:t>C 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para as correntes frias.</a:t>
            </a:r>
          </a:p>
        </p:txBody>
      </p:sp>
      <p:sp>
        <p:nvSpPr>
          <p:cNvPr id="695388" name="Rectangle 92"/>
          <p:cNvSpPr>
            <a:spLocks noChangeArrowheads="1"/>
          </p:cNvSpPr>
          <p:nvPr/>
        </p:nvSpPr>
        <p:spPr bwMode="auto">
          <a:xfrm>
            <a:off x="4463529" y="2286000"/>
            <a:ext cx="609600" cy="381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b="1">
              <a:latin typeface="+mn-lt"/>
            </a:endParaRPr>
          </a:p>
        </p:txBody>
      </p:sp>
      <p:sp>
        <p:nvSpPr>
          <p:cNvPr id="695390" name="Rectangle 94"/>
          <p:cNvSpPr>
            <a:spLocks noChangeArrowheads="1"/>
          </p:cNvSpPr>
          <p:nvPr/>
        </p:nvSpPr>
        <p:spPr bwMode="auto">
          <a:xfrm>
            <a:off x="1263129" y="2133600"/>
            <a:ext cx="6096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b="1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9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382" grpId="0" autoUpdateAnimBg="0"/>
      <p:bldP spid="695388" grpId="0" animBg="1" autoUpdateAnimBg="0"/>
      <p:bldP spid="695390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86200" y="497160"/>
            <a:ext cx="5257800" cy="6172200"/>
            <a:chOff x="2448" y="30"/>
            <a:chExt cx="3312" cy="3888"/>
          </a:xfrm>
        </p:grpSpPr>
        <p:sp>
          <p:nvSpPr>
            <p:cNvPr id="124934" name="Text Box 3"/>
            <p:cNvSpPr txBox="1">
              <a:spLocks noChangeArrowheads="1"/>
            </p:cNvSpPr>
            <p:nvPr/>
          </p:nvSpPr>
          <p:spPr bwMode="auto">
            <a:xfrm>
              <a:off x="2448" y="3024"/>
              <a:ext cx="3312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/>
              <a:r>
                <a:rPr lang="pt-BR" sz="1600" dirty="0">
                  <a:solidFill>
                    <a:srgbClr val="FF0000"/>
                  </a:solidFill>
                  <a:latin typeface="+mn-lt"/>
                </a:rPr>
                <a:t>Consumo Mínimo de Vapor: 210 kW </a:t>
              </a:r>
              <a:r>
                <a:rPr lang="pt-BR" sz="1600" dirty="0">
                  <a:solidFill>
                    <a:srgbClr val="FF0000"/>
                  </a:solidFill>
                  <a:latin typeface="+mn-lt"/>
                  <a:sym typeface="Symbol" pitchFamily="18" charset="2"/>
                </a:rPr>
                <a:t>      437</a:t>
              </a:r>
              <a:r>
                <a:rPr lang="pt-BR" sz="1600" dirty="0">
                  <a:solidFill>
                    <a:srgbClr val="FF0000"/>
                  </a:solidFill>
                  <a:latin typeface="+mn-lt"/>
                </a:rPr>
                <a:t> kg/h</a:t>
              </a:r>
              <a:endParaRPr lang="pt-BR" sz="1600" dirty="0">
                <a:solidFill>
                  <a:schemeClr val="tx1"/>
                </a:solidFill>
                <a:latin typeface="+mn-lt"/>
              </a:endParaRPr>
            </a:p>
            <a:p>
              <a:pPr algn="l"/>
              <a:r>
                <a:rPr lang="pt-BR" sz="1600" dirty="0">
                  <a:latin typeface="+mn-lt"/>
                </a:rPr>
                <a:t>Consumo Mínimo de Água  : 40 kW   </a:t>
              </a:r>
              <a:r>
                <a:rPr lang="pt-BR" sz="1600" dirty="0">
                  <a:latin typeface="+mn-lt"/>
                  <a:sym typeface="Symbol" pitchFamily="18" charset="2"/>
                </a:rPr>
                <a:t></a:t>
              </a:r>
              <a:r>
                <a:rPr lang="pt-BR" sz="1600" dirty="0">
                  <a:latin typeface="+mn-lt"/>
                </a:rPr>
                <a:t>   1.724 kg/h</a:t>
              </a:r>
              <a:r>
                <a:rPr lang="pt-BR" sz="1600" dirty="0">
                  <a:solidFill>
                    <a:srgbClr val="3333CC"/>
                  </a:solidFill>
                  <a:latin typeface="+mn-lt"/>
                </a:rPr>
                <a:t/>
              </a:r>
              <a:br>
                <a:rPr lang="pt-BR" sz="1600" dirty="0">
                  <a:solidFill>
                    <a:srgbClr val="3333CC"/>
                  </a:solidFill>
                  <a:latin typeface="+mn-lt"/>
                </a:rPr>
              </a:br>
              <a:r>
                <a:rPr lang="pt-BR" sz="1600" dirty="0">
                  <a:solidFill>
                    <a:schemeClr val="tx1"/>
                  </a:solidFill>
                  <a:latin typeface="+mn-lt"/>
                </a:rPr>
                <a:t>Custo Mínimo de Utilidades: 6.310 $/a</a:t>
              </a:r>
            </a:p>
          </p:txBody>
        </p:sp>
        <p:sp>
          <p:nvSpPr>
            <p:cNvPr id="124935" name="Line 4"/>
            <p:cNvSpPr>
              <a:spLocks noChangeShapeType="1"/>
            </p:cNvSpPr>
            <p:nvPr/>
          </p:nvSpPr>
          <p:spPr bwMode="auto">
            <a:xfrm>
              <a:off x="2784" y="1248"/>
              <a:ext cx="2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24936" name="Text Box 5"/>
            <p:cNvSpPr txBox="1">
              <a:spLocks noChangeArrowheads="1"/>
            </p:cNvSpPr>
            <p:nvPr/>
          </p:nvSpPr>
          <p:spPr bwMode="auto">
            <a:xfrm>
              <a:off x="4800" y="1071"/>
              <a:ext cx="506" cy="2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1600">
                  <a:solidFill>
                    <a:schemeClr val="tx1"/>
                  </a:solidFill>
                  <a:latin typeface="+mn-lt"/>
                </a:rPr>
                <a:t>“pinch”</a:t>
              </a:r>
            </a:p>
          </p:txBody>
        </p:sp>
        <p:sp>
          <p:nvSpPr>
            <p:cNvPr id="124937" name="Text Box 6"/>
            <p:cNvSpPr txBox="1">
              <a:spLocks noChangeArrowheads="1"/>
            </p:cNvSpPr>
            <p:nvPr/>
          </p:nvSpPr>
          <p:spPr bwMode="auto">
            <a:xfrm>
              <a:off x="2496" y="3552"/>
              <a:ext cx="2880" cy="36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/>
              <a:r>
                <a:rPr lang="pt-BR" sz="1600" b="0">
                  <a:solidFill>
                    <a:schemeClr val="tx1"/>
                  </a:solidFill>
                  <a:latin typeface="+mn-lt"/>
                </a:rPr>
                <a:t>Esses valores vinculam-se ao </a:t>
              </a:r>
              <a:r>
                <a:rPr lang="pt-BR" sz="1600">
                  <a:latin typeface="+mn-lt"/>
                  <a:sym typeface="Symbol" pitchFamily="18" charset="2"/>
                </a:rPr>
                <a:t></a:t>
              </a:r>
              <a:r>
                <a:rPr lang="pt-BR" sz="1600">
                  <a:latin typeface="+mn-lt"/>
                </a:rPr>
                <a:t>T</a:t>
              </a:r>
              <a:r>
                <a:rPr lang="pt-BR" sz="1600" baseline="-25000">
                  <a:latin typeface="+mn-lt"/>
                </a:rPr>
                <a:t>min</a:t>
              </a:r>
              <a:r>
                <a:rPr lang="pt-BR" sz="1600">
                  <a:latin typeface="+mn-lt"/>
                </a:rPr>
                <a:t> = 10 </a:t>
              </a:r>
              <a:r>
                <a:rPr lang="pt-BR" sz="1600" baseline="30000">
                  <a:latin typeface="+mn-lt"/>
                </a:rPr>
                <a:t>o</a:t>
              </a:r>
              <a:r>
                <a:rPr lang="pt-BR" sz="1600">
                  <a:latin typeface="+mn-lt"/>
                </a:rPr>
                <a:t>C </a:t>
              </a:r>
              <a:br>
                <a:rPr lang="pt-BR" sz="1600">
                  <a:latin typeface="+mn-lt"/>
                </a:rPr>
              </a:br>
              <a:r>
                <a:rPr lang="pt-BR" sz="1600" b="0">
                  <a:solidFill>
                    <a:schemeClr val="tx1"/>
                  </a:solidFill>
                  <a:latin typeface="+mn-lt"/>
                </a:rPr>
                <a:t>Para outro</a:t>
              </a:r>
              <a:r>
                <a:rPr lang="pt-BR" sz="1600">
                  <a:latin typeface="+mn-lt"/>
                </a:rPr>
                <a:t> </a:t>
              </a:r>
              <a:r>
                <a:rPr lang="pt-BR" sz="1600">
                  <a:latin typeface="+mn-lt"/>
                  <a:sym typeface="Symbol" pitchFamily="18" charset="2"/>
                </a:rPr>
                <a:t></a:t>
              </a:r>
              <a:r>
                <a:rPr lang="pt-BR" sz="1600">
                  <a:latin typeface="+mn-lt"/>
                </a:rPr>
                <a:t>T</a:t>
              </a:r>
              <a:r>
                <a:rPr lang="pt-BR" sz="1600" baseline="-25000">
                  <a:latin typeface="+mn-lt"/>
                </a:rPr>
                <a:t>min, </a:t>
              </a:r>
              <a:r>
                <a:rPr lang="pt-BR" sz="1600" b="0">
                  <a:solidFill>
                    <a:schemeClr val="tx1"/>
                  </a:solidFill>
                  <a:latin typeface="+mn-lt"/>
                </a:rPr>
                <a:t>o Custo Mínimo seria outro.</a:t>
              </a:r>
            </a:p>
          </p:txBody>
        </p:sp>
        <p:sp>
          <p:nvSpPr>
            <p:cNvPr id="124938" name="Text Box 7"/>
            <p:cNvSpPr txBox="1">
              <a:spLocks noChangeArrowheads="1"/>
            </p:cNvSpPr>
            <p:nvPr/>
          </p:nvSpPr>
          <p:spPr bwMode="auto">
            <a:xfrm>
              <a:off x="2448" y="30"/>
              <a:ext cx="3008" cy="3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1600" dirty="0">
                  <a:solidFill>
                    <a:schemeClr val="tx1"/>
                  </a:solidFill>
                  <a:latin typeface="+mn-lt"/>
                </a:rPr>
                <a:t>Intervalo        </a:t>
              </a:r>
              <a:r>
                <a:rPr lang="pt-BR" sz="1600" dirty="0" err="1">
                  <a:solidFill>
                    <a:srgbClr val="FF0000"/>
                  </a:solidFill>
                  <a:latin typeface="+mn-lt"/>
                </a:rPr>
                <a:t>R</a:t>
              </a:r>
              <a:r>
                <a:rPr lang="pt-BR" sz="1600" baseline="-25000" dirty="0" err="1">
                  <a:solidFill>
                    <a:srgbClr val="FF0000"/>
                  </a:solidFill>
                  <a:latin typeface="+mn-lt"/>
                </a:rPr>
                <a:t>k</a:t>
              </a:r>
              <a:r>
                <a:rPr lang="pt-BR" sz="1600" baseline="-25000" dirty="0">
                  <a:solidFill>
                    <a:srgbClr val="FF0000"/>
                  </a:solidFill>
                  <a:latin typeface="+mn-lt"/>
                </a:rPr>
                <a:t>-1</a:t>
              </a:r>
              <a:r>
                <a:rPr lang="pt-BR" sz="1600" dirty="0">
                  <a:solidFill>
                    <a:schemeClr val="tx1"/>
                  </a:solidFill>
                  <a:latin typeface="+mn-lt"/>
                </a:rPr>
                <a:t>         </a:t>
              </a:r>
              <a:r>
                <a:rPr lang="pt-BR" sz="1600" dirty="0">
                  <a:solidFill>
                    <a:srgbClr val="FF0000"/>
                  </a:solidFill>
                  <a:latin typeface="+mn-lt"/>
                </a:rPr>
                <a:t>Oferta</a:t>
              </a:r>
              <a:r>
                <a:rPr lang="pt-BR" sz="1600" dirty="0">
                  <a:solidFill>
                    <a:schemeClr val="tx1"/>
                  </a:solidFill>
                  <a:latin typeface="+mn-lt"/>
                </a:rPr>
                <a:t>   </a:t>
              </a:r>
              <a:r>
                <a:rPr lang="pt-BR" sz="1600" dirty="0">
                  <a:latin typeface="+mn-lt"/>
                </a:rPr>
                <a:t>Demanda</a:t>
              </a:r>
              <a:r>
                <a:rPr lang="pt-BR" sz="1600" dirty="0">
                  <a:solidFill>
                    <a:schemeClr val="tx1"/>
                  </a:solidFill>
                  <a:latin typeface="+mn-lt"/>
                </a:rPr>
                <a:t>       </a:t>
              </a:r>
              <a:r>
                <a:rPr lang="pt-BR" sz="1600" dirty="0" smtClean="0">
                  <a:solidFill>
                    <a:schemeClr val="tx1"/>
                  </a:solidFill>
                  <a:latin typeface="+mn-lt"/>
                </a:rPr>
                <a:t>      </a:t>
              </a:r>
              <a:r>
                <a:rPr lang="pt-BR" sz="1600" dirty="0" err="1">
                  <a:solidFill>
                    <a:srgbClr val="FF0000"/>
                  </a:solidFill>
                  <a:latin typeface="+mn-lt"/>
                </a:rPr>
                <a:t>S</a:t>
              </a:r>
              <a:r>
                <a:rPr lang="pt-BR" sz="1600" baseline="-25000" dirty="0" err="1">
                  <a:solidFill>
                    <a:srgbClr val="FF0000"/>
                  </a:solidFill>
                  <a:latin typeface="+mn-lt"/>
                </a:rPr>
                <a:t>k</a:t>
              </a:r>
              <a:endParaRPr lang="pt-BR" sz="1600" dirty="0">
                <a:solidFill>
                  <a:srgbClr val="FF0000"/>
                </a:solidFill>
                <a:latin typeface="+mn-lt"/>
              </a:endParaRPr>
            </a:p>
            <a:p>
              <a:pPr algn="l"/>
              <a:r>
                <a:rPr lang="pt-BR" sz="1600" dirty="0">
                  <a:solidFill>
                    <a:schemeClr val="tx1"/>
                  </a:solidFill>
                  <a:latin typeface="+mn-lt"/>
                </a:rPr>
                <a:t>                   </a:t>
              </a:r>
              <a:r>
                <a:rPr lang="pt-BR" sz="1600" dirty="0" smtClean="0">
                  <a:solidFill>
                    <a:schemeClr val="tx1"/>
                  </a:solidFill>
                  <a:latin typeface="+mn-lt"/>
                </a:rPr>
                <a:t>  </a:t>
              </a:r>
              <a:r>
                <a:rPr lang="pt-BR" sz="1600" dirty="0">
                  <a:solidFill>
                    <a:srgbClr val="FF0000"/>
                  </a:solidFill>
                  <a:latin typeface="+mn-lt"/>
                </a:rPr>
                <a:t>kW</a:t>
              </a:r>
              <a:r>
                <a:rPr lang="pt-BR" sz="1600" dirty="0">
                  <a:solidFill>
                    <a:schemeClr val="tx1"/>
                  </a:solidFill>
                  <a:latin typeface="+mn-lt"/>
                </a:rPr>
                <a:t>            </a:t>
              </a:r>
              <a:r>
                <a:rPr lang="pt-BR" sz="1600" dirty="0" err="1">
                  <a:solidFill>
                    <a:srgbClr val="FF0000"/>
                  </a:solidFill>
                  <a:latin typeface="+mn-lt"/>
                </a:rPr>
                <a:t>kW</a:t>
              </a:r>
              <a:r>
                <a:rPr lang="pt-BR" sz="1600" dirty="0">
                  <a:solidFill>
                    <a:srgbClr val="FF0000"/>
                  </a:solidFill>
                  <a:latin typeface="+mn-lt"/>
                </a:rPr>
                <a:t>         </a:t>
              </a:r>
              <a:r>
                <a:rPr lang="pt-BR" sz="1600" dirty="0" err="1">
                  <a:latin typeface="+mn-lt"/>
                </a:rPr>
                <a:t>kW</a:t>
              </a:r>
              <a:r>
                <a:rPr lang="pt-BR" sz="1600" dirty="0">
                  <a:latin typeface="+mn-lt"/>
                </a:rPr>
                <a:t> </a:t>
              </a:r>
              <a:r>
                <a:rPr lang="pt-BR" sz="1600" dirty="0">
                  <a:solidFill>
                    <a:srgbClr val="3333CC"/>
                  </a:solidFill>
                  <a:latin typeface="+mn-lt"/>
                </a:rPr>
                <a:t>              </a:t>
              </a:r>
              <a:r>
                <a:rPr lang="pt-BR" sz="1600" dirty="0" err="1">
                  <a:solidFill>
                    <a:srgbClr val="FF0000"/>
                  </a:solidFill>
                  <a:latin typeface="+mn-lt"/>
                </a:rPr>
                <a:t>kW</a:t>
              </a:r>
              <a:r>
                <a:rPr lang="pt-BR" sz="1600" dirty="0">
                  <a:solidFill>
                    <a:schemeClr val="tx1"/>
                  </a:solidFill>
                  <a:latin typeface="+mn-lt"/>
                </a:rPr>
                <a:t> </a:t>
              </a:r>
            </a:p>
          </p:txBody>
        </p:sp>
        <p:sp>
          <p:nvSpPr>
            <p:cNvPr id="124939" name="Text Box 8"/>
            <p:cNvSpPr txBox="1">
              <a:spLocks noChangeArrowheads="1"/>
            </p:cNvSpPr>
            <p:nvPr/>
          </p:nvSpPr>
          <p:spPr bwMode="auto">
            <a:xfrm>
              <a:off x="2736" y="864"/>
              <a:ext cx="30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/>
              <a:r>
                <a:rPr lang="pt-BR" sz="1600">
                  <a:solidFill>
                    <a:schemeClr val="tx1"/>
                  </a:solidFill>
                  <a:latin typeface="+mn-lt"/>
                </a:rPr>
                <a:t>2 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40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100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</a:t>
              </a:r>
              <a:r>
                <a:rPr lang="pt-BR" sz="1600">
                  <a:latin typeface="+mn-lt"/>
                </a:rPr>
                <a:t>350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- 210</a:t>
              </a:r>
            </a:p>
          </p:txBody>
        </p:sp>
        <p:sp>
          <p:nvSpPr>
            <p:cNvPr id="124940" name="Text Box 9"/>
            <p:cNvSpPr txBox="1">
              <a:spLocks noChangeArrowheads="1"/>
            </p:cNvSpPr>
            <p:nvPr/>
          </p:nvSpPr>
          <p:spPr bwMode="auto">
            <a:xfrm>
              <a:off x="2592" y="1296"/>
              <a:ext cx="316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/>
              <a:r>
                <a:rPr lang="pt-BR" sz="1600">
                  <a:solidFill>
                    <a:schemeClr val="tx1"/>
                  </a:solidFill>
                  <a:latin typeface="+mn-lt"/>
                </a:rPr>
                <a:t>    3  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240 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</a:t>
              </a:r>
              <a:r>
                <a:rPr lang="pt-BR" sz="1600">
                  <a:latin typeface="+mn-lt"/>
                </a:rPr>
                <a:t>140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100</a:t>
              </a:r>
              <a:endParaRPr lang="pt-BR" sz="16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4941" name="Text Box 10"/>
            <p:cNvSpPr txBox="1">
              <a:spLocks noChangeArrowheads="1"/>
            </p:cNvSpPr>
            <p:nvPr/>
          </p:nvSpPr>
          <p:spPr bwMode="auto">
            <a:xfrm>
              <a:off x="2736" y="1710"/>
              <a:ext cx="291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1600">
                  <a:solidFill>
                    <a:schemeClr val="tx1"/>
                  </a:solidFill>
                  <a:latin typeface="+mn-lt"/>
                </a:rPr>
                <a:t>4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100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240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</a:t>
              </a:r>
              <a:r>
                <a:rPr lang="pt-BR" sz="1600">
                  <a:latin typeface="+mn-lt"/>
                </a:rPr>
                <a:t>240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100</a:t>
              </a:r>
              <a:endParaRPr lang="pt-BR" sz="16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4942" name="Text Box 11"/>
            <p:cNvSpPr txBox="1">
              <a:spLocks noChangeArrowheads="1"/>
            </p:cNvSpPr>
            <p:nvPr/>
          </p:nvSpPr>
          <p:spPr bwMode="auto">
            <a:xfrm>
              <a:off x="2736" y="2094"/>
              <a:ext cx="291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1600">
                  <a:solidFill>
                    <a:schemeClr val="tx1"/>
                  </a:solidFill>
                  <a:latin typeface="+mn-lt"/>
                </a:rPr>
                <a:t>5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100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300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</a:t>
              </a:r>
              <a:r>
                <a:rPr lang="pt-BR" sz="1600">
                  <a:latin typeface="+mn-lt"/>
                </a:rPr>
                <a:t>360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40</a:t>
              </a:r>
              <a:endParaRPr lang="pt-BR" sz="16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4943" name="Text Box 12"/>
            <p:cNvSpPr txBox="1">
              <a:spLocks noChangeArrowheads="1"/>
            </p:cNvSpPr>
            <p:nvPr/>
          </p:nvSpPr>
          <p:spPr bwMode="auto">
            <a:xfrm>
              <a:off x="2688" y="558"/>
              <a:ext cx="288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1600">
                  <a:solidFill>
                    <a:schemeClr val="tx1"/>
                  </a:solidFill>
                  <a:latin typeface="+mn-lt"/>
                </a:rPr>
                <a:t> 1 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40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 </a:t>
              </a:r>
              <a:r>
                <a:rPr lang="pt-BR" sz="1600">
                  <a:latin typeface="+mn-lt"/>
                </a:rPr>
                <a:t>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24944" name="Text Box 13"/>
            <p:cNvSpPr txBox="1">
              <a:spLocks noChangeArrowheads="1"/>
            </p:cNvSpPr>
            <p:nvPr/>
          </p:nvSpPr>
          <p:spPr bwMode="auto">
            <a:xfrm>
              <a:off x="2736" y="2430"/>
              <a:ext cx="291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1600">
                  <a:solidFill>
                    <a:schemeClr val="tx1"/>
                  </a:solidFill>
                  <a:latin typeface="+mn-lt"/>
                </a:rPr>
                <a:t>6  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40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200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</a:t>
              </a:r>
              <a:r>
                <a:rPr lang="pt-BR" sz="1600">
                  <a:latin typeface="+mn-lt"/>
                </a:rPr>
                <a:t>100 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24945" name="Text Box 14"/>
            <p:cNvSpPr txBox="1">
              <a:spLocks noChangeArrowheads="1"/>
            </p:cNvSpPr>
            <p:nvPr/>
          </p:nvSpPr>
          <p:spPr bwMode="auto">
            <a:xfrm>
              <a:off x="2736" y="2736"/>
              <a:ext cx="30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600">
                  <a:solidFill>
                    <a:schemeClr val="tx1"/>
                  </a:solidFill>
                  <a:latin typeface="+mn-lt"/>
                </a:rPr>
                <a:t>7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140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0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</a:t>
              </a:r>
              <a:r>
                <a:rPr lang="pt-BR" sz="1600">
                  <a:latin typeface="+mn-lt"/>
                </a:rPr>
                <a:t>100 </a:t>
              </a:r>
              <a:r>
                <a:rPr lang="pt-BR" sz="1600">
                  <a:solidFill>
                    <a:schemeClr val="tx1"/>
                  </a:solidFill>
                  <a:latin typeface="+mn-lt"/>
                </a:rPr>
                <a:t>               </a:t>
              </a:r>
              <a:r>
                <a:rPr lang="pt-BR" sz="1600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24946" name="Text Box 15"/>
            <p:cNvSpPr txBox="1">
              <a:spLocks noChangeArrowheads="1"/>
            </p:cNvSpPr>
            <p:nvPr/>
          </p:nvSpPr>
          <p:spPr bwMode="auto">
            <a:xfrm>
              <a:off x="5328" y="1008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>
                  <a:solidFill>
                    <a:srgbClr val="FF0000"/>
                  </a:solidFill>
                  <a:latin typeface="+mn-lt"/>
                </a:rPr>
                <a:t>vapor</a:t>
              </a:r>
            </a:p>
          </p:txBody>
        </p:sp>
        <p:sp>
          <p:nvSpPr>
            <p:cNvPr id="124947" name="Text Box 16"/>
            <p:cNvSpPr txBox="1">
              <a:spLocks noChangeArrowheads="1"/>
            </p:cNvSpPr>
            <p:nvPr/>
          </p:nvSpPr>
          <p:spPr bwMode="auto">
            <a:xfrm>
              <a:off x="5328" y="2880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>
                  <a:latin typeface="+mn-lt"/>
                </a:rPr>
                <a:t>água</a:t>
              </a:r>
            </a:p>
          </p:txBody>
        </p:sp>
      </p:grpSp>
      <p:sp>
        <p:nvSpPr>
          <p:cNvPr id="704529" name="Text Box 17"/>
          <p:cNvSpPr txBox="1">
            <a:spLocks noChangeArrowheads="1"/>
          </p:cNvSpPr>
          <p:nvPr/>
        </p:nvSpPr>
        <p:spPr bwMode="auto">
          <a:xfrm>
            <a:off x="1043608" y="1430263"/>
            <a:ext cx="307489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Chama-se de estrangulamento ("pinch") pelo fato de </a:t>
            </a:r>
            <a:r>
              <a:rPr lang="pt-BR">
                <a:latin typeface="+mn-lt"/>
              </a:rPr>
              <a:t>não haver passagem de resíduo de calor</a:t>
            </a:r>
            <a:r>
              <a:rPr lang="pt-BR" b="0">
                <a:solidFill>
                  <a:schemeClr val="tx1"/>
                </a:solidFill>
                <a:latin typeface="+mn-lt"/>
              </a:rPr>
              <a:t> do sub-conjunto acima para o sub-conjunto abaixo do “pinch”.</a:t>
            </a:r>
            <a:endParaRPr lang="pt-BR">
              <a:latin typeface="+mn-lt"/>
            </a:endParaRPr>
          </a:p>
        </p:txBody>
      </p:sp>
      <p:sp>
        <p:nvSpPr>
          <p:cNvPr id="380946" name="Text Box 18"/>
          <p:cNvSpPr txBox="1">
            <a:spLocks noChangeArrowheads="1"/>
          </p:cNvSpPr>
          <p:nvPr/>
        </p:nvSpPr>
        <p:spPr bwMode="auto">
          <a:xfrm>
            <a:off x="1043608" y="3411463"/>
            <a:ext cx="313184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O conjunto dos Intervalos fica dividido em 2 sub-conjuntos termicamente independentes: </a:t>
            </a:r>
          </a:p>
          <a:p>
            <a:pPr algn="just">
              <a:spcBef>
                <a:spcPct val="50000"/>
              </a:spcBef>
            </a:pPr>
            <a:r>
              <a:rPr lang="pt-BR">
                <a:solidFill>
                  <a:schemeClr val="tx1"/>
                </a:solidFill>
                <a:latin typeface="+mn-lt"/>
              </a:rPr>
              <a:t>um acima do pinch e </a:t>
            </a:r>
            <a:br>
              <a:rPr lang="pt-BR">
                <a:solidFill>
                  <a:schemeClr val="tx1"/>
                </a:solidFill>
                <a:latin typeface="+mn-lt"/>
              </a:rPr>
            </a:br>
            <a:r>
              <a:rPr lang="pt-BR">
                <a:solidFill>
                  <a:schemeClr val="tx1"/>
                </a:solidFill>
                <a:latin typeface="+mn-lt"/>
              </a:rPr>
              <a:t>outro abaixo do pinch</a:t>
            </a:r>
            <a:r>
              <a:rPr lang="pt-BR" b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29" grpId="0" autoUpdateAnimBg="0"/>
      <p:bldP spid="380946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4"/>
          <p:cNvSpPr txBox="1">
            <a:spLocks noChangeArrowheads="1"/>
          </p:cNvSpPr>
          <p:nvPr/>
        </p:nvSpPr>
        <p:spPr bwMode="auto">
          <a:xfrm>
            <a:off x="899592" y="980728"/>
            <a:ext cx="802838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b="1" dirty="0" smtClean="0">
                <a:latin typeface="+mn-lt"/>
              </a:rPr>
              <a:t>Regras </a:t>
            </a:r>
            <a:r>
              <a:rPr lang="pt-BR" sz="2400" b="1" dirty="0">
                <a:latin typeface="+mn-lt"/>
              </a:rPr>
              <a:t>Heurísticas para Redes de Trocadores de Calor</a:t>
            </a:r>
          </a:p>
        </p:txBody>
      </p:sp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1259632" y="2132856"/>
            <a:ext cx="6516216" cy="21236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200" b="1" dirty="0">
                <a:latin typeface="+mn-lt"/>
              </a:rPr>
              <a:t>Regra 1</a:t>
            </a:r>
          </a:p>
          <a:p>
            <a:r>
              <a:rPr lang="pt-BR" sz="2200" dirty="0">
                <a:latin typeface="+mn-lt"/>
              </a:rPr>
              <a:t>Quanto ao Tipo de Trocador</a:t>
            </a:r>
          </a:p>
          <a:p>
            <a:endParaRPr lang="pt-BR" sz="2200" b="0" dirty="0">
              <a:latin typeface="+mn-lt"/>
            </a:endParaRPr>
          </a:p>
          <a:p>
            <a:r>
              <a:rPr lang="pt-BR" sz="2200" b="0" dirty="0">
                <a:solidFill>
                  <a:schemeClr val="tx1"/>
                </a:solidFill>
                <a:latin typeface="+mn-lt"/>
              </a:rPr>
              <a:t>Iniciar a síntese  com trocadores de tipo </a:t>
            </a:r>
            <a:r>
              <a:rPr lang="pt-BR" sz="2200" b="0" dirty="0" err="1">
                <a:solidFill>
                  <a:schemeClr val="tx1"/>
                </a:solidFill>
                <a:latin typeface="+mn-lt"/>
              </a:rPr>
              <a:t>casco-e-tubo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, de passo simples, </a:t>
            </a:r>
          </a:p>
          <a:p>
            <a:r>
              <a:rPr lang="pt-BR" sz="2200" b="0" dirty="0">
                <a:solidFill>
                  <a:schemeClr val="tx1"/>
                </a:solidFill>
                <a:latin typeface="+mn-lt"/>
              </a:rPr>
              <a:t>com escoamento em contracorrente.</a:t>
            </a:r>
          </a:p>
        </p:txBody>
      </p:sp>
      <p:sp>
        <p:nvSpPr>
          <p:cNvPr id="230407" name="Text Box 7"/>
          <p:cNvSpPr txBox="1">
            <a:spLocks noChangeArrowheads="1"/>
          </p:cNvSpPr>
          <p:nvPr/>
        </p:nvSpPr>
        <p:spPr bwMode="auto">
          <a:xfrm>
            <a:off x="1259631" y="4723656"/>
            <a:ext cx="7013497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200" b="1" dirty="0">
                <a:latin typeface="+mn-lt"/>
              </a:rPr>
              <a:t>Justificativa: </a:t>
            </a:r>
            <a:r>
              <a:rPr lang="pt-BR" sz="2200" dirty="0">
                <a:latin typeface="+mn-lt"/>
              </a:rPr>
              <a:t>em princípio, são os mais eficientes</a:t>
            </a:r>
            <a:r>
              <a:rPr lang="pt-BR" sz="2200" b="0" dirty="0">
                <a:latin typeface="+mn-lt"/>
              </a:rPr>
              <a:t>.</a:t>
            </a:r>
            <a:endParaRPr lang="pt-BR" sz="2200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0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0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5" grpId="0" autoUpdateAnimBg="0"/>
      <p:bldP spid="230407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3"/>
          <p:cNvSpPr txBox="1">
            <a:spLocks noChangeArrowheads="1"/>
          </p:cNvSpPr>
          <p:nvPr/>
        </p:nvSpPr>
        <p:spPr bwMode="auto">
          <a:xfrm>
            <a:off x="1000100" y="100034"/>
            <a:ext cx="8143900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200" b="1" u="sng" dirty="0" smtClean="0">
                <a:latin typeface="+mn-lt"/>
              </a:rPr>
              <a:t>Regras </a:t>
            </a:r>
            <a:r>
              <a:rPr lang="pt-BR" sz="2200" b="1" u="sng" dirty="0">
                <a:latin typeface="+mn-lt"/>
              </a:rPr>
              <a:t>Heurísticas para Redes de Trocadores de Calor</a:t>
            </a:r>
          </a:p>
        </p:txBody>
      </p:sp>
      <p:sp>
        <p:nvSpPr>
          <p:cNvPr id="601093" name="Text Box 5"/>
          <p:cNvSpPr txBox="1">
            <a:spLocks noChangeArrowheads="1"/>
          </p:cNvSpPr>
          <p:nvPr/>
        </p:nvSpPr>
        <p:spPr bwMode="auto">
          <a:xfrm>
            <a:off x="1000100" y="785834"/>
            <a:ext cx="8143900" cy="2462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200" b="1" dirty="0">
                <a:latin typeface="+mn-lt"/>
              </a:rPr>
              <a:t>Regra 2</a:t>
            </a:r>
          </a:p>
          <a:p>
            <a:r>
              <a:rPr lang="pt-BR" sz="2200" dirty="0">
                <a:latin typeface="+mn-lt"/>
              </a:rPr>
              <a:t>Quanto aos Pares de Correntes que devem trocar calor</a:t>
            </a:r>
            <a:endParaRPr lang="pt-BR" sz="2200" b="0" dirty="0">
              <a:latin typeface="+mn-lt"/>
            </a:endParaRPr>
          </a:p>
          <a:p>
            <a:pPr algn="l"/>
            <a:r>
              <a:rPr lang="pt-BR" sz="2200" b="0" dirty="0">
                <a:solidFill>
                  <a:schemeClr val="tx1"/>
                </a:solidFill>
                <a:latin typeface="+mn-lt"/>
              </a:rPr>
              <a:t>    </a:t>
            </a:r>
            <a:br>
              <a:rPr lang="pt-BR" sz="2200" b="0" dirty="0">
                <a:solidFill>
                  <a:schemeClr val="tx1"/>
                </a:solidFill>
                <a:latin typeface="+mn-lt"/>
              </a:rPr>
            </a:br>
            <a:r>
              <a:rPr lang="pt-BR" sz="2200" b="0" dirty="0">
                <a:solidFill>
                  <a:schemeClr val="tx1"/>
                </a:solidFill>
                <a:latin typeface="+mn-lt"/>
              </a:rPr>
              <a:t>    Critério </a:t>
            </a:r>
            <a:r>
              <a:rPr lang="pt-BR" sz="2200" dirty="0">
                <a:solidFill>
                  <a:schemeClr val="tx1"/>
                </a:solidFill>
                <a:latin typeface="+mn-lt"/>
              </a:rPr>
              <a:t>RPS (</a:t>
            </a:r>
            <a:r>
              <a:rPr lang="pt-BR" sz="2200" dirty="0" err="1">
                <a:solidFill>
                  <a:schemeClr val="tx1"/>
                </a:solidFill>
                <a:latin typeface="+mn-lt"/>
              </a:rPr>
              <a:t>Rudd</a:t>
            </a:r>
            <a:r>
              <a:rPr lang="pt-BR" sz="2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2200" dirty="0" err="1">
                <a:solidFill>
                  <a:schemeClr val="tx1"/>
                </a:solidFill>
                <a:latin typeface="+mn-lt"/>
              </a:rPr>
              <a:t>Powers</a:t>
            </a:r>
            <a:r>
              <a:rPr lang="pt-BR" sz="2200" dirty="0">
                <a:solidFill>
                  <a:schemeClr val="tx1"/>
                </a:solidFill>
                <a:latin typeface="+mn-lt"/>
              </a:rPr>
              <a:t> &amp; </a:t>
            </a:r>
            <a:r>
              <a:rPr lang="pt-BR" sz="2200" dirty="0" err="1">
                <a:solidFill>
                  <a:schemeClr val="tx1"/>
                </a:solidFill>
                <a:latin typeface="+mn-lt"/>
              </a:rPr>
              <a:t>Siirola</a:t>
            </a:r>
            <a:r>
              <a:rPr lang="pt-BR" sz="2200" dirty="0">
                <a:solidFill>
                  <a:schemeClr val="tx1"/>
                </a:solidFill>
                <a:latin typeface="+mn-lt"/>
              </a:rPr>
              <a:t>): 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200" dirty="0">
                <a:latin typeface="+mn-lt"/>
              </a:rPr>
              <a:t>FMTO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 </a:t>
            </a:r>
            <a:br>
              <a:rPr lang="pt-BR" sz="2200" b="0" dirty="0">
                <a:solidFill>
                  <a:schemeClr val="tx1"/>
                </a:solidFill>
                <a:latin typeface="+mn-lt"/>
              </a:rPr>
            </a:br>
            <a:r>
              <a:rPr lang="pt-BR" sz="2200" b="0" dirty="0">
                <a:solidFill>
                  <a:schemeClr val="tx1"/>
                </a:solidFill>
                <a:latin typeface="+mn-lt"/>
              </a:rPr>
              <a:t>                                                      </a:t>
            </a:r>
            <a:r>
              <a:rPr lang="pt-BR" sz="2200" b="0" dirty="0" smtClean="0">
                <a:solidFill>
                  <a:schemeClr val="tx1"/>
                </a:solidFill>
                <a:latin typeface="+mn-lt"/>
              </a:rPr>
              <a:t> ou  </a:t>
            </a:r>
            <a:r>
              <a:rPr lang="pt-BR" sz="2200" dirty="0" err="1">
                <a:solidFill>
                  <a:srgbClr val="FF0000"/>
                </a:solidFill>
                <a:latin typeface="+mn-lt"/>
              </a:rPr>
              <a:t>QmTO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200" dirty="0" err="1">
                <a:latin typeface="+mn-lt"/>
              </a:rPr>
              <a:t>FmTO</a:t>
            </a:r>
            <a:r>
              <a:rPr lang="pt-BR" sz="2200" dirty="0">
                <a:latin typeface="+mn-lt"/>
              </a:rPr>
              <a:t/>
            </a:r>
            <a:br>
              <a:rPr lang="pt-BR" sz="2200" dirty="0">
                <a:latin typeface="+mn-lt"/>
              </a:rPr>
            </a:br>
            <a:endParaRPr lang="pt-BR" sz="2200" b="0" dirty="0">
              <a:latin typeface="+mn-lt"/>
            </a:endParaRPr>
          </a:p>
          <a:p>
            <a:pPr algn="l"/>
            <a:r>
              <a:rPr lang="pt-BR" sz="2200" b="0" dirty="0">
                <a:solidFill>
                  <a:schemeClr val="tx1"/>
                </a:solidFill>
                <a:latin typeface="+mn-lt"/>
              </a:rPr>
              <a:t>    Critério </a:t>
            </a:r>
            <a:r>
              <a:rPr lang="pt-BR" sz="2200" dirty="0">
                <a:solidFill>
                  <a:schemeClr val="tx1"/>
                </a:solidFill>
                <a:latin typeface="+mn-lt"/>
              </a:rPr>
              <a:t>PD (</a:t>
            </a:r>
            <a:r>
              <a:rPr lang="pt-BR" sz="2200" dirty="0" err="1">
                <a:solidFill>
                  <a:schemeClr val="tx1"/>
                </a:solidFill>
                <a:latin typeface="+mn-lt"/>
              </a:rPr>
              <a:t>Ponton&amp;Donaldson</a:t>
            </a:r>
            <a:r>
              <a:rPr lang="pt-BR" sz="2200" dirty="0">
                <a:solidFill>
                  <a:schemeClr val="tx1"/>
                </a:solidFill>
                <a:latin typeface="+mn-lt"/>
              </a:rPr>
              <a:t>)        :  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200" dirty="0">
                <a:latin typeface="+mn-lt"/>
              </a:rPr>
              <a:t>FMTD</a:t>
            </a:r>
          </a:p>
        </p:txBody>
      </p:sp>
      <p:sp>
        <p:nvSpPr>
          <p:cNvPr id="601095" name="Text Box 7"/>
          <p:cNvSpPr txBox="1">
            <a:spLocks noChangeArrowheads="1"/>
          </p:cNvSpPr>
          <p:nvPr/>
        </p:nvSpPr>
        <p:spPr bwMode="auto">
          <a:xfrm>
            <a:off x="1000100" y="5738834"/>
            <a:ext cx="81439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200">
                <a:latin typeface="+mn-lt"/>
              </a:rPr>
              <a:t>Justificativa: </a:t>
            </a:r>
            <a:r>
              <a:rPr lang="pt-BR" sz="2200" b="0">
                <a:solidFill>
                  <a:schemeClr val="tx1"/>
                </a:solidFill>
                <a:latin typeface="+mn-lt"/>
              </a:rPr>
              <a:t>aproximar as temperaturas extremas da temperatura ambiente para reduzir o consumo de utilidades.</a:t>
            </a:r>
          </a:p>
        </p:txBody>
      </p:sp>
      <p:sp>
        <p:nvSpPr>
          <p:cNvPr id="601097" name="Text Box 9"/>
          <p:cNvSpPr txBox="1">
            <a:spLocks noChangeArrowheads="1"/>
          </p:cNvSpPr>
          <p:nvPr/>
        </p:nvSpPr>
        <p:spPr bwMode="auto">
          <a:xfrm>
            <a:off x="1000100" y="3986234"/>
            <a:ext cx="81439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+mn-lt"/>
              </a:rPr>
              <a:t>QMTO: Q</a:t>
            </a:r>
            <a:r>
              <a:rPr lang="pt-BR" b="0">
                <a:solidFill>
                  <a:schemeClr val="tx1"/>
                </a:solidFill>
                <a:latin typeface="+mn-lt"/>
              </a:rPr>
              <a:t>uente com a </a:t>
            </a:r>
            <a:r>
              <a:rPr lang="pt-BR">
                <a:solidFill>
                  <a:srgbClr val="FF0000"/>
                </a:solidFill>
                <a:latin typeface="+mn-lt"/>
              </a:rPr>
              <a:t>M</a:t>
            </a:r>
            <a:r>
              <a:rPr lang="pt-BR" b="0">
                <a:solidFill>
                  <a:schemeClr val="tx1"/>
                </a:solidFill>
                <a:latin typeface="+mn-lt"/>
              </a:rPr>
              <a:t>aior </a:t>
            </a:r>
            <a:r>
              <a:rPr lang="pt-BR">
                <a:solidFill>
                  <a:srgbClr val="FF0000"/>
                </a:solidFill>
                <a:latin typeface="+mn-lt"/>
              </a:rPr>
              <a:t>T</a:t>
            </a:r>
            <a:r>
              <a:rPr lang="pt-BR" b="0">
                <a:solidFill>
                  <a:schemeClr val="tx1"/>
                </a:solidFill>
                <a:latin typeface="+mn-lt"/>
              </a:rPr>
              <a:t>emperatura de </a:t>
            </a:r>
            <a:r>
              <a:rPr lang="pt-BR">
                <a:solidFill>
                  <a:srgbClr val="FF0000"/>
                </a:solidFill>
                <a:latin typeface="+mn-lt"/>
              </a:rPr>
              <a:t>O</a:t>
            </a:r>
            <a:r>
              <a:rPr lang="pt-BR" b="0">
                <a:solidFill>
                  <a:schemeClr val="tx1"/>
                </a:solidFill>
                <a:latin typeface="+mn-lt"/>
              </a:rPr>
              <a:t>rigem</a:t>
            </a:r>
            <a:br>
              <a:rPr lang="pt-BR" b="0">
                <a:solidFill>
                  <a:schemeClr val="tx1"/>
                </a:solidFill>
                <a:latin typeface="+mn-lt"/>
              </a:rPr>
            </a:br>
            <a:r>
              <a:rPr lang="pt-BR">
                <a:solidFill>
                  <a:srgbClr val="FF0000"/>
                </a:solidFill>
                <a:latin typeface="+mn-lt"/>
              </a:rPr>
              <a:t>QmTO: Q</a:t>
            </a:r>
            <a:r>
              <a:rPr lang="pt-BR" b="0">
                <a:solidFill>
                  <a:schemeClr val="tx1"/>
                </a:solidFill>
                <a:latin typeface="+mn-lt"/>
              </a:rPr>
              <a:t>uente com a </a:t>
            </a:r>
            <a:r>
              <a:rPr lang="pt-BR">
                <a:solidFill>
                  <a:srgbClr val="FF0000"/>
                </a:solidFill>
                <a:latin typeface="+mn-lt"/>
              </a:rPr>
              <a:t>m</a:t>
            </a:r>
            <a:r>
              <a:rPr lang="pt-BR" b="0">
                <a:solidFill>
                  <a:schemeClr val="tx1"/>
                </a:solidFill>
                <a:latin typeface="+mn-lt"/>
              </a:rPr>
              <a:t>enor  </a:t>
            </a:r>
            <a:r>
              <a:rPr lang="pt-BR">
                <a:solidFill>
                  <a:srgbClr val="FF0000"/>
                </a:solidFill>
                <a:latin typeface="+mn-lt"/>
              </a:rPr>
              <a:t>T</a:t>
            </a:r>
            <a:r>
              <a:rPr lang="pt-BR" b="0">
                <a:solidFill>
                  <a:schemeClr val="tx1"/>
                </a:solidFill>
                <a:latin typeface="+mn-lt"/>
              </a:rPr>
              <a:t>emperatura de </a:t>
            </a:r>
            <a:r>
              <a:rPr lang="pt-BR">
                <a:solidFill>
                  <a:srgbClr val="FF0000"/>
                </a:solidFill>
                <a:latin typeface="+mn-lt"/>
              </a:rPr>
              <a:t>O</a:t>
            </a:r>
            <a:r>
              <a:rPr lang="pt-BR" b="0">
                <a:solidFill>
                  <a:schemeClr val="tx1"/>
                </a:solidFill>
                <a:latin typeface="+mn-lt"/>
              </a:rPr>
              <a:t>rigem</a:t>
            </a:r>
            <a:r>
              <a:rPr lang="pt-BR">
                <a:solidFill>
                  <a:srgbClr val="FF0000"/>
                </a:solidFill>
                <a:latin typeface="+mn-lt"/>
              </a:rPr>
              <a:t/>
            </a:r>
            <a:br>
              <a:rPr lang="pt-BR">
                <a:solidFill>
                  <a:srgbClr val="FF0000"/>
                </a:solidFill>
                <a:latin typeface="+mn-lt"/>
              </a:rPr>
            </a:br>
            <a:r>
              <a:rPr lang="pt-BR">
                <a:latin typeface="+mn-lt"/>
              </a:rPr>
              <a:t>FMTO: F</a:t>
            </a:r>
            <a:r>
              <a:rPr lang="pt-BR" b="0">
                <a:solidFill>
                  <a:schemeClr val="tx1"/>
                </a:solidFill>
                <a:latin typeface="+mn-lt"/>
              </a:rPr>
              <a:t>ria com a </a:t>
            </a:r>
            <a:r>
              <a:rPr lang="pt-BR">
                <a:latin typeface="+mn-lt"/>
              </a:rPr>
              <a:t>M</a:t>
            </a:r>
            <a:r>
              <a:rPr lang="pt-BR" b="0">
                <a:solidFill>
                  <a:schemeClr val="tx1"/>
                </a:solidFill>
                <a:latin typeface="+mn-lt"/>
              </a:rPr>
              <a:t>aior </a:t>
            </a:r>
            <a:r>
              <a:rPr lang="pt-BR">
                <a:latin typeface="+mn-lt"/>
              </a:rPr>
              <a:t>T</a:t>
            </a:r>
            <a:r>
              <a:rPr lang="pt-BR" b="0">
                <a:solidFill>
                  <a:schemeClr val="tx1"/>
                </a:solidFill>
                <a:latin typeface="+mn-lt"/>
              </a:rPr>
              <a:t>emperatura de </a:t>
            </a:r>
            <a:r>
              <a:rPr lang="pt-BR">
                <a:latin typeface="+mn-lt"/>
              </a:rPr>
              <a:t>O</a:t>
            </a:r>
            <a:r>
              <a:rPr lang="pt-BR" b="0">
                <a:solidFill>
                  <a:schemeClr val="tx1"/>
                </a:solidFill>
                <a:latin typeface="+mn-lt"/>
              </a:rPr>
              <a:t>rigem</a:t>
            </a:r>
            <a:br>
              <a:rPr lang="pt-BR" b="0">
                <a:solidFill>
                  <a:schemeClr val="tx1"/>
                </a:solidFill>
                <a:latin typeface="+mn-lt"/>
              </a:rPr>
            </a:br>
            <a:r>
              <a:rPr lang="pt-BR">
                <a:latin typeface="+mn-lt"/>
              </a:rPr>
              <a:t>FmTO: F</a:t>
            </a:r>
            <a:r>
              <a:rPr lang="pt-BR" b="0">
                <a:solidFill>
                  <a:schemeClr val="tx1"/>
                </a:solidFill>
                <a:latin typeface="+mn-lt"/>
              </a:rPr>
              <a:t>ria com a </a:t>
            </a:r>
            <a:r>
              <a:rPr lang="pt-BR">
                <a:latin typeface="+mn-lt"/>
              </a:rPr>
              <a:t>m</a:t>
            </a:r>
            <a:r>
              <a:rPr lang="pt-BR" b="0">
                <a:solidFill>
                  <a:schemeClr val="tx1"/>
                </a:solidFill>
                <a:latin typeface="+mn-lt"/>
              </a:rPr>
              <a:t>enor </a:t>
            </a:r>
            <a:r>
              <a:rPr lang="pt-BR">
                <a:latin typeface="+mn-lt"/>
              </a:rPr>
              <a:t>T</a:t>
            </a:r>
            <a:r>
              <a:rPr lang="pt-BR" b="0">
                <a:solidFill>
                  <a:schemeClr val="tx1"/>
                </a:solidFill>
                <a:latin typeface="+mn-lt"/>
              </a:rPr>
              <a:t>emperatura de </a:t>
            </a:r>
            <a:r>
              <a:rPr lang="pt-BR">
                <a:latin typeface="+mn-lt"/>
              </a:rPr>
              <a:t>O</a:t>
            </a:r>
            <a:r>
              <a:rPr lang="pt-BR" b="0">
                <a:solidFill>
                  <a:schemeClr val="tx1"/>
                </a:solidFill>
                <a:latin typeface="+mn-lt"/>
              </a:rPr>
              <a:t>rigem</a:t>
            </a:r>
            <a:br>
              <a:rPr lang="pt-BR" b="0">
                <a:solidFill>
                  <a:schemeClr val="tx1"/>
                </a:solidFill>
                <a:latin typeface="+mn-lt"/>
              </a:rPr>
            </a:br>
            <a:r>
              <a:rPr lang="pt-BR">
                <a:latin typeface="+mn-lt"/>
              </a:rPr>
              <a:t>FMTD: F</a:t>
            </a:r>
            <a:r>
              <a:rPr lang="pt-BR" b="0">
                <a:solidFill>
                  <a:schemeClr val="tx1"/>
                </a:solidFill>
                <a:latin typeface="+mn-lt"/>
              </a:rPr>
              <a:t>ria com a </a:t>
            </a:r>
            <a:r>
              <a:rPr lang="pt-BR">
                <a:latin typeface="+mn-lt"/>
              </a:rPr>
              <a:t>M</a:t>
            </a:r>
            <a:r>
              <a:rPr lang="pt-BR" b="0">
                <a:solidFill>
                  <a:schemeClr val="tx1"/>
                </a:solidFill>
                <a:latin typeface="+mn-lt"/>
              </a:rPr>
              <a:t>aior </a:t>
            </a:r>
            <a:r>
              <a:rPr lang="pt-BR">
                <a:latin typeface="+mn-lt"/>
              </a:rPr>
              <a:t>T</a:t>
            </a:r>
            <a:r>
              <a:rPr lang="pt-BR" b="0">
                <a:solidFill>
                  <a:schemeClr val="tx1"/>
                </a:solidFill>
                <a:latin typeface="+mn-lt"/>
              </a:rPr>
              <a:t>emperatura de </a:t>
            </a:r>
            <a:r>
              <a:rPr lang="pt-BR">
                <a:latin typeface="+mn-lt"/>
              </a:rPr>
              <a:t>D</a:t>
            </a:r>
            <a:r>
              <a:rPr lang="pt-BR" b="0">
                <a:solidFill>
                  <a:schemeClr val="tx1"/>
                </a:solidFill>
                <a:latin typeface="+mn-lt"/>
              </a:rPr>
              <a:t>estino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3" grpId="0" autoUpdateAnimBg="0"/>
      <p:bldP spid="601095" grpId="0" autoUpdateAnimBg="0"/>
      <p:bldP spid="601097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ChangeArrowheads="1"/>
          </p:cNvSpPr>
          <p:nvPr/>
        </p:nvSpPr>
        <p:spPr bwMode="auto">
          <a:xfrm>
            <a:off x="1071538" y="1600200"/>
            <a:ext cx="8072462" cy="178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pt-BR" sz="2200" b="1" dirty="0">
                <a:latin typeface="+mn-lt"/>
              </a:rPr>
              <a:t>Regra 3</a:t>
            </a:r>
            <a:r>
              <a:rPr lang="pt-BR" sz="2200" dirty="0">
                <a:latin typeface="+mn-lt"/>
              </a:rPr>
              <a:t/>
            </a:r>
            <a:br>
              <a:rPr lang="pt-BR" sz="2200" dirty="0">
                <a:latin typeface="+mn-lt"/>
              </a:rPr>
            </a:br>
            <a:r>
              <a:rPr lang="pt-BR" sz="2200" dirty="0">
                <a:latin typeface="+mn-lt"/>
              </a:rPr>
              <a:t>Quanto à Carga Térmica do Trocador</a:t>
            </a:r>
          </a:p>
          <a:p>
            <a:endParaRPr lang="pt-BR" sz="2200" dirty="0">
              <a:latin typeface="+mn-lt"/>
            </a:endParaRPr>
          </a:p>
          <a:p>
            <a:pPr algn="l"/>
            <a:r>
              <a:rPr lang="pt-BR" sz="2200" b="0" dirty="0">
                <a:solidFill>
                  <a:schemeClr val="tx1"/>
                </a:solidFill>
                <a:latin typeface="+mn-lt"/>
              </a:rPr>
              <a:t>Efetuar a troca máxima respeitando um </a:t>
            </a:r>
            <a:r>
              <a:rPr lang="pt-BR" sz="22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22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de </a:t>
            </a:r>
            <a:r>
              <a:rPr lang="pt-BR" sz="2200" dirty="0">
                <a:latin typeface="+mn-lt"/>
              </a:rPr>
              <a:t>10 </a:t>
            </a:r>
            <a:r>
              <a:rPr lang="pt-BR" sz="2200" baseline="30000" dirty="0" err="1">
                <a:latin typeface="+mn-lt"/>
              </a:rPr>
              <a:t>o</a:t>
            </a:r>
            <a:r>
              <a:rPr lang="pt-BR" sz="2200" dirty="0" err="1">
                <a:latin typeface="+mn-lt"/>
              </a:rPr>
              <a:t>C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 ou </a:t>
            </a:r>
            <a:r>
              <a:rPr lang="pt-BR" sz="2200" dirty="0">
                <a:latin typeface="+mn-lt"/>
              </a:rPr>
              <a:t>20 </a:t>
            </a:r>
            <a:r>
              <a:rPr lang="pt-BR" sz="2200" baseline="30000" dirty="0">
                <a:latin typeface="+mn-lt"/>
              </a:rPr>
              <a:t>o</a:t>
            </a:r>
            <a:r>
              <a:rPr lang="pt-BR" sz="2200" dirty="0">
                <a:latin typeface="+mn-lt"/>
              </a:rPr>
              <a:t>F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2200" b="0" dirty="0">
                <a:solidFill>
                  <a:schemeClr val="tx1"/>
                </a:solidFill>
                <a:latin typeface="+mn-lt"/>
              </a:rPr>
              <a:t>                                              </a:t>
            </a:r>
            <a:r>
              <a:rPr lang="pt-BR" sz="22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22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2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2200" b="0" baseline="-25000" dirty="0" err="1">
                <a:solidFill>
                  <a:schemeClr val="tx1"/>
                </a:solidFill>
                <a:latin typeface="+mn-lt"/>
              </a:rPr>
              <a:t>approach</a:t>
            </a:r>
            <a:r>
              <a:rPr lang="pt-BR" sz="2200" b="0" baseline="-25000" dirty="0">
                <a:solidFill>
                  <a:schemeClr val="tx1"/>
                </a:solidFill>
                <a:latin typeface="+mn-lt"/>
              </a:rPr>
              <a:t>,</a:t>
            </a:r>
            <a:r>
              <a:rPr lang="pt-BR" sz="22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endParaRPr lang="pt-BR" sz="2200" b="0" baseline="-25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3144" name="Text Box 8"/>
          <p:cNvSpPr txBox="1">
            <a:spLocks noChangeArrowheads="1"/>
          </p:cNvSpPr>
          <p:nvPr/>
        </p:nvSpPr>
        <p:spPr bwMode="auto">
          <a:xfrm>
            <a:off x="1071538" y="4267200"/>
            <a:ext cx="8072462" cy="11079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200" b="1" dirty="0">
                <a:latin typeface="+mn-lt"/>
              </a:rPr>
              <a:t>Justificativa: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2200" b="0" dirty="0">
                <a:solidFill>
                  <a:schemeClr val="tx1"/>
                </a:solidFill>
                <a:latin typeface="+mn-lt"/>
              </a:rPr>
            </a:br>
            <a:r>
              <a:rPr lang="pt-BR" sz="2200" b="0" dirty="0">
                <a:solidFill>
                  <a:schemeClr val="tx1"/>
                </a:solidFill>
                <a:latin typeface="+mn-lt"/>
              </a:rPr>
              <a:t>A </a:t>
            </a:r>
            <a:r>
              <a:rPr lang="pt-BR" sz="2200" dirty="0">
                <a:latin typeface="+mn-lt"/>
              </a:rPr>
              <a:t>troca máxima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minimiza o custo de utilidades.</a:t>
            </a:r>
          </a:p>
          <a:p>
            <a:r>
              <a:rPr lang="pt-BR" sz="2200" b="0" dirty="0">
                <a:solidFill>
                  <a:schemeClr val="tx1"/>
                </a:solidFill>
                <a:latin typeface="+mn-lt"/>
              </a:rPr>
              <a:t>O </a:t>
            </a:r>
            <a:r>
              <a:rPr lang="pt-BR" sz="2200" dirty="0" err="1">
                <a:latin typeface="+mn-lt"/>
              </a:rPr>
              <a:t>DT</a:t>
            </a:r>
            <a:r>
              <a:rPr lang="pt-BR" sz="2200" baseline="-25000" dirty="0" err="1">
                <a:latin typeface="+mn-lt"/>
              </a:rPr>
              <a:t>min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evita elevação do custo de capital.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00100" y="100034"/>
            <a:ext cx="8143900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200" b="1" u="sng" dirty="0" smtClean="0">
                <a:latin typeface="+mn-lt"/>
              </a:rPr>
              <a:t>Regras </a:t>
            </a:r>
            <a:r>
              <a:rPr lang="pt-BR" sz="2200" b="1" u="sng" dirty="0">
                <a:latin typeface="+mn-lt"/>
              </a:rPr>
              <a:t>Heurísticas para Redes de Trocadores de Calor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3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3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8" grpId="0" autoUpdateAnimBg="0"/>
      <p:bldP spid="60314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1026"/>
          <p:cNvSpPr>
            <a:spLocks noChangeArrowheads="1"/>
          </p:cNvSpPr>
          <p:nvPr/>
        </p:nvSpPr>
        <p:spPr bwMode="auto">
          <a:xfrm>
            <a:off x="1043608" y="6211027"/>
            <a:ext cx="3960440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pt-BR" dirty="0">
                <a:latin typeface="+mn-lt"/>
              </a:rPr>
              <a:t>Rede de Trocadores de Calor (RTC) </a:t>
            </a:r>
            <a:br>
              <a:rPr lang="pt-BR" dirty="0">
                <a:latin typeface="+mn-lt"/>
              </a:rPr>
            </a:br>
            <a:r>
              <a:rPr lang="pt-BR" dirty="0">
                <a:latin typeface="+mn-lt"/>
              </a:rPr>
              <a:t>(Configuração Idealizada) </a:t>
            </a:r>
          </a:p>
        </p:txBody>
      </p:sp>
      <p:sp>
        <p:nvSpPr>
          <p:cNvPr id="35843" name="Rectangle 1067"/>
          <p:cNvSpPr>
            <a:spLocks noChangeArrowheads="1"/>
          </p:cNvSpPr>
          <p:nvPr/>
        </p:nvSpPr>
        <p:spPr bwMode="auto">
          <a:xfrm>
            <a:off x="1043608" y="1412776"/>
            <a:ext cx="5976664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pt-BR" sz="1600" b="1" u="sng" dirty="0">
                <a:latin typeface="+mn-lt"/>
              </a:rPr>
              <a:t>INTEGRAÇÃO ENERGÉTICA DE DIVERSAS CORRENTES</a:t>
            </a:r>
          </a:p>
        </p:txBody>
      </p:sp>
      <p:grpSp>
        <p:nvGrpSpPr>
          <p:cNvPr id="2" name="Group 1120"/>
          <p:cNvGrpSpPr>
            <a:grpSpLocks/>
          </p:cNvGrpSpPr>
          <p:nvPr/>
        </p:nvGrpSpPr>
        <p:grpSpPr bwMode="auto">
          <a:xfrm>
            <a:off x="6237287" y="2518047"/>
            <a:ext cx="2906713" cy="2641600"/>
            <a:chOff x="2882" y="964"/>
            <a:chExt cx="1831" cy="1664"/>
          </a:xfrm>
        </p:grpSpPr>
        <p:sp>
          <p:nvSpPr>
            <p:cNvPr id="35877" name="Line 1034"/>
            <p:cNvSpPr>
              <a:spLocks noChangeShapeType="1"/>
            </p:cNvSpPr>
            <p:nvPr/>
          </p:nvSpPr>
          <p:spPr bwMode="auto">
            <a:xfrm>
              <a:off x="2882" y="1945"/>
              <a:ext cx="1047" cy="1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78" name="Line 1051"/>
            <p:cNvSpPr>
              <a:spLocks noChangeShapeType="1"/>
            </p:cNvSpPr>
            <p:nvPr/>
          </p:nvSpPr>
          <p:spPr bwMode="auto">
            <a:xfrm>
              <a:off x="2882" y="1292"/>
              <a:ext cx="1047" cy="1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79" name="Rectangle 1092"/>
            <p:cNvSpPr>
              <a:spLocks noChangeArrowheads="1"/>
            </p:cNvSpPr>
            <p:nvPr/>
          </p:nvSpPr>
          <p:spPr bwMode="auto">
            <a:xfrm>
              <a:off x="3732" y="964"/>
              <a:ext cx="719" cy="1307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80" name="Oval 1093"/>
            <p:cNvSpPr>
              <a:spLocks noChangeArrowheads="1"/>
            </p:cNvSpPr>
            <p:nvPr/>
          </p:nvSpPr>
          <p:spPr bwMode="auto">
            <a:xfrm>
              <a:off x="3928" y="1160"/>
              <a:ext cx="263" cy="263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81" name="Line 1096"/>
            <p:cNvSpPr>
              <a:spLocks noChangeShapeType="1"/>
            </p:cNvSpPr>
            <p:nvPr/>
          </p:nvSpPr>
          <p:spPr bwMode="auto">
            <a:xfrm>
              <a:off x="4190" y="1945"/>
              <a:ext cx="523" cy="1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82" name="Line 1102"/>
            <p:cNvSpPr>
              <a:spLocks noChangeShapeType="1"/>
            </p:cNvSpPr>
            <p:nvPr/>
          </p:nvSpPr>
          <p:spPr bwMode="auto">
            <a:xfrm flipV="1">
              <a:off x="3863" y="1749"/>
              <a:ext cx="392" cy="39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83" name="Oval 1105"/>
            <p:cNvSpPr>
              <a:spLocks noChangeArrowheads="1"/>
            </p:cNvSpPr>
            <p:nvPr/>
          </p:nvSpPr>
          <p:spPr bwMode="auto">
            <a:xfrm>
              <a:off x="3928" y="1814"/>
              <a:ext cx="263" cy="262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84" name="Line 1106"/>
            <p:cNvSpPr>
              <a:spLocks noChangeShapeType="1"/>
            </p:cNvSpPr>
            <p:nvPr/>
          </p:nvSpPr>
          <p:spPr bwMode="auto">
            <a:xfrm flipV="1">
              <a:off x="3863" y="1749"/>
              <a:ext cx="392" cy="392"/>
            </a:xfrm>
            <a:prstGeom prst="line">
              <a:avLst/>
            </a:prstGeom>
            <a:noFill/>
            <a:ln w="17463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85" name="Rectangle 1107"/>
            <p:cNvSpPr>
              <a:spLocks noChangeArrowheads="1"/>
            </p:cNvSpPr>
            <p:nvPr/>
          </p:nvSpPr>
          <p:spPr bwMode="auto">
            <a:xfrm>
              <a:off x="3732" y="2110"/>
              <a:ext cx="26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vapor</a:t>
              </a:r>
              <a:endParaRPr lang="pt-BR" sz="1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886" name="Line 1110"/>
            <p:cNvSpPr>
              <a:spLocks noChangeShapeType="1"/>
            </p:cNvSpPr>
            <p:nvPr/>
          </p:nvSpPr>
          <p:spPr bwMode="auto">
            <a:xfrm>
              <a:off x="4190" y="1292"/>
              <a:ext cx="523" cy="1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87" name="Line 1111"/>
            <p:cNvSpPr>
              <a:spLocks noChangeShapeType="1"/>
            </p:cNvSpPr>
            <p:nvPr/>
          </p:nvSpPr>
          <p:spPr bwMode="auto">
            <a:xfrm flipV="1">
              <a:off x="3863" y="1095"/>
              <a:ext cx="392" cy="393"/>
            </a:xfrm>
            <a:prstGeom prst="line">
              <a:avLst/>
            </a:prstGeom>
            <a:noFill/>
            <a:ln w="17463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88" name="Text Box 1114"/>
            <p:cNvSpPr txBox="1">
              <a:spLocks noChangeArrowheads="1"/>
            </p:cNvSpPr>
            <p:nvPr/>
          </p:nvSpPr>
          <p:spPr bwMode="auto">
            <a:xfrm>
              <a:off x="3600" y="2395"/>
              <a:ext cx="895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solidFill>
                    <a:srgbClr val="FF0000"/>
                  </a:solidFill>
                  <a:latin typeface="+mn-lt"/>
                </a:rPr>
                <a:t>Aquecedores</a:t>
              </a:r>
            </a:p>
          </p:txBody>
        </p:sp>
      </p:grpSp>
      <p:sp>
        <p:nvSpPr>
          <p:cNvPr id="493659" name="Text Box 1115"/>
          <p:cNvSpPr txBox="1">
            <a:spLocks noChangeArrowheads="1"/>
          </p:cNvSpPr>
          <p:nvPr/>
        </p:nvSpPr>
        <p:spPr bwMode="auto">
          <a:xfrm>
            <a:off x="1662112" y="3189560"/>
            <a:ext cx="1527213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>
                <a:solidFill>
                  <a:schemeClr val="tx1"/>
                </a:solidFill>
                <a:latin typeface="+mn-lt"/>
              </a:rPr>
              <a:t>Trocadores de</a:t>
            </a:r>
          </a:p>
          <a:p>
            <a:pPr algn="l"/>
            <a:r>
              <a:rPr lang="pt-BR">
                <a:solidFill>
                  <a:schemeClr val="tx1"/>
                </a:solidFill>
                <a:latin typeface="+mn-lt"/>
              </a:rPr>
              <a:t>   Integração</a:t>
            </a:r>
          </a:p>
        </p:txBody>
      </p:sp>
      <p:grpSp>
        <p:nvGrpSpPr>
          <p:cNvPr id="3" name="Group 1119"/>
          <p:cNvGrpSpPr>
            <a:grpSpLocks/>
          </p:cNvGrpSpPr>
          <p:nvPr/>
        </p:nvGrpSpPr>
        <p:grpSpPr bwMode="auto">
          <a:xfrm>
            <a:off x="3643312" y="1743347"/>
            <a:ext cx="2906713" cy="2851150"/>
            <a:chOff x="1248" y="476"/>
            <a:chExt cx="1831" cy="1796"/>
          </a:xfrm>
        </p:grpSpPr>
        <p:sp>
          <p:nvSpPr>
            <p:cNvPr id="35860" name="Rectangle 1027"/>
            <p:cNvSpPr>
              <a:spLocks noChangeArrowheads="1"/>
            </p:cNvSpPr>
            <p:nvPr/>
          </p:nvSpPr>
          <p:spPr bwMode="auto">
            <a:xfrm>
              <a:off x="1771" y="965"/>
              <a:ext cx="1308" cy="1307"/>
            </a:xfrm>
            <a:prstGeom prst="rect">
              <a:avLst/>
            </a:prstGeom>
            <a:noFill/>
            <a:ln w="349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61" name="Oval 1028"/>
            <p:cNvSpPr>
              <a:spLocks noChangeArrowheads="1"/>
            </p:cNvSpPr>
            <p:nvPr/>
          </p:nvSpPr>
          <p:spPr bwMode="auto">
            <a:xfrm>
              <a:off x="2621" y="1160"/>
              <a:ext cx="262" cy="263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62" name="Oval 1029"/>
            <p:cNvSpPr>
              <a:spLocks noChangeArrowheads="1"/>
            </p:cNvSpPr>
            <p:nvPr/>
          </p:nvSpPr>
          <p:spPr bwMode="auto">
            <a:xfrm>
              <a:off x="2621" y="1814"/>
              <a:ext cx="262" cy="262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63" name="Line 1030"/>
            <p:cNvSpPr>
              <a:spLocks noChangeShapeType="1"/>
            </p:cNvSpPr>
            <p:nvPr/>
          </p:nvSpPr>
          <p:spPr bwMode="auto">
            <a:xfrm>
              <a:off x="1444" y="1292"/>
              <a:ext cx="523" cy="1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64" name="Line 1033"/>
            <p:cNvSpPr>
              <a:spLocks noChangeShapeType="1"/>
            </p:cNvSpPr>
            <p:nvPr/>
          </p:nvSpPr>
          <p:spPr bwMode="auto">
            <a:xfrm>
              <a:off x="1444" y="1945"/>
              <a:ext cx="523" cy="1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65" name="Line 1037"/>
            <p:cNvSpPr>
              <a:spLocks noChangeShapeType="1"/>
            </p:cNvSpPr>
            <p:nvPr/>
          </p:nvSpPr>
          <p:spPr bwMode="auto">
            <a:xfrm flipV="1">
              <a:off x="2098" y="638"/>
              <a:ext cx="1" cy="523"/>
            </a:xfrm>
            <a:prstGeom prst="line">
              <a:avLst/>
            </a:prstGeom>
            <a:noFill/>
            <a:ln w="17463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66" name="Line 1039"/>
            <p:cNvSpPr>
              <a:spLocks noChangeShapeType="1"/>
            </p:cNvSpPr>
            <p:nvPr/>
          </p:nvSpPr>
          <p:spPr bwMode="auto">
            <a:xfrm>
              <a:off x="2752" y="638"/>
              <a:ext cx="1" cy="523"/>
            </a:xfrm>
            <a:prstGeom prst="line">
              <a:avLst/>
            </a:prstGeom>
            <a:noFill/>
            <a:ln w="17463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67" name="Rectangle 1046"/>
            <p:cNvSpPr>
              <a:spLocks noChangeArrowheads="1"/>
            </p:cNvSpPr>
            <p:nvPr/>
          </p:nvSpPr>
          <p:spPr bwMode="auto">
            <a:xfrm>
              <a:off x="2033" y="476"/>
              <a:ext cx="14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Q1</a:t>
              </a:r>
              <a:endParaRPr lang="pt-BR" sz="1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868" name="Oval 1047"/>
            <p:cNvSpPr>
              <a:spLocks noChangeArrowheads="1"/>
            </p:cNvSpPr>
            <p:nvPr/>
          </p:nvSpPr>
          <p:spPr bwMode="auto">
            <a:xfrm>
              <a:off x="1967" y="1814"/>
              <a:ext cx="262" cy="262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69" name="Line 1048"/>
            <p:cNvSpPr>
              <a:spLocks noChangeShapeType="1"/>
            </p:cNvSpPr>
            <p:nvPr/>
          </p:nvSpPr>
          <p:spPr bwMode="auto">
            <a:xfrm>
              <a:off x="2229" y="1292"/>
              <a:ext cx="392" cy="1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70" name="Oval 1052"/>
            <p:cNvSpPr>
              <a:spLocks noChangeArrowheads="1"/>
            </p:cNvSpPr>
            <p:nvPr/>
          </p:nvSpPr>
          <p:spPr bwMode="auto">
            <a:xfrm>
              <a:off x="1967" y="1160"/>
              <a:ext cx="262" cy="263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71" name="Line 1053"/>
            <p:cNvSpPr>
              <a:spLocks noChangeShapeType="1"/>
            </p:cNvSpPr>
            <p:nvPr/>
          </p:nvSpPr>
          <p:spPr bwMode="auto">
            <a:xfrm>
              <a:off x="2752" y="1422"/>
              <a:ext cx="1" cy="3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72" name="Line 1057"/>
            <p:cNvSpPr>
              <a:spLocks noChangeShapeType="1"/>
            </p:cNvSpPr>
            <p:nvPr/>
          </p:nvSpPr>
          <p:spPr bwMode="auto">
            <a:xfrm>
              <a:off x="2229" y="1945"/>
              <a:ext cx="392" cy="1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73" name="Rectangle 1064"/>
            <p:cNvSpPr>
              <a:spLocks noChangeArrowheads="1"/>
            </p:cNvSpPr>
            <p:nvPr/>
          </p:nvSpPr>
          <p:spPr bwMode="auto">
            <a:xfrm>
              <a:off x="1248" y="1260"/>
              <a:ext cx="11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F1</a:t>
              </a:r>
              <a:endParaRPr lang="pt-BR" sz="1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874" name="Rectangle 1065"/>
            <p:cNvSpPr>
              <a:spLocks noChangeArrowheads="1"/>
            </p:cNvSpPr>
            <p:nvPr/>
          </p:nvSpPr>
          <p:spPr bwMode="auto">
            <a:xfrm>
              <a:off x="1248" y="1913"/>
              <a:ext cx="11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F2</a:t>
              </a:r>
              <a:endParaRPr lang="pt-BR" sz="1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875" name="Rectangle 1066"/>
            <p:cNvSpPr>
              <a:spLocks noChangeArrowheads="1"/>
            </p:cNvSpPr>
            <p:nvPr/>
          </p:nvSpPr>
          <p:spPr bwMode="auto">
            <a:xfrm>
              <a:off x="2686" y="476"/>
              <a:ext cx="14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solidFill>
                    <a:srgbClr val="FF0000"/>
                  </a:solidFill>
                  <a:latin typeface="+mn-lt"/>
                </a:rPr>
                <a:t>Q2</a:t>
              </a:r>
              <a:endParaRPr lang="pt-BR" sz="1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876" name="Line 1116"/>
            <p:cNvSpPr>
              <a:spLocks noChangeShapeType="1"/>
            </p:cNvSpPr>
            <p:nvPr/>
          </p:nvSpPr>
          <p:spPr bwMode="auto">
            <a:xfrm>
              <a:off x="2112" y="1440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grpSp>
        <p:nvGrpSpPr>
          <p:cNvPr id="4" name="Group 1122"/>
          <p:cNvGrpSpPr>
            <a:grpSpLocks/>
          </p:cNvGrpSpPr>
          <p:nvPr/>
        </p:nvGrpSpPr>
        <p:grpSpPr bwMode="auto">
          <a:xfrm>
            <a:off x="2576512" y="4264297"/>
            <a:ext cx="3973513" cy="2405063"/>
            <a:chOff x="576" y="2064"/>
            <a:chExt cx="2503" cy="1515"/>
          </a:xfrm>
        </p:grpSpPr>
        <p:sp>
          <p:nvSpPr>
            <p:cNvPr id="35848" name="Line 1041"/>
            <p:cNvSpPr>
              <a:spLocks noChangeShapeType="1"/>
            </p:cNvSpPr>
            <p:nvPr/>
          </p:nvSpPr>
          <p:spPr bwMode="auto">
            <a:xfrm flipH="1">
              <a:off x="2112" y="2064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49" name="Oval 1069"/>
            <p:cNvSpPr>
              <a:spLocks noChangeArrowheads="1"/>
            </p:cNvSpPr>
            <p:nvPr/>
          </p:nvSpPr>
          <p:spPr bwMode="auto">
            <a:xfrm>
              <a:off x="1967" y="2794"/>
              <a:ext cx="262" cy="263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50" name="Rectangle 1070"/>
            <p:cNvSpPr>
              <a:spLocks noChangeArrowheads="1"/>
            </p:cNvSpPr>
            <p:nvPr/>
          </p:nvSpPr>
          <p:spPr bwMode="auto">
            <a:xfrm>
              <a:off x="1771" y="2598"/>
              <a:ext cx="1308" cy="655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51" name="Oval 1071"/>
            <p:cNvSpPr>
              <a:spLocks noChangeArrowheads="1"/>
            </p:cNvSpPr>
            <p:nvPr/>
          </p:nvSpPr>
          <p:spPr bwMode="auto">
            <a:xfrm>
              <a:off x="1967" y="2794"/>
              <a:ext cx="262" cy="263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52" name="Oval 1072"/>
            <p:cNvSpPr>
              <a:spLocks noChangeArrowheads="1"/>
            </p:cNvSpPr>
            <p:nvPr/>
          </p:nvSpPr>
          <p:spPr bwMode="auto">
            <a:xfrm>
              <a:off x="2621" y="2794"/>
              <a:ext cx="262" cy="263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53" name="Line 1075"/>
            <p:cNvSpPr>
              <a:spLocks noChangeShapeType="1"/>
            </p:cNvSpPr>
            <p:nvPr/>
          </p:nvSpPr>
          <p:spPr bwMode="auto">
            <a:xfrm>
              <a:off x="2752" y="3056"/>
              <a:ext cx="1" cy="523"/>
            </a:xfrm>
            <a:prstGeom prst="line">
              <a:avLst/>
            </a:prstGeom>
            <a:noFill/>
            <a:ln w="17463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54" name="Line 1080"/>
            <p:cNvSpPr>
              <a:spLocks noChangeShapeType="1"/>
            </p:cNvSpPr>
            <p:nvPr/>
          </p:nvSpPr>
          <p:spPr bwMode="auto">
            <a:xfrm>
              <a:off x="2098" y="3056"/>
              <a:ext cx="1" cy="523"/>
            </a:xfrm>
            <a:prstGeom prst="line">
              <a:avLst/>
            </a:prstGeom>
            <a:noFill/>
            <a:ln w="17463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55" name="Line 1083"/>
            <p:cNvSpPr>
              <a:spLocks noChangeShapeType="1"/>
            </p:cNvSpPr>
            <p:nvPr/>
          </p:nvSpPr>
          <p:spPr bwMode="auto">
            <a:xfrm flipV="1">
              <a:off x="2556" y="2729"/>
              <a:ext cx="392" cy="393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56" name="Line 1086"/>
            <p:cNvSpPr>
              <a:spLocks noChangeShapeType="1"/>
            </p:cNvSpPr>
            <p:nvPr/>
          </p:nvSpPr>
          <p:spPr bwMode="auto">
            <a:xfrm flipV="1">
              <a:off x="1902" y="2729"/>
              <a:ext cx="392" cy="393"/>
            </a:xfrm>
            <a:prstGeom prst="line">
              <a:avLst/>
            </a:prstGeom>
            <a:noFill/>
            <a:ln w="17463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35857" name="Rectangle 1089"/>
            <p:cNvSpPr>
              <a:spLocks noChangeArrowheads="1"/>
            </p:cNvSpPr>
            <p:nvPr/>
          </p:nvSpPr>
          <p:spPr bwMode="auto">
            <a:xfrm>
              <a:off x="2752" y="2608"/>
              <a:ext cx="20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400" b="0">
                  <a:latin typeface="+mn-lt"/>
                </a:rPr>
                <a:t>água</a:t>
              </a:r>
              <a:endParaRPr lang="pt-BR" sz="1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858" name="Text Box 1090"/>
            <p:cNvSpPr txBox="1">
              <a:spLocks noChangeArrowheads="1"/>
            </p:cNvSpPr>
            <p:nvPr/>
          </p:nvSpPr>
          <p:spPr bwMode="auto">
            <a:xfrm>
              <a:off x="576" y="2779"/>
              <a:ext cx="851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latin typeface="+mn-lt"/>
                </a:rPr>
                <a:t>Resfriadores</a:t>
              </a:r>
            </a:p>
          </p:txBody>
        </p:sp>
        <p:sp>
          <p:nvSpPr>
            <p:cNvPr id="35859" name="Line 1117"/>
            <p:cNvSpPr>
              <a:spLocks noChangeShapeType="1"/>
            </p:cNvSpPr>
            <p:nvPr/>
          </p:nvSpPr>
          <p:spPr bwMode="auto">
            <a:xfrm>
              <a:off x="2736" y="2064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1857356" y="71414"/>
            <a:ext cx="592935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b="1" u="sng" dirty="0" smtClean="0">
                <a:latin typeface="+mn-lt"/>
              </a:rPr>
              <a:t>INTEGRAÇÃO ENERGÉTICA</a:t>
            </a:r>
          </a:p>
          <a:p>
            <a:pPr algn="ctr"/>
            <a:r>
              <a:rPr lang="pt-BR" b="1" u="sng" dirty="0" smtClean="0">
                <a:latin typeface="+mn-lt"/>
              </a:rPr>
              <a:t>REDES DE TROCADORES DE CALOR</a:t>
            </a:r>
            <a:endParaRPr lang="pt-BR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2"/>
          <p:cNvSpPr txBox="1">
            <a:spLocks noChangeArrowheads="1"/>
          </p:cNvSpPr>
          <p:nvPr/>
        </p:nvSpPr>
        <p:spPr bwMode="auto">
          <a:xfrm>
            <a:off x="1000164" y="990600"/>
            <a:ext cx="9144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Enquanto houver trocas  viáveis (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o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(Q)</a:t>
            </a:r>
            <a:r>
              <a:rPr lang="pt-BR" sz="2400" b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&gt;</a:t>
            </a:r>
            <a:r>
              <a:rPr lang="pt-BR" sz="2400" b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>
                <a:latin typeface="+mn-lt"/>
              </a:rPr>
              <a:t>T</a:t>
            </a:r>
            <a:r>
              <a:rPr lang="pt-BR" sz="2400" b="0" baseline="-25000">
                <a:latin typeface="+mn-lt"/>
              </a:rPr>
              <a:t>o</a:t>
            </a:r>
            <a:r>
              <a:rPr lang="pt-BR" sz="2400" b="0">
                <a:latin typeface="+mn-lt"/>
              </a:rPr>
              <a:t>(F)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)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	</a:t>
            </a:r>
          </a:p>
          <a:p>
            <a:pPr algn="l"/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	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000164" y="0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pt-BR" sz="2400" dirty="0">
                <a:latin typeface="+mn-lt"/>
              </a:rPr>
              <a:t>ALGORITMO</a:t>
            </a:r>
          </a:p>
          <a:p>
            <a:r>
              <a:rPr lang="pt-BR" sz="2400" dirty="0">
                <a:latin typeface="+mn-lt"/>
              </a:rPr>
              <a:t>Seleção dos  pares de correntes pelo critério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RPS</a:t>
            </a:r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1000164" y="2209800"/>
            <a:ext cx="9066213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TOQ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 dirty="0">
                <a:latin typeface="+mn-lt"/>
              </a:rPr>
              <a:t>TEF</a:t>
            </a:r>
            <a:r>
              <a:rPr lang="pt-BR" sz="2400" b="0" baseline="30000" dirty="0">
                <a:latin typeface="+mn-lt"/>
              </a:rPr>
              <a:t>*</a:t>
            </a:r>
            <a:r>
              <a:rPr lang="pt-BR" sz="2400" b="0" dirty="0">
                <a:latin typeface="+mn-lt"/>
              </a:rPr>
              <a:t> = TOF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TDQ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 dirty="0">
                <a:latin typeface="+mn-lt"/>
              </a:rPr>
              <a:t>TSF = TDF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como metas provisórias</a:t>
            </a:r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1357290" y="1641475"/>
            <a:ext cx="79637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Selecionar um par de correntes (</a:t>
            </a:r>
            <a:r>
              <a:rPr lang="pt-BR" b="0" dirty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b="0" dirty="0">
                <a:latin typeface="+mn-lt"/>
              </a:rPr>
              <a:t>FMTO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  ou  </a:t>
            </a:r>
            <a:r>
              <a:rPr lang="pt-BR" b="0" dirty="0" err="1">
                <a:solidFill>
                  <a:srgbClr val="FF0000"/>
                </a:solidFill>
                <a:latin typeface="+mn-lt"/>
              </a:rPr>
              <a:t>QmTO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b="0" dirty="0">
                <a:latin typeface="+mn-lt"/>
              </a:rPr>
              <a:t>x </a:t>
            </a:r>
            <a:r>
              <a:rPr lang="pt-BR" b="0" dirty="0" err="1">
                <a:latin typeface="+mn-lt"/>
              </a:rPr>
              <a:t>FmTO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160778" name="Text Box 10"/>
          <p:cNvSpPr txBox="1">
            <a:spLocks noChangeArrowheads="1"/>
          </p:cNvSpPr>
          <p:nvPr/>
        </p:nvSpPr>
        <p:spPr bwMode="auto">
          <a:xfrm>
            <a:off x="1143039" y="3857625"/>
            <a:ext cx="53187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Oferta: Q = WCp</a:t>
            </a:r>
            <a:r>
              <a:rPr lang="pt-BR" sz="240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 (TEQ</a:t>
            </a:r>
            <a:r>
              <a:rPr lang="pt-BR" sz="240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 - TSQ)     kW</a:t>
            </a:r>
          </a:p>
          <a:p>
            <a:pPr algn="l"/>
            <a:r>
              <a:rPr lang="pt-BR" sz="2400">
                <a:latin typeface="+mn-lt"/>
              </a:rPr>
              <a:t>Demanda: Q = WCp</a:t>
            </a:r>
            <a:r>
              <a:rPr lang="pt-BR" sz="2400" baseline="30000">
                <a:latin typeface="+mn-lt"/>
              </a:rPr>
              <a:t>*</a:t>
            </a:r>
            <a:r>
              <a:rPr lang="pt-BR" sz="2400" baseline="-25000">
                <a:latin typeface="+mn-lt"/>
              </a:rPr>
              <a:t>F</a:t>
            </a:r>
            <a:r>
              <a:rPr lang="pt-BR" sz="2400">
                <a:latin typeface="+mn-lt"/>
              </a:rPr>
              <a:t> (TSF - TEF</a:t>
            </a:r>
            <a:r>
              <a:rPr lang="pt-BR" sz="2400" baseline="30000">
                <a:latin typeface="+mn-lt"/>
              </a:rPr>
              <a:t>*</a:t>
            </a:r>
            <a:r>
              <a:rPr lang="pt-BR" sz="2400">
                <a:latin typeface="+mn-lt"/>
              </a:rPr>
              <a:t>)  kW</a:t>
            </a:r>
            <a:endParaRPr lang="pt-BR">
              <a:latin typeface="+mn-lt"/>
            </a:endParaRPr>
          </a:p>
        </p:txBody>
      </p:sp>
      <p:sp>
        <p:nvSpPr>
          <p:cNvPr id="160781" name="Text Box 13"/>
          <p:cNvSpPr txBox="1">
            <a:spLocks noChangeArrowheads="1"/>
          </p:cNvSpPr>
          <p:nvPr/>
        </p:nvSpPr>
        <p:spPr bwMode="auto">
          <a:xfrm>
            <a:off x="1000164" y="3200400"/>
            <a:ext cx="7000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Definir a Carga Térmica do trocador, que  deve satisfazer a:</a:t>
            </a:r>
          </a:p>
        </p:txBody>
      </p:sp>
      <p:sp>
        <p:nvSpPr>
          <p:cNvPr id="160782" name="Text Box 14"/>
          <p:cNvSpPr txBox="1">
            <a:spLocks noChangeArrowheads="1"/>
          </p:cNvSpPr>
          <p:nvPr/>
        </p:nvSpPr>
        <p:spPr bwMode="auto">
          <a:xfrm>
            <a:off x="1000164" y="48006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 dirty="0">
                <a:solidFill>
                  <a:schemeClr val="tx1"/>
                </a:solidFill>
                <a:latin typeface="+mn-lt"/>
              </a:rPr>
              <a:t>Trata-se de um problema de otimização. </a:t>
            </a:r>
            <a:br>
              <a:rPr lang="pt-BR" b="0" dirty="0">
                <a:solidFill>
                  <a:schemeClr val="tx1"/>
                </a:solidFill>
                <a:latin typeface="+mn-lt"/>
              </a:rPr>
            </a:br>
            <a:r>
              <a:rPr lang="pt-BR" b="0" dirty="0">
                <a:solidFill>
                  <a:schemeClr val="tx1"/>
                </a:solidFill>
                <a:latin typeface="+mn-lt"/>
              </a:rPr>
              <a:t>Para evitá-lo, utiliza-se a heurística 3</a:t>
            </a: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000164" y="578643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0">
                <a:solidFill>
                  <a:schemeClr val="tx1"/>
                </a:solidFill>
                <a:latin typeface="+mn-lt"/>
              </a:rPr>
              <a:t>Efetuar a troca máxima respeitando um DT</a:t>
            </a:r>
            <a:r>
              <a:rPr lang="pt-BR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b="0">
                <a:solidFill>
                  <a:schemeClr val="tx1"/>
                </a:solidFill>
                <a:latin typeface="+mn-lt"/>
              </a:rPr>
              <a:t> de </a:t>
            </a:r>
            <a:r>
              <a:rPr lang="pt-BR">
                <a:latin typeface="+mn-lt"/>
              </a:rPr>
              <a:t>10 </a:t>
            </a:r>
            <a:r>
              <a:rPr lang="pt-BR" baseline="30000">
                <a:latin typeface="+mn-lt"/>
              </a:rPr>
              <a:t>o</a:t>
            </a:r>
            <a:r>
              <a:rPr lang="pt-BR">
                <a:latin typeface="+mn-lt"/>
              </a:rPr>
              <a:t>C</a:t>
            </a:r>
            <a:r>
              <a:rPr lang="pt-BR" b="0">
                <a:solidFill>
                  <a:schemeClr val="tx1"/>
                </a:solidFill>
                <a:latin typeface="+mn-lt"/>
              </a:rPr>
              <a:t>  ou </a:t>
            </a:r>
            <a:r>
              <a:rPr lang="pt-BR">
                <a:latin typeface="+mn-lt"/>
              </a:rPr>
              <a:t>20 </a:t>
            </a:r>
            <a:r>
              <a:rPr lang="pt-BR" baseline="30000">
                <a:latin typeface="+mn-lt"/>
              </a:rPr>
              <a:t>o</a:t>
            </a:r>
            <a:r>
              <a:rPr lang="pt-BR">
                <a:latin typeface="+mn-lt"/>
              </a:rPr>
              <a:t>F</a:t>
            </a:r>
            <a:r>
              <a:rPr lang="pt-BR" b="0">
                <a:solidFill>
                  <a:schemeClr val="tx1"/>
                </a:solidFill>
                <a:latin typeface="+mn-lt"/>
              </a:rPr>
              <a:t>.</a:t>
            </a:r>
          </a:p>
          <a:p>
            <a:r>
              <a:rPr lang="pt-BR" b="0">
                <a:solidFill>
                  <a:schemeClr val="tx1"/>
                </a:solidFill>
                <a:latin typeface="+mn-lt"/>
              </a:rPr>
              <a:t>                                              DT</a:t>
            </a:r>
            <a:r>
              <a:rPr lang="pt-BR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b="0">
                <a:solidFill>
                  <a:schemeClr val="tx1"/>
                </a:solidFill>
                <a:latin typeface="+mn-lt"/>
              </a:rPr>
              <a:t> = DT</a:t>
            </a:r>
            <a:r>
              <a:rPr lang="pt-BR" b="0" baseline="-25000">
                <a:solidFill>
                  <a:schemeClr val="tx1"/>
                </a:solidFill>
                <a:latin typeface="+mn-lt"/>
              </a:rPr>
              <a:t>approach,min</a:t>
            </a:r>
          </a:p>
        </p:txBody>
      </p:sp>
      <p:grpSp>
        <p:nvGrpSpPr>
          <p:cNvPr id="2" name="Grupo 33"/>
          <p:cNvGrpSpPr>
            <a:grpSpLocks/>
          </p:cNvGrpSpPr>
          <p:nvPr/>
        </p:nvGrpSpPr>
        <p:grpSpPr bwMode="auto">
          <a:xfrm>
            <a:off x="7215206" y="3571888"/>
            <a:ext cx="1571624" cy="1500186"/>
            <a:chOff x="3344849" y="3428998"/>
            <a:chExt cx="1370024" cy="1212838"/>
          </a:xfrm>
        </p:grpSpPr>
        <p:grpSp>
          <p:nvGrpSpPr>
            <p:cNvPr id="3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44401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02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03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04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05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06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07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08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09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10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11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12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4413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44397" name="Rectangle 86"/>
            <p:cNvSpPr>
              <a:spLocks noChangeArrowheads="1"/>
            </p:cNvSpPr>
            <p:nvPr/>
          </p:nvSpPr>
          <p:spPr bwMode="auto">
            <a:xfrm>
              <a:off x="4071934" y="3429000"/>
              <a:ext cx="31441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4398" name="Rectangle 87"/>
            <p:cNvSpPr>
              <a:spLocks noChangeArrowheads="1"/>
            </p:cNvSpPr>
            <p:nvPr/>
          </p:nvSpPr>
          <p:spPr bwMode="auto">
            <a:xfrm>
              <a:off x="3357554" y="4071942"/>
              <a:ext cx="26690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4399" name="Rectangle 88"/>
            <p:cNvSpPr>
              <a:spLocks noChangeArrowheads="1"/>
            </p:cNvSpPr>
            <p:nvPr/>
          </p:nvSpPr>
          <p:spPr bwMode="auto">
            <a:xfrm>
              <a:off x="4214810" y="4071942"/>
              <a:ext cx="28786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 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4400" name="Rectangle 89"/>
            <p:cNvSpPr>
              <a:spLocks noChangeArrowheads="1"/>
            </p:cNvSpPr>
            <p:nvPr/>
          </p:nvSpPr>
          <p:spPr bwMode="auto">
            <a:xfrm>
              <a:off x="4071934" y="4357694"/>
              <a:ext cx="297642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autoUpdateAnimBg="0"/>
      <p:bldP spid="160775" grpId="0" autoUpdateAnimBg="0"/>
      <p:bldP spid="160776" grpId="0" autoUpdateAnimBg="0"/>
      <p:bldP spid="160778" grpId="0" autoUpdateAnimBg="0"/>
      <p:bldP spid="160781" grpId="0" autoUpdateAnimBg="0"/>
      <p:bldP spid="160782" grpId="0" autoUpdateAnimBg="0"/>
      <p:bldP spid="11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928726" y="642938"/>
            <a:ext cx="7215174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Enquanto houver trocas  viáveis (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o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(Q)</a:t>
            </a:r>
            <a:r>
              <a:rPr lang="pt-BR" sz="2400" b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&gt;</a:t>
            </a:r>
            <a:r>
              <a:rPr lang="pt-BR" sz="2400" b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>
                <a:latin typeface="+mn-lt"/>
              </a:rPr>
              <a:t>T</a:t>
            </a:r>
            <a:r>
              <a:rPr lang="pt-BR" sz="2400" b="0" baseline="-25000">
                <a:latin typeface="+mn-lt"/>
              </a:rPr>
              <a:t>o</a:t>
            </a:r>
            <a:r>
              <a:rPr lang="pt-BR" sz="2400" b="0">
                <a:latin typeface="+mn-lt"/>
              </a:rPr>
              <a:t>(F)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)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	</a:t>
            </a:r>
          </a:p>
          <a:p>
            <a:pPr algn="l"/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	</a:t>
            </a: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928726" y="0"/>
            <a:ext cx="7215174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>
                <a:latin typeface="+mn-lt"/>
              </a:rPr>
              <a:t>ALGORITMO</a:t>
            </a:r>
          </a:p>
        </p:txBody>
      </p:sp>
      <p:sp>
        <p:nvSpPr>
          <p:cNvPr id="628742" name="Text Box 6"/>
          <p:cNvSpPr txBox="1">
            <a:spLocks noChangeArrowheads="1"/>
          </p:cNvSpPr>
          <p:nvPr/>
        </p:nvSpPr>
        <p:spPr bwMode="auto">
          <a:xfrm>
            <a:off x="1214476" y="4214813"/>
            <a:ext cx="722665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Se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2400" b="0">
                <a:latin typeface="+mn-lt"/>
              </a:rPr>
              <a:t>TSF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&lt;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limitar </a:t>
            </a:r>
            <a:r>
              <a:rPr lang="pt-BR" sz="2400" b="0">
                <a:latin typeface="+mn-lt"/>
              </a:rPr>
              <a:t>TSF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-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145413" name="Text Box 7"/>
          <p:cNvSpPr txBox="1">
            <a:spLocks noChangeArrowheads="1"/>
          </p:cNvSpPr>
          <p:nvPr/>
        </p:nvSpPr>
        <p:spPr bwMode="auto">
          <a:xfrm>
            <a:off x="1357351" y="1714500"/>
            <a:ext cx="789081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TOQ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>
                <a:latin typeface="+mn-lt"/>
              </a:rPr>
              <a:t>TEF</a:t>
            </a:r>
            <a:r>
              <a:rPr lang="pt-BR" sz="2400" b="0" baseline="30000">
                <a:latin typeface="+mn-lt"/>
              </a:rPr>
              <a:t>*</a:t>
            </a:r>
            <a:r>
              <a:rPr lang="pt-BR" sz="2400" b="0">
                <a:latin typeface="+mn-lt"/>
              </a:rPr>
              <a:t> = TOF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TDQ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>
                <a:latin typeface="+mn-lt"/>
              </a:rPr>
              <a:t>TSF = TDF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como metas provisórias</a:t>
            </a:r>
          </a:p>
        </p:txBody>
      </p:sp>
      <p:sp>
        <p:nvSpPr>
          <p:cNvPr id="145414" name="Text Box 8"/>
          <p:cNvSpPr txBox="1">
            <a:spLocks noChangeArrowheads="1"/>
          </p:cNvSpPr>
          <p:nvPr/>
        </p:nvSpPr>
        <p:spPr bwMode="auto">
          <a:xfrm>
            <a:off x="1285913" y="1214438"/>
            <a:ext cx="79637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Selecionar um par de correntes (</a:t>
            </a:r>
            <a:r>
              <a:rPr lang="pt-BR" b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b="0">
                <a:solidFill>
                  <a:schemeClr val="tx1"/>
                </a:solidFill>
                <a:latin typeface="+mn-lt"/>
              </a:rPr>
              <a:t> x </a:t>
            </a:r>
            <a:r>
              <a:rPr lang="pt-BR" b="0">
                <a:latin typeface="+mn-lt"/>
              </a:rPr>
              <a:t>FMTO</a:t>
            </a:r>
            <a:r>
              <a:rPr lang="pt-BR" b="0">
                <a:solidFill>
                  <a:schemeClr val="tx1"/>
                </a:solidFill>
                <a:latin typeface="+mn-lt"/>
              </a:rPr>
              <a:t>  ou  </a:t>
            </a:r>
            <a:r>
              <a:rPr lang="pt-BR" b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b="0">
                <a:solidFill>
                  <a:schemeClr val="tx1"/>
                </a:solidFill>
                <a:latin typeface="+mn-lt"/>
              </a:rPr>
              <a:t> </a:t>
            </a:r>
            <a:r>
              <a:rPr lang="pt-BR" b="0">
                <a:latin typeface="+mn-lt"/>
              </a:rPr>
              <a:t>x FmTO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grpSp>
        <p:nvGrpSpPr>
          <p:cNvPr id="2" name="Grupo 8"/>
          <p:cNvGrpSpPr>
            <a:grpSpLocks/>
          </p:cNvGrpSpPr>
          <p:nvPr/>
        </p:nvGrpSpPr>
        <p:grpSpPr bwMode="auto">
          <a:xfrm>
            <a:off x="3071852" y="5214938"/>
            <a:ext cx="2084671" cy="1500187"/>
            <a:chOff x="3344849" y="3428998"/>
            <a:chExt cx="1817515" cy="1212838"/>
          </a:xfrm>
        </p:grpSpPr>
        <p:grpSp>
          <p:nvGrpSpPr>
            <p:cNvPr id="3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45460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61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62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63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64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65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66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67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68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69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70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71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72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45456" name="Rectangle 86"/>
            <p:cNvSpPr>
              <a:spLocks noChangeArrowheads="1"/>
            </p:cNvSpPr>
            <p:nvPr/>
          </p:nvSpPr>
          <p:spPr bwMode="auto">
            <a:xfrm>
              <a:off x="4071934" y="3429000"/>
              <a:ext cx="314454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5457" name="Rectangle 87"/>
            <p:cNvSpPr>
              <a:spLocks noChangeArrowheads="1"/>
            </p:cNvSpPr>
            <p:nvPr/>
          </p:nvSpPr>
          <p:spPr bwMode="auto">
            <a:xfrm>
              <a:off x="3357554" y="4071942"/>
              <a:ext cx="266937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5458" name="Rectangle 88"/>
            <p:cNvSpPr>
              <a:spLocks noChangeArrowheads="1"/>
            </p:cNvSpPr>
            <p:nvPr/>
          </p:nvSpPr>
          <p:spPr bwMode="auto">
            <a:xfrm>
              <a:off x="4214809" y="4071942"/>
              <a:ext cx="947555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 =</a:t>
              </a:r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TEQ*</a:t>
              </a:r>
              <a:r>
                <a:rPr lang="pt-BR" sz="1200" b="0">
                  <a:latin typeface="+mn-lt"/>
                </a:rPr>
                <a:t> - 10 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5459" name="Rectangle 89"/>
            <p:cNvSpPr>
              <a:spLocks noChangeArrowheads="1"/>
            </p:cNvSpPr>
            <p:nvPr/>
          </p:nvSpPr>
          <p:spPr bwMode="auto">
            <a:xfrm>
              <a:off x="4071933" y="4357694"/>
              <a:ext cx="297684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4" name="Grupo 27"/>
          <p:cNvGrpSpPr>
            <a:grpSpLocks/>
          </p:cNvGrpSpPr>
          <p:nvPr/>
        </p:nvGrpSpPr>
        <p:grpSpPr bwMode="auto">
          <a:xfrm>
            <a:off x="4429163" y="2571750"/>
            <a:ext cx="1571625" cy="1500188"/>
            <a:chOff x="3344849" y="3428998"/>
            <a:chExt cx="1370024" cy="1212838"/>
          </a:xfrm>
        </p:grpSpPr>
        <p:grpSp>
          <p:nvGrpSpPr>
            <p:cNvPr id="5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45442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43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44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45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46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47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48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49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50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51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52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53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54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45438" name="Rectangle 86"/>
            <p:cNvSpPr>
              <a:spLocks noChangeArrowheads="1"/>
            </p:cNvSpPr>
            <p:nvPr/>
          </p:nvSpPr>
          <p:spPr bwMode="auto">
            <a:xfrm>
              <a:off x="4071934" y="3429000"/>
              <a:ext cx="31441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5439" name="Rectangle 87"/>
            <p:cNvSpPr>
              <a:spLocks noChangeArrowheads="1"/>
            </p:cNvSpPr>
            <p:nvPr/>
          </p:nvSpPr>
          <p:spPr bwMode="auto">
            <a:xfrm>
              <a:off x="3357554" y="4071942"/>
              <a:ext cx="266899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5440" name="Rectangle 88"/>
            <p:cNvSpPr>
              <a:spLocks noChangeArrowheads="1"/>
            </p:cNvSpPr>
            <p:nvPr/>
          </p:nvSpPr>
          <p:spPr bwMode="auto">
            <a:xfrm>
              <a:off x="4214810" y="4071942"/>
              <a:ext cx="28786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 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5441" name="Rectangle 89"/>
            <p:cNvSpPr>
              <a:spLocks noChangeArrowheads="1"/>
            </p:cNvSpPr>
            <p:nvPr/>
          </p:nvSpPr>
          <p:spPr bwMode="auto">
            <a:xfrm>
              <a:off x="4071934" y="4357694"/>
              <a:ext cx="252926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48" name="CaixaDeTexto 47"/>
          <p:cNvSpPr txBox="1">
            <a:spLocks noChangeArrowheads="1"/>
          </p:cNvSpPr>
          <p:nvPr/>
        </p:nvSpPr>
        <p:spPr bwMode="auto">
          <a:xfrm>
            <a:off x="1071601" y="4714875"/>
            <a:ext cx="7929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  <a:latin typeface="+mn-lt"/>
              </a:rPr>
              <a:t>Se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>
                <a:latin typeface="+mn-lt"/>
              </a:rPr>
              <a:t>TEF</a:t>
            </a:r>
            <a:r>
              <a:rPr lang="pt-BR" sz="2400" b="0" baseline="30000"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&lt;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  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limitar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 = </a:t>
            </a:r>
            <a:r>
              <a:rPr lang="pt-BR" sz="2400" b="0">
                <a:latin typeface="+mn-lt"/>
              </a:rPr>
              <a:t>TEF</a:t>
            </a:r>
            <a:r>
              <a:rPr lang="pt-BR" sz="2400" b="0" baseline="30000">
                <a:latin typeface="+mn-lt"/>
              </a:rPr>
              <a:t>*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+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</a:t>
            </a:r>
            <a:endParaRPr lang="pt-BR" sz="2400">
              <a:latin typeface="+mn-lt"/>
            </a:endParaRPr>
          </a:p>
        </p:txBody>
      </p:sp>
      <p:grpSp>
        <p:nvGrpSpPr>
          <p:cNvPr id="6" name="Grupo 8"/>
          <p:cNvGrpSpPr>
            <a:grpSpLocks/>
          </p:cNvGrpSpPr>
          <p:nvPr/>
        </p:nvGrpSpPr>
        <p:grpSpPr bwMode="auto">
          <a:xfrm>
            <a:off x="6429414" y="5214938"/>
            <a:ext cx="1917758" cy="1500187"/>
            <a:chOff x="3344849" y="3428998"/>
            <a:chExt cx="1671654" cy="1212838"/>
          </a:xfrm>
        </p:grpSpPr>
        <p:grpSp>
          <p:nvGrpSpPr>
            <p:cNvPr id="7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45424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25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26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27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28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29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30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31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32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33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34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35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5436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45420" name="Rectangle 86"/>
            <p:cNvSpPr>
              <a:spLocks noChangeArrowheads="1"/>
            </p:cNvSpPr>
            <p:nvPr/>
          </p:nvSpPr>
          <p:spPr bwMode="auto">
            <a:xfrm>
              <a:off x="4071934" y="3429000"/>
              <a:ext cx="314391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5421" name="Rectangle 87"/>
            <p:cNvSpPr>
              <a:spLocks noChangeArrowheads="1"/>
            </p:cNvSpPr>
            <p:nvPr/>
          </p:nvSpPr>
          <p:spPr bwMode="auto">
            <a:xfrm>
              <a:off x="3357554" y="4071942"/>
              <a:ext cx="266883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5422" name="Rectangle 88"/>
            <p:cNvSpPr>
              <a:spLocks noChangeArrowheads="1"/>
            </p:cNvSpPr>
            <p:nvPr/>
          </p:nvSpPr>
          <p:spPr bwMode="auto">
            <a:xfrm>
              <a:off x="4214810" y="4071942"/>
              <a:ext cx="243129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 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5423" name="Rectangle 89"/>
            <p:cNvSpPr>
              <a:spLocks noChangeArrowheads="1"/>
            </p:cNvSpPr>
            <p:nvPr/>
          </p:nvSpPr>
          <p:spPr bwMode="auto">
            <a:xfrm>
              <a:off x="4071934" y="4357694"/>
              <a:ext cx="944569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 = </a:t>
              </a:r>
              <a:r>
                <a:rPr lang="pt-BR" sz="1200" b="0">
                  <a:latin typeface="+mn-lt"/>
                </a:rPr>
                <a:t>TEF*</a:t>
              </a:r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+ 10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2" grpId="0" autoUpdateAnimBg="0"/>
      <p:bldP spid="4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1000164" y="642938"/>
            <a:ext cx="7143736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Enquanto houver trocas  viáveis (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o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(Q)</a:t>
            </a:r>
            <a:r>
              <a:rPr lang="pt-BR" sz="2400" b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&gt;</a:t>
            </a:r>
            <a:r>
              <a:rPr lang="pt-BR" sz="2400" b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>
                <a:latin typeface="+mn-lt"/>
              </a:rPr>
              <a:t>T</a:t>
            </a:r>
            <a:r>
              <a:rPr lang="pt-BR" sz="2400" b="0" baseline="-25000">
                <a:latin typeface="+mn-lt"/>
              </a:rPr>
              <a:t>o</a:t>
            </a:r>
            <a:r>
              <a:rPr lang="pt-BR" sz="2400" b="0">
                <a:latin typeface="+mn-lt"/>
              </a:rPr>
              <a:t>(F)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)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	</a:t>
            </a:r>
          </a:p>
          <a:p>
            <a:pPr algn="l"/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	</a:t>
            </a: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1000164" y="0"/>
            <a:ext cx="7143736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>
                <a:latin typeface="+mn-lt"/>
              </a:rPr>
              <a:t>ALGORITMO</a:t>
            </a:r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1319250" y="4267200"/>
            <a:ext cx="651659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Se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Q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confirmar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e calcular </a:t>
            </a:r>
            <a:r>
              <a:rPr lang="pt-BR" sz="2400" b="0">
                <a:latin typeface="+mn-lt"/>
              </a:rPr>
              <a:t>TSF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628741" name="Text Box 5"/>
          <p:cNvSpPr txBox="1">
            <a:spLocks noChangeArrowheads="1"/>
          </p:cNvSpPr>
          <p:nvPr/>
        </p:nvSpPr>
        <p:spPr bwMode="auto">
          <a:xfrm>
            <a:off x="1243050" y="3505200"/>
            <a:ext cx="7571303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>
                <a:latin typeface="+mn-lt"/>
              </a:rPr>
              <a:t>Demanda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Adotar a troca máxima:  Q =  Min (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2400" b="0">
                <a:latin typeface="+mn-lt"/>
              </a:rPr>
              <a:t>Demanda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).	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1319250" y="2590800"/>
            <a:ext cx="731001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Se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2400" b="0">
                <a:latin typeface="+mn-lt"/>
              </a:rPr>
              <a:t>TSF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&lt;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limitar </a:t>
            </a:r>
            <a:r>
              <a:rPr lang="pt-BR" sz="2400" b="0">
                <a:latin typeface="+mn-lt"/>
              </a:rPr>
              <a:t>TSF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-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.</a:t>
            </a:r>
          </a:p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Se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>
                <a:latin typeface="+mn-lt"/>
              </a:rPr>
              <a:t>TEF</a:t>
            </a:r>
            <a:r>
              <a:rPr lang="pt-BR" sz="2400" b="0" baseline="30000"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&lt;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  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limitar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 = </a:t>
            </a:r>
            <a:r>
              <a:rPr lang="pt-BR" sz="2400" b="0">
                <a:latin typeface="+mn-lt"/>
              </a:rPr>
              <a:t>TEF</a:t>
            </a:r>
            <a:r>
              <a:rPr lang="pt-BR" sz="2400" b="0" baseline="30000">
                <a:latin typeface="+mn-lt"/>
              </a:rPr>
              <a:t>*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+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 baseline="30000">
                <a:solidFill>
                  <a:schemeClr val="tx1"/>
                </a:solidFill>
                <a:latin typeface="+mn-lt"/>
              </a:rPr>
              <a:t> 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1166850" y="1752600"/>
            <a:ext cx="789081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TOQ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>
                <a:latin typeface="+mn-lt"/>
              </a:rPr>
              <a:t>TEF</a:t>
            </a:r>
            <a:r>
              <a:rPr lang="pt-BR" sz="2400" b="0" baseline="30000">
                <a:latin typeface="+mn-lt"/>
              </a:rPr>
              <a:t>*</a:t>
            </a:r>
            <a:r>
              <a:rPr lang="pt-BR" sz="2400" b="0">
                <a:latin typeface="+mn-lt"/>
              </a:rPr>
              <a:t> = TOF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TDQ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>
                <a:latin typeface="+mn-lt"/>
              </a:rPr>
              <a:t>TSF = TDF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como metas provisórias</a:t>
            </a:r>
          </a:p>
        </p:txBody>
      </p:sp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1243050" y="1219200"/>
            <a:ext cx="79637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Selecionar um par de correntes (</a:t>
            </a:r>
            <a:r>
              <a:rPr lang="pt-BR" b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b="0">
                <a:solidFill>
                  <a:schemeClr val="tx1"/>
                </a:solidFill>
                <a:latin typeface="+mn-lt"/>
              </a:rPr>
              <a:t> x </a:t>
            </a:r>
            <a:r>
              <a:rPr lang="pt-BR" b="0">
                <a:latin typeface="+mn-lt"/>
              </a:rPr>
              <a:t>FMTO</a:t>
            </a:r>
            <a:r>
              <a:rPr lang="pt-BR" b="0">
                <a:solidFill>
                  <a:schemeClr val="tx1"/>
                </a:solidFill>
                <a:latin typeface="+mn-lt"/>
              </a:rPr>
              <a:t>  ou  </a:t>
            </a:r>
            <a:r>
              <a:rPr lang="pt-BR" b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b="0">
                <a:solidFill>
                  <a:schemeClr val="tx1"/>
                </a:solidFill>
                <a:latin typeface="+mn-lt"/>
              </a:rPr>
              <a:t> </a:t>
            </a:r>
            <a:r>
              <a:rPr lang="pt-BR" b="0">
                <a:latin typeface="+mn-lt"/>
              </a:rPr>
              <a:t>x FmTO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grpSp>
        <p:nvGrpSpPr>
          <p:cNvPr id="2" name="Grupo 8"/>
          <p:cNvGrpSpPr>
            <a:grpSpLocks/>
          </p:cNvGrpSpPr>
          <p:nvPr/>
        </p:nvGrpSpPr>
        <p:grpSpPr bwMode="auto">
          <a:xfrm>
            <a:off x="5967450" y="5105400"/>
            <a:ext cx="1571625" cy="1500188"/>
            <a:chOff x="3344849" y="3428998"/>
            <a:chExt cx="1370024" cy="1212838"/>
          </a:xfrm>
        </p:grpSpPr>
        <p:grpSp>
          <p:nvGrpSpPr>
            <p:cNvPr id="3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46467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68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69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0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1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2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3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4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5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6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7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8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79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46463" name="Rectangle 86"/>
            <p:cNvSpPr>
              <a:spLocks noChangeArrowheads="1"/>
            </p:cNvSpPr>
            <p:nvPr/>
          </p:nvSpPr>
          <p:spPr bwMode="auto">
            <a:xfrm>
              <a:off x="4097670" y="3428998"/>
              <a:ext cx="31441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6464" name="Rectangle 87"/>
            <p:cNvSpPr>
              <a:spLocks noChangeArrowheads="1"/>
            </p:cNvSpPr>
            <p:nvPr/>
          </p:nvSpPr>
          <p:spPr bwMode="auto">
            <a:xfrm>
              <a:off x="3380829" y="4071995"/>
              <a:ext cx="266899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6465" name="Rectangle 88"/>
            <p:cNvSpPr>
              <a:spLocks noChangeArrowheads="1"/>
            </p:cNvSpPr>
            <p:nvPr/>
          </p:nvSpPr>
          <p:spPr bwMode="auto">
            <a:xfrm>
              <a:off x="4214810" y="4071942"/>
              <a:ext cx="243144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 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6466" name="Rectangle 89"/>
            <p:cNvSpPr>
              <a:spLocks noChangeArrowheads="1"/>
            </p:cNvSpPr>
            <p:nvPr/>
          </p:nvSpPr>
          <p:spPr bwMode="auto">
            <a:xfrm>
              <a:off x="4099054" y="4358199"/>
              <a:ext cx="297642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4" name="Grupo 27"/>
          <p:cNvGrpSpPr>
            <a:grpSpLocks/>
          </p:cNvGrpSpPr>
          <p:nvPr/>
        </p:nvGrpSpPr>
        <p:grpSpPr bwMode="auto">
          <a:xfrm>
            <a:off x="2843250" y="5105400"/>
            <a:ext cx="1571625" cy="1500188"/>
            <a:chOff x="3344849" y="3428998"/>
            <a:chExt cx="1370024" cy="1212838"/>
          </a:xfrm>
        </p:grpSpPr>
        <p:grpSp>
          <p:nvGrpSpPr>
            <p:cNvPr id="5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46449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0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1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2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3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4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5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6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7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8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59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60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6461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46445" name="Rectangle 86"/>
            <p:cNvSpPr>
              <a:spLocks noChangeArrowheads="1"/>
            </p:cNvSpPr>
            <p:nvPr/>
          </p:nvSpPr>
          <p:spPr bwMode="auto">
            <a:xfrm>
              <a:off x="4097670" y="3428998"/>
              <a:ext cx="31441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6446" name="Rectangle 87"/>
            <p:cNvSpPr>
              <a:spLocks noChangeArrowheads="1"/>
            </p:cNvSpPr>
            <p:nvPr/>
          </p:nvSpPr>
          <p:spPr bwMode="auto">
            <a:xfrm>
              <a:off x="3380829" y="4071995"/>
              <a:ext cx="266899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6447" name="Rectangle 88"/>
            <p:cNvSpPr>
              <a:spLocks noChangeArrowheads="1"/>
            </p:cNvSpPr>
            <p:nvPr/>
          </p:nvSpPr>
          <p:spPr bwMode="auto">
            <a:xfrm>
              <a:off x="4242976" y="4071995"/>
              <a:ext cx="28786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 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6448" name="Rectangle 89"/>
            <p:cNvSpPr>
              <a:spLocks noChangeArrowheads="1"/>
            </p:cNvSpPr>
            <p:nvPr/>
          </p:nvSpPr>
          <p:spPr bwMode="auto">
            <a:xfrm>
              <a:off x="4071934" y="4357694"/>
              <a:ext cx="252926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59792" name="Text Box 48"/>
          <p:cNvSpPr txBox="1">
            <a:spLocks noChangeArrowheads="1"/>
          </p:cNvSpPr>
          <p:nvPr/>
        </p:nvSpPr>
        <p:spPr bwMode="auto">
          <a:xfrm>
            <a:off x="1166850" y="4724400"/>
            <a:ext cx="740567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 Se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Q = </a:t>
            </a:r>
            <a:r>
              <a:rPr lang="pt-BR" sz="2400" b="0" dirty="0">
                <a:latin typeface="+mn-lt"/>
              </a:rPr>
              <a:t>Demanda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confirmar 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calcular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TSQ.</a:t>
            </a:r>
            <a:endParaRPr lang="pt-BR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0" grpId="0" autoUpdateAnimBg="0"/>
      <p:bldP spid="628741" grpId="0" autoUpdateAnimBg="0"/>
      <p:bldP spid="159792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3"/>
          <p:cNvSpPr>
            <a:spLocks noChangeArrowheads="1"/>
          </p:cNvSpPr>
          <p:nvPr/>
        </p:nvSpPr>
        <p:spPr bwMode="auto">
          <a:xfrm>
            <a:off x="1143040" y="0"/>
            <a:ext cx="750092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dirty="0">
                <a:latin typeface="+mn-lt"/>
              </a:rPr>
              <a:t>Resolução do Problema Ilustrativo pelo Método Heurístico</a:t>
            </a: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1031089" y="1295400"/>
            <a:ext cx="7970067" cy="26782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marL="342900" indent="-342900" algn="l"/>
            <a:r>
              <a:rPr lang="pt-BR" sz="2400" dirty="0">
                <a:solidFill>
                  <a:schemeClr val="tx1"/>
                </a:solidFill>
                <a:latin typeface="+mn-lt"/>
              </a:rPr>
              <a:t>Corrente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WC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         T</a:t>
            </a:r>
            <a:r>
              <a:rPr lang="pt-BR" sz="2400" baseline="-25000" dirty="0" smtClean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 dirty="0">
                <a:latin typeface="+mn-lt"/>
              </a:rPr>
              <a:t>Demanda</a:t>
            </a:r>
          </a:p>
          <a:p>
            <a:pPr marL="342900" indent="-342900" algn="l"/>
            <a:r>
              <a:rPr lang="pt-BR" sz="2400" dirty="0">
                <a:solidFill>
                  <a:schemeClr val="tx1"/>
                </a:solidFill>
                <a:latin typeface="+mn-lt"/>
              </a:rPr>
              <a:t>	                   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           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	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                   kW</a:t>
            </a:r>
            <a:endParaRPr lang="pt-BR" b="0" dirty="0">
              <a:solidFill>
                <a:schemeClr val="tx1"/>
              </a:solidFill>
              <a:latin typeface="+mn-lt"/>
            </a:endParaRPr>
          </a:p>
          <a:p>
            <a:pPr marL="342900" indent="-342900" algn="l"/>
            <a:endParaRPr lang="pt-BR" sz="2400" b="0" dirty="0">
              <a:solidFill>
                <a:schemeClr val="tx1"/>
              </a:solidFill>
              <a:latin typeface="+mn-lt"/>
            </a:endParaRPr>
          </a:p>
          <a:p>
            <a:pPr marL="342900" indent="-342900" algn="l"/>
            <a:r>
              <a:rPr lang="pt-BR" sz="2400" b="0" dirty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b="0" dirty="0">
                <a:latin typeface="+mn-lt"/>
              </a:rPr>
              <a:t>F</a:t>
            </a:r>
            <a:r>
              <a:rPr lang="pt-BR" sz="2400" b="0" baseline="-25000" dirty="0">
                <a:latin typeface="+mn-lt"/>
              </a:rPr>
              <a:t>1</a:t>
            </a:r>
            <a:r>
              <a:rPr lang="pt-BR" sz="2400" b="0" dirty="0">
                <a:latin typeface="+mn-lt"/>
              </a:rPr>
              <a:t>		   5                    60	150              450</a:t>
            </a:r>
          </a:p>
          <a:p>
            <a:pPr marL="342900" indent="-342900" algn="l"/>
            <a:r>
              <a:rPr lang="pt-BR" sz="2400" b="0" dirty="0">
                <a:latin typeface="+mn-lt"/>
              </a:rPr>
              <a:t>       F</a:t>
            </a:r>
            <a:r>
              <a:rPr lang="pt-BR" sz="2400" b="0" baseline="-25000" dirty="0">
                <a:latin typeface="+mn-lt"/>
              </a:rPr>
              <a:t>2</a:t>
            </a:r>
            <a:r>
              <a:rPr lang="pt-BR" sz="2400" b="0" dirty="0">
                <a:latin typeface="+mn-lt"/>
              </a:rPr>
              <a:t>		   7	           100	220              840</a:t>
            </a:r>
          </a:p>
          <a:p>
            <a:pPr marL="342900" indent="-342900" algn="l"/>
            <a:r>
              <a:rPr lang="pt-BR" sz="2400" b="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	 10                 180	  90              900</a:t>
            </a:r>
          </a:p>
          <a:p>
            <a:pPr marL="342900" indent="-342900" algn="l"/>
            <a:r>
              <a:rPr lang="pt-BR" sz="2400" b="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  2	           250	140              220</a:t>
            </a:r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1143040" y="5105400"/>
            <a:ext cx="757236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Par selecionado</a:t>
            </a:r>
            <a:r>
              <a:rPr lang="pt-BR" sz="2400" dirty="0">
                <a:latin typeface="+mn-lt"/>
              </a:rPr>
              <a:t>: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</a:t>
            </a:r>
            <a:br>
              <a:rPr lang="pt-BR" sz="2400" b="0" dirty="0">
                <a:solidFill>
                  <a:schemeClr val="tx1"/>
                </a:solidFill>
                <a:latin typeface="+mn-lt"/>
              </a:rPr>
            </a:br>
            <a:r>
              <a:rPr lang="pt-BR" sz="2400" b="0" dirty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400" b="0" dirty="0">
                <a:latin typeface="+mn-lt"/>
              </a:rPr>
              <a:t>F</a:t>
            </a:r>
            <a:r>
              <a:rPr lang="pt-BR" sz="2400" b="0" baseline="-25000" dirty="0">
                <a:latin typeface="+mn-lt"/>
              </a:rPr>
              <a:t>2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x</a:t>
            </a:r>
            <a:r>
              <a:rPr lang="pt-BR" sz="2400" b="0" dirty="0">
                <a:latin typeface="+mn-lt"/>
              </a:rPr>
              <a:t> FMTO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)</a:t>
            </a:r>
            <a:endParaRPr lang="pt-BR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6054" name="Text Box 6"/>
          <p:cNvSpPr txBox="1">
            <a:spLocks noChangeArrowheads="1"/>
          </p:cNvSpPr>
          <p:nvPr/>
        </p:nvSpPr>
        <p:spPr bwMode="auto">
          <a:xfrm>
            <a:off x="3671862" y="4343400"/>
            <a:ext cx="19803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latin typeface="+mn-lt"/>
              </a:rPr>
              <a:t>Primeira Troca</a:t>
            </a:r>
            <a:endParaRPr lang="pt-BR">
              <a:latin typeface="+mn-lt"/>
            </a:endParaRPr>
          </a:p>
        </p:txBody>
      </p:sp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2214546" y="681319"/>
            <a:ext cx="647074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pt-BR" sz="2400" dirty="0">
                <a:latin typeface="+mn-lt"/>
              </a:rPr>
              <a:t>Seleção dos Pares de Correntes pelo Critério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RPS</a:t>
            </a:r>
            <a:endParaRPr lang="pt-BR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2" grpId="0" animBg="1" autoUpdateAnimBg="0"/>
      <p:bldP spid="386053" grpId="0" autoUpdateAnimBg="0"/>
      <p:bldP spid="386054" grpId="0" autoUpdateAnimBg="0"/>
      <p:bldP spid="386055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73129" y="1066800"/>
            <a:ext cx="4270375" cy="5572125"/>
            <a:chOff x="0" y="672"/>
            <a:chExt cx="2690" cy="3510"/>
          </a:xfrm>
        </p:grpSpPr>
        <p:sp>
          <p:nvSpPr>
            <p:cNvPr id="148529" name="Line 7"/>
            <p:cNvSpPr>
              <a:spLocks noChangeShapeType="1"/>
            </p:cNvSpPr>
            <p:nvPr/>
          </p:nvSpPr>
          <p:spPr bwMode="auto">
            <a:xfrm>
              <a:off x="915" y="1894"/>
              <a:ext cx="0" cy="13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30" name="Text Box 8"/>
            <p:cNvSpPr txBox="1">
              <a:spLocks noChangeArrowheads="1"/>
            </p:cNvSpPr>
            <p:nvPr/>
          </p:nvSpPr>
          <p:spPr bwMode="auto">
            <a:xfrm>
              <a:off x="0" y="723"/>
              <a:ext cx="74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(vapor) 250</a:t>
              </a:r>
            </a:p>
          </p:txBody>
        </p:sp>
        <p:sp>
          <p:nvSpPr>
            <p:cNvPr id="148531" name="Text Box 9"/>
            <p:cNvSpPr txBox="1">
              <a:spLocks noChangeArrowheads="1"/>
            </p:cNvSpPr>
            <p:nvPr/>
          </p:nvSpPr>
          <p:spPr bwMode="auto">
            <a:xfrm>
              <a:off x="343" y="1017"/>
              <a:ext cx="344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230</a:t>
              </a:r>
            </a:p>
          </p:txBody>
        </p:sp>
        <p:sp>
          <p:nvSpPr>
            <p:cNvPr id="148532" name="Text Box 10"/>
            <p:cNvSpPr txBox="1">
              <a:spLocks noChangeArrowheads="1"/>
            </p:cNvSpPr>
            <p:nvPr/>
          </p:nvSpPr>
          <p:spPr bwMode="auto">
            <a:xfrm>
              <a:off x="343" y="2046"/>
              <a:ext cx="344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0">
                  <a:solidFill>
                    <a:srgbClr val="FF0000"/>
                  </a:solidFill>
                  <a:latin typeface="+mn-lt"/>
                </a:rPr>
                <a:t> 160</a:t>
              </a:r>
            </a:p>
          </p:txBody>
        </p:sp>
        <p:sp>
          <p:nvSpPr>
            <p:cNvPr id="148533" name="Text Box 11"/>
            <p:cNvSpPr txBox="1">
              <a:spLocks noChangeArrowheads="1"/>
            </p:cNvSpPr>
            <p:nvPr/>
          </p:nvSpPr>
          <p:spPr bwMode="auto">
            <a:xfrm>
              <a:off x="343" y="2335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140</a:t>
              </a:r>
            </a:p>
          </p:txBody>
        </p:sp>
        <p:sp>
          <p:nvSpPr>
            <p:cNvPr id="148534" name="Text Box 12"/>
            <p:cNvSpPr txBox="1">
              <a:spLocks noChangeArrowheads="1"/>
            </p:cNvSpPr>
            <p:nvPr/>
          </p:nvSpPr>
          <p:spPr bwMode="auto">
            <a:xfrm>
              <a:off x="400" y="3364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148535" name="Line 13"/>
            <p:cNvSpPr>
              <a:spLocks noChangeShapeType="1"/>
            </p:cNvSpPr>
            <p:nvPr/>
          </p:nvSpPr>
          <p:spPr bwMode="auto">
            <a:xfrm>
              <a:off x="1145" y="874"/>
              <a:ext cx="0" cy="16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36" name="Line 14"/>
            <p:cNvSpPr>
              <a:spLocks noChangeShapeType="1"/>
            </p:cNvSpPr>
            <p:nvPr/>
          </p:nvSpPr>
          <p:spPr bwMode="auto">
            <a:xfrm flipV="1">
              <a:off x="1602" y="2344"/>
              <a:ext cx="0" cy="1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37" name="Text Box 15"/>
            <p:cNvSpPr txBox="1">
              <a:spLocks noChangeArrowheads="1"/>
            </p:cNvSpPr>
            <p:nvPr/>
          </p:nvSpPr>
          <p:spPr bwMode="auto">
            <a:xfrm>
              <a:off x="2002" y="3217"/>
              <a:ext cx="372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   80</a:t>
              </a:r>
            </a:p>
          </p:txBody>
        </p:sp>
        <p:sp>
          <p:nvSpPr>
            <p:cNvPr id="148538" name="Line 16"/>
            <p:cNvSpPr>
              <a:spLocks noChangeShapeType="1"/>
            </p:cNvSpPr>
            <p:nvPr/>
          </p:nvSpPr>
          <p:spPr bwMode="auto">
            <a:xfrm flipV="1">
              <a:off x="1831" y="1315"/>
              <a:ext cx="0" cy="175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39" name="Line 17"/>
            <p:cNvSpPr>
              <a:spLocks noChangeShapeType="1"/>
            </p:cNvSpPr>
            <p:nvPr/>
          </p:nvSpPr>
          <p:spPr bwMode="auto">
            <a:xfrm>
              <a:off x="688" y="116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40" name="Line 18"/>
            <p:cNvSpPr>
              <a:spLocks noChangeShapeType="1"/>
            </p:cNvSpPr>
            <p:nvPr/>
          </p:nvSpPr>
          <p:spPr bwMode="auto">
            <a:xfrm>
              <a:off x="1374" y="1315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41" name="Line 19"/>
            <p:cNvSpPr>
              <a:spLocks noChangeShapeType="1"/>
            </p:cNvSpPr>
            <p:nvPr/>
          </p:nvSpPr>
          <p:spPr bwMode="auto">
            <a:xfrm>
              <a:off x="1375" y="1163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42" name="Line 20"/>
            <p:cNvSpPr>
              <a:spLocks noChangeShapeType="1"/>
            </p:cNvSpPr>
            <p:nvPr/>
          </p:nvSpPr>
          <p:spPr bwMode="auto">
            <a:xfrm>
              <a:off x="688" y="2486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43" name="Line 21"/>
            <p:cNvSpPr>
              <a:spLocks noChangeShapeType="1"/>
            </p:cNvSpPr>
            <p:nvPr/>
          </p:nvSpPr>
          <p:spPr bwMode="auto">
            <a:xfrm>
              <a:off x="1374" y="2638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44" name="Text Box 22"/>
            <p:cNvSpPr txBox="1">
              <a:spLocks noChangeArrowheads="1"/>
            </p:cNvSpPr>
            <p:nvPr/>
          </p:nvSpPr>
          <p:spPr bwMode="auto">
            <a:xfrm>
              <a:off x="2002" y="2487"/>
              <a:ext cx="430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  130</a:t>
              </a:r>
            </a:p>
          </p:txBody>
        </p:sp>
        <p:sp>
          <p:nvSpPr>
            <p:cNvPr id="148545" name="Line 23"/>
            <p:cNvSpPr>
              <a:spLocks noChangeShapeType="1"/>
            </p:cNvSpPr>
            <p:nvPr/>
          </p:nvSpPr>
          <p:spPr bwMode="auto">
            <a:xfrm>
              <a:off x="1375" y="2486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46" name="Line 24"/>
            <p:cNvSpPr>
              <a:spLocks noChangeShapeType="1"/>
            </p:cNvSpPr>
            <p:nvPr/>
          </p:nvSpPr>
          <p:spPr bwMode="auto">
            <a:xfrm flipH="1">
              <a:off x="1375" y="3368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47" name="Line 25"/>
            <p:cNvSpPr>
              <a:spLocks noChangeShapeType="1"/>
            </p:cNvSpPr>
            <p:nvPr/>
          </p:nvSpPr>
          <p:spPr bwMode="auto">
            <a:xfrm>
              <a:off x="688" y="322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48" name="Line 26"/>
            <p:cNvSpPr>
              <a:spLocks noChangeShapeType="1"/>
            </p:cNvSpPr>
            <p:nvPr/>
          </p:nvSpPr>
          <p:spPr bwMode="auto">
            <a:xfrm>
              <a:off x="1375" y="3221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49" name="Text Box 27"/>
            <p:cNvSpPr txBox="1">
              <a:spLocks noChangeArrowheads="1"/>
            </p:cNvSpPr>
            <p:nvPr/>
          </p:nvSpPr>
          <p:spPr bwMode="auto">
            <a:xfrm>
              <a:off x="400" y="3070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48550" name="Line 28"/>
            <p:cNvSpPr>
              <a:spLocks noChangeShapeType="1"/>
            </p:cNvSpPr>
            <p:nvPr/>
          </p:nvSpPr>
          <p:spPr bwMode="auto">
            <a:xfrm flipH="1">
              <a:off x="1375" y="2045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51" name="Line 29"/>
            <p:cNvSpPr>
              <a:spLocks noChangeShapeType="1"/>
            </p:cNvSpPr>
            <p:nvPr/>
          </p:nvSpPr>
          <p:spPr bwMode="auto">
            <a:xfrm>
              <a:off x="1374" y="1903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52" name="Line 30"/>
            <p:cNvSpPr>
              <a:spLocks noChangeShapeType="1"/>
            </p:cNvSpPr>
            <p:nvPr/>
          </p:nvSpPr>
          <p:spPr bwMode="auto">
            <a:xfrm>
              <a:off x="687" y="190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53" name="Text Box 31"/>
            <p:cNvSpPr txBox="1">
              <a:spLocks noChangeArrowheads="1"/>
            </p:cNvSpPr>
            <p:nvPr/>
          </p:nvSpPr>
          <p:spPr bwMode="auto">
            <a:xfrm>
              <a:off x="287" y="1756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 180</a:t>
              </a:r>
            </a:p>
          </p:txBody>
        </p:sp>
        <p:sp>
          <p:nvSpPr>
            <p:cNvPr id="148554" name="Text Box 32"/>
            <p:cNvSpPr txBox="1">
              <a:spLocks noChangeArrowheads="1"/>
            </p:cNvSpPr>
            <p:nvPr/>
          </p:nvSpPr>
          <p:spPr bwMode="auto">
            <a:xfrm>
              <a:off x="1201" y="943"/>
              <a:ext cx="229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48555" name="Text Box 33"/>
            <p:cNvSpPr txBox="1">
              <a:spLocks noChangeArrowheads="1"/>
            </p:cNvSpPr>
            <p:nvPr/>
          </p:nvSpPr>
          <p:spPr bwMode="auto">
            <a:xfrm>
              <a:off x="1201" y="1458"/>
              <a:ext cx="287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48556" name="Text Box 34"/>
            <p:cNvSpPr txBox="1">
              <a:spLocks noChangeArrowheads="1"/>
            </p:cNvSpPr>
            <p:nvPr/>
          </p:nvSpPr>
          <p:spPr bwMode="auto">
            <a:xfrm>
              <a:off x="1202" y="1903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48557" name="Text Box 35"/>
            <p:cNvSpPr txBox="1">
              <a:spLocks noChangeArrowheads="1"/>
            </p:cNvSpPr>
            <p:nvPr/>
          </p:nvSpPr>
          <p:spPr bwMode="auto">
            <a:xfrm>
              <a:off x="1202" y="2197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48558" name="Text Box 36"/>
            <p:cNvSpPr txBox="1">
              <a:spLocks noChangeArrowheads="1"/>
            </p:cNvSpPr>
            <p:nvPr/>
          </p:nvSpPr>
          <p:spPr bwMode="auto">
            <a:xfrm>
              <a:off x="801" y="16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48559" name="Text Box 37"/>
            <p:cNvSpPr txBox="1">
              <a:spLocks noChangeArrowheads="1"/>
            </p:cNvSpPr>
            <p:nvPr/>
          </p:nvSpPr>
          <p:spPr bwMode="auto">
            <a:xfrm>
              <a:off x="1008" y="672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48560" name="Text Box 38"/>
            <p:cNvSpPr txBox="1">
              <a:spLocks noChangeArrowheads="1"/>
            </p:cNvSpPr>
            <p:nvPr/>
          </p:nvSpPr>
          <p:spPr bwMode="auto">
            <a:xfrm>
              <a:off x="1488" y="3667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1</a:t>
              </a:r>
              <a:endParaRPr lang="pt-BR" sz="1200" b="0">
                <a:latin typeface="+mn-lt"/>
              </a:endParaRPr>
            </a:p>
          </p:txBody>
        </p:sp>
        <p:sp>
          <p:nvSpPr>
            <p:cNvPr id="148561" name="Text Box 39"/>
            <p:cNvSpPr txBox="1">
              <a:spLocks noChangeArrowheads="1"/>
            </p:cNvSpPr>
            <p:nvPr/>
          </p:nvSpPr>
          <p:spPr bwMode="auto">
            <a:xfrm>
              <a:off x="1716" y="3074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2</a:t>
              </a:r>
              <a:endParaRPr lang="pt-BR" sz="1200" b="0">
                <a:latin typeface="+mn-lt"/>
              </a:endParaRPr>
            </a:p>
          </p:txBody>
        </p:sp>
        <p:sp>
          <p:nvSpPr>
            <p:cNvPr id="148562" name="Line 40"/>
            <p:cNvSpPr>
              <a:spLocks noChangeShapeType="1"/>
            </p:cNvSpPr>
            <p:nvPr/>
          </p:nvSpPr>
          <p:spPr bwMode="auto">
            <a:xfrm>
              <a:off x="687" y="396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63" name="Line 41"/>
            <p:cNvSpPr>
              <a:spLocks noChangeShapeType="1"/>
            </p:cNvSpPr>
            <p:nvPr/>
          </p:nvSpPr>
          <p:spPr bwMode="auto">
            <a:xfrm flipV="1">
              <a:off x="1374" y="3961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64" name="Text Box 42"/>
            <p:cNvSpPr txBox="1">
              <a:spLocks noChangeArrowheads="1"/>
            </p:cNvSpPr>
            <p:nvPr/>
          </p:nvSpPr>
          <p:spPr bwMode="auto">
            <a:xfrm>
              <a:off x="400" y="38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48565" name="Line 43"/>
            <p:cNvSpPr>
              <a:spLocks noChangeShapeType="1"/>
            </p:cNvSpPr>
            <p:nvPr/>
          </p:nvSpPr>
          <p:spPr bwMode="auto">
            <a:xfrm>
              <a:off x="687" y="874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66" name="Line 44"/>
            <p:cNvSpPr>
              <a:spLocks noChangeShapeType="1"/>
            </p:cNvSpPr>
            <p:nvPr/>
          </p:nvSpPr>
          <p:spPr bwMode="auto">
            <a:xfrm>
              <a:off x="1374" y="1021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67" name="Line 45"/>
            <p:cNvSpPr>
              <a:spLocks noChangeShapeType="1"/>
            </p:cNvSpPr>
            <p:nvPr/>
          </p:nvSpPr>
          <p:spPr bwMode="auto">
            <a:xfrm>
              <a:off x="1374" y="874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68" name="Line 46"/>
            <p:cNvSpPr>
              <a:spLocks noChangeShapeType="1"/>
            </p:cNvSpPr>
            <p:nvPr/>
          </p:nvSpPr>
          <p:spPr bwMode="auto">
            <a:xfrm>
              <a:off x="687" y="2197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69" name="Line 47"/>
            <p:cNvSpPr>
              <a:spLocks noChangeShapeType="1"/>
            </p:cNvSpPr>
            <p:nvPr/>
          </p:nvSpPr>
          <p:spPr bwMode="auto">
            <a:xfrm>
              <a:off x="1374" y="2344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70" name="Line 48"/>
            <p:cNvSpPr>
              <a:spLocks noChangeShapeType="1"/>
            </p:cNvSpPr>
            <p:nvPr/>
          </p:nvSpPr>
          <p:spPr bwMode="auto">
            <a:xfrm>
              <a:off x="1374" y="2197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71" name="Line 49"/>
            <p:cNvSpPr>
              <a:spLocks noChangeShapeType="1"/>
            </p:cNvSpPr>
            <p:nvPr/>
          </p:nvSpPr>
          <p:spPr bwMode="auto">
            <a:xfrm>
              <a:off x="687" y="2932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72" name="Line 50"/>
            <p:cNvSpPr>
              <a:spLocks noChangeShapeType="1"/>
            </p:cNvSpPr>
            <p:nvPr/>
          </p:nvSpPr>
          <p:spPr bwMode="auto">
            <a:xfrm>
              <a:off x="1374" y="2932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73" name="Line 51"/>
            <p:cNvSpPr>
              <a:spLocks noChangeShapeType="1"/>
            </p:cNvSpPr>
            <p:nvPr/>
          </p:nvSpPr>
          <p:spPr bwMode="auto">
            <a:xfrm>
              <a:off x="1374" y="3079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74" name="Text Box 52"/>
            <p:cNvSpPr txBox="1">
              <a:spLocks noChangeArrowheads="1"/>
            </p:cNvSpPr>
            <p:nvPr/>
          </p:nvSpPr>
          <p:spPr bwMode="auto">
            <a:xfrm>
              <a:off x="344" y="2785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110</a:t>
              </a:r>
            </a:p>
          </p:txBody>
        </p:sp>
        <p:sp>
          <p:nvSpPr>
            <p:cNvPr id="148575" name="Line 53"/>
            <p:cNvSpPr>
              <a:spLocks noChangeShapeType="1"/>
            </p:cNvSpPr>
            <p:nvPr/>
          </p:nvSpPr>
          <p:spPr bwMode="auto">
            <a:xfrm>
              <a:off x="687" y="3520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76" name="Line 54"/>
            <p:cNvSpPr>
              <a:spLocks noChangeShapeType="1"/>
            </p:cNvSpPr>
            <p:nvPr/>
          </p:nvSpPr>
          <p:spPr bwMode="auto">
            <a:xfrm>
              <a:off x="1373" y="3515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77" name="Line 55"/>
            <p:cNvSpPr>
              <a:spLocks noChangeShapeType="1"/>
            </p:cNvSpPr>
            <p:nvPr/>
          </p:nvSpPr>
          <p:spPr bwMode="auto">
            <a:xfrm flipH="1">
              <a:off x="1374" y="3667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78" name="Text Box 56"/>
            <p:cNvSpPr txBox="1">
              <a:spLocks noChangeArrowheads="1"/>
            </p:cNvSpPr>
            <p:nvPr/>
          </p:nvSpPr>
          <p:spPr bwMode="auto">
            <a:xfrm>
              <a:off x="1202" y="2638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5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79" name="Text Box 57"/>
            <p:cNvSpPr txBox="1">
              <a:spLocks noChangeArrowheads="1"/>
            </p:cNvSpPr>
            <p:nvPr/>
          </p:nvSpPr>
          <p:spPr bwMode="auto">
            <a:xfrm>
              <a:off x="1202" y="2932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6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80" name="Text Box 58"/>
            <p:cNvSpPr txBox="1">
              <a:spLocks noChangeArrowheads="1"/>
            </p:cNvSpPr>
            <p:nvPr/>
          </p:nvSpPr>
          <p:spPr bwMode="auto">
            <a:xfrm>
              <a:off x="1202" y="3226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7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81" name="Text Box 59"/>
            <p:cNvSpPr txBox="1">
              <a:spLocks noChangeArrowheads="1"/>
            </p:cNvSpPr>
            <p:nvPr/>
          </p:nvSpPr>
          <p:spPr bwMode="auto">
            <a:xfrm>
              <a:off x="2060" y="1899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170</a:t>
              </a:r>
            </a:p>
          </p:txBody>
        </p:sp>
        <p:sp>
          <p:nvSpPr>
            <p:cNvPr id="148582" name="Text Box 60"/>
            <p:cNvSpPr txBox="1">
              <a:spLocks noChangeArrowheads="1"/>
            </p:cNvSpPr>
            <p:nvPr/>
          </p:nvSpPr>
          <p:spPr bwMode="auto">
            <a:xfrm>
              <a:off x="2059" y="1159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220</a:t>
              </a:r>
            </a:p>
          </p:txBody>
        </p:sp>
        <p:sp>
          <p:nvSpPr>
            <p:cNvPr id="148583" name="Text Box 61"/>
            <p:cNvSpPr txBox="1">
              <a:spLocks noChangeArrowheads="1"/>
            </p:cNvSpPr>
            <p:nvPr/>
          </p:nvSpPr>
          <p:spPr bwMode="auto">
            <a:xfrm>
              <a:off x="2064" y="3984"/>
              <a:ext cx="62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30 (água)</a:t>
              </a:r>
            </a:p>
          </p:txBody>
        </p:sp>
        <p:sp>
          <p:nvSpPr>
            <p:cNvPr id="148584" name="Text Box 62"/>
            <p:cNvSpPr txBox="1">
              <a:spLocks noChangeArrowheads="1"/>
            </p:cNvSpPr>
            <p:nvPr/>
          </p:nvSpPr>
          <p:spPr bwMode="auto">
            <a:xfrm>
              <a:off x="2060" y="948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240</a:t>
              </a:r>
            </a:p>
          </p:txBody>
        </p:sp>
        <p:sp>
          <p:nvSpPr>
            <p:cNvPr id="148585" name="Text Box 63"/>
            <p:cNvSpPr txBox="1">
              <a:spLocks noChangeArrowheads="1"/>
            </p:cNvSpPr>
            <p:nvPr/>
          </p:nvSpPr>
          <p:spPr bwMode="auto">
            <a:xfrm>
              <a:off x="2060" y="2197"/>
              <a:ext cx="3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150</a:t>
              </a:r>
            </a:p>
          </p:txBody>
        </p:sp>
        <p:sp>
          <p:nvSpPr>
            <p:cNvPr id="148586" name="Text Box 64"/>
            <p:cNvSpPr txBox="1">
              <a:spLocks noChangeArrowheads="1"/>
            </p:cNvSpPr>
            <p:nvPr/>
          </p:nvSpPr>
          <p:spPr bwMode="auto">
            <a:xfrm>
              <a:off x="2060" y="2927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100</a:t>
              </a:r>
            </a:p>
          </p:txBody>
        </p:sp>
        <p:sp>
          <p:nvSpPr>
            <p:cNvPr id="148587" name="Text Box 65"/>
            <p:cNvSpPr txBox="1">
              <a:spLocks noChangeArrowheads="1"/>
            </p:cNvSpPr>
            <p:nvPr/>
          </p:nvSpPr>
          <p:spPr bwMode="auto">
            <a:xfrm>
              <a:off x="2058" y="3511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60</a:t>
              </a:r>
            </a:p>
          </p:txBody>
        </p:sp>
        <p:sp>
          <p:nvSpPr>
            <p:cNvPr id="148588" name="Line 66"/>
            <p:cNvSpPr>
              <a:spLocks noChangeShapeType="1"/>
            </p:cNvSpPr>
            <p:nvPr/>
          </p:nvSpPr>
          <p:spPr bwMode="auto">
            <a:xfrm>
              <a:off x="2064" y="1008"/>
              <a:ext cx="0" cy="312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89" name="Line 67"/>
            <p:cNvSpPr>
              <a:spLocks noChangeShapeType="1"/>
            </p:cNvSpPr>
            <p:nvPr/>
          </p:nvSpPr>
          <p:spPr bwMode="auto">
            <a:xfrm>
              <a:off x="672" y="864"/>
              <a:ext cx="0" cy="31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90" name="Line 68"/>
            <p:cNvSpPr>
              <a:spLocks noChangeShapeType="1"/>
            </p:cNvSpPr>
            <p:nvPr/>
          </p:nvSpPr>
          <p:spPr bwMode="auto">
            <a:xfrm>
              <a:off x="1344" y="4128"/>
              <a:ext cx="72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</p:grpSp>
      <p:grpSp>
        <p:nvGrpSpPr>
          <p:cNvPr id="3" name="Group 116"/>
          <p:cNvGrpSpPr>
            <a:grpSpLocks/>
          </p:cNvGrpSpPr>
          <p:nvPr/>
        </p:nvGrpSpPr>
        <p:grpSpPr bwMode="auto">
          <a:xfrm>
            <a:off x="5949950" y="0"/>
            <a:ext cx="2717800" cy="2889250"/>
            <a:chOff x="3748" y="0"/>
            <a:chExt cx="1712" cy="1820"/>
          </a:xfrm>
        </p:grpSpPr>
        <p:sp>
          <p:nvSpPr>
            <p:cNvPr id="148508" name="Oval 71"/>
            <p:cNvSpPr>
              <a:spLocks noChangeArrowheads="1"/>
            </p:cNvSpPr>
            <p:nvPr/>
          </p:nvSpPr>
          <p:spPr bwMode="auto">
            <a:xfrm>
              <a:off x="4527" y="865"/>
              <a:ext cx="416" cy="416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09" name="Line 72"/>
            <p:cNvSpPr>
              <a:spLocks noChangeShapeType="1"/>
            </p:cNvSpPr>
            <p:nvPr/>
          </p:nvSpPr>
          <p:spPr bwMode="auto">
            <a:xfrm>
              <a:off x="4942" y="1073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0" name="Line 73"/>
            <p:cNvSpPr>
              <a:spLocks noChangeShapeType="1"/>
            </p:cNvSpPr>
            <p:nvPr/>
          </p:nvSpPr>
          <p:spPr bwMode="auto">
            <a:xfrm flipH="1" flipV="1">
              <a:off x="5356" y="969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1" name="Line 74"/>
            <p:cNvSpPr>
              <a:spLocks noChangeShapeType="1"/>
            </p:cNvSpPr>
            <p:nvPr/>
          </p:nvSpPr>
          <p:spPr bwMode="auto">
            <a:xfrm flipH="1">
              <a:off x="5356" y="1073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2" name="Line 75"/>
            <p:cNvSpPr>
              <a:spLocks noChangeShapeType="1"/>
            </p:cNvSpPr>
            <p:nvPr/>
          </p:nvSpPr>
          <p:spPr bwMode="auto">
            <a:xfrm>
              <a:off x="4010" y="1073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3" name="Line 76"/>
            <p:cNvSpPr>
              <a:spLocks noChangeShapeType="1"/>
            </p:cNvSpPr>
            <p:nvPr/>
          </p:nvSpPr>
          <p:spPr bwMode="auto">
            <a:xfrm flipH="1" flipV="1">
              <a:off x="4424" y="969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4" name="Line 77"/>
            <p:cNvSpPr>
              <a:spLocks noChangeShapeType="1"/>
            </p:cNvSpPr>
            <p:nvPr/>
          </p:nvSpPr>
          <p:spPr bwMode="auto">
            <a:xfrm flipH="1">
              <a:off x="4424" y="1073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5" name="Line 78"/>
            <p:cNvSpPr>
              <a:spLocks noChangeShapeType="1"/>
            </p:cNvSpPr>
            <p:nvPr/>
          </p:nvSpPr>
          <p:spPr bwMode="auto">
            <a:xfrm>
              <a:off x="4735" y="347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6" name="Line 79"/>
            <p:cNvSpPr>
              <a:spLocks noChangeShapeType="1"/>
            </p:cNvSpPr>
            <p:nvPr/>
          </p:nvSpPr>
          <p:spPr bwMode="auto">
            <a:xfrm flipV="1">
              <a:off x="4735" y="762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7" name="Line 80"/>
            <p:cNvSpPr>
              <a:spLocks noChangeShapeType="1"/>
            </p:cNvSpPr>
            <p:nvPr/>
          </p:nvSpPr>
          <p:spPr bwMode="auto">
            <a:xfrm flipH="1" flipV="1">
              <a:off x="4631" y="762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8" name="Line 81"/>
            <p:cNvSpPr>
              <a:spLocks noChangeShapeType="1"/>
            </p:cNvSpPr>
            <p:nvPr/>
          </p:nvSpPr>
          <p:spPr bwMode="auto">
            <a:xfrm>
              <a:off x="4735" y="1280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19" name="Line 82"/>
            <p:cNvSpPr>
              <a:spLocks noChangeShapeType="1"/>
            </p:cNvSpPr>
            <p:nvPr/>
          </p:nvSpPr>
          <p:spPr bwMode="auto">
            <a:xfrm flipV="1">
              <a:off x="4735" y="1695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20" name="Line 83"/>
            <p:cNvSpPr>
              <a:spLocks noChangeShapeType="1"/>
            </p:cNvSpPr>
            <p:nvPr/>
          </p:nvSpPr>
          <p:spPr bwMode="auto">
            <a:xfrm flipH="1" flipV="1">
              <a:off x="4631" y="1695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21" name="Rectangle 84"/>
            <p:cNvSpPr>
              <a:spLocks noChangeArrowheads="1"/>
            </p:cNvSpPr>
            <p:nvPr/>
          </p:nvSpPr>
          <p:spPr bwMode="auto">
            <a:xfrm>
              <a:off x="4034" y="816"/>
              <a:ext cx="17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22" name="Rectangle 85"/>
            <p:cNvSpPr>
              <a:spLocks noChangeArrowheads="1"/>
            </p:cNvSpPr>
            <p:nvPr/>
          </p:nvSpPr>
          <p:spPr bwMode="auto">
            <a:xfrm>
              <a:off x="4435" y="298"/>
              <a:ext cx="23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23" name="Rectangle 86"/>
            <p:cNvSpPr>
              <a:spLocks noChangeArrowheads="1"/>
            </p:cNvSpPr>
            <p:nvPr/>
          </p:nvSpPr>
          <p:spPr bwMode="auto">
            <a:xfrm>
              <a:off x="4825" y="298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24" name="Rectangle 87"/>
            <p:cNvSpPr>
              <a:spLocks noChangeArrowheads="1"/>
            </p:cNvSpPr>
            <p:nvPr/>
          </p:nvSpPr>
          <p:spPr bwMode="auto">
            <a:xfrm>
              <a:off x="3996" y="1231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100*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25" name="Rectangle 88"/>
            <p:cNvSpPr>
              <a:spLocks noChangeArrowheads="1"/>
            </p:cNvSpPr>
            <p:nvPr/>
          </p:nvSpPr>
          <p:spPr bwMode="auto">
            <a:xfrm>
              <a:off x="4993" y="1231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26" name="Rectangle 89"/>
            <p:cNvSpPr>
              <a:spLocks noChangeArrowheads="1"/>
            </p:cNvSpPr>
            <p:nvPr/>
          </p:nvSpPr>
          <p:spPr bwMode="auto">
            <a:xfrm>
              <a:off x="4888" y="1607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140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27" name="Text Box 90"/>
            <p:cNvSpPr txBox="1">
              <a:spLocks noChangeArrowheads="1"/>
            </p:cNvSpPr>
            <p:nvPr/>
          </p:nvSpPr>
          <p:spPr bwMode="auto">
            <a:xfrm>
              <a:off x="3748" y="0"/>
              <a:ext cx="1501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solidFill>
                    <a:schemeClr val="tx1"/>
                  </a:solidFill>
                  <a:latin typeface="+mn-lt"/>
                </a:rPr>
                <a:t>Metas  provisórias </a:t>
              </a:r>
              <a:r>
                <a:rPr lang="pt-BR">
                  <a:solidFill>
                    <a:schemeClr val="tx1"/>
                  </a:solidFill>
                  <a:latin typeface="+mn-lt"/>
                  <a:sym typeface="Wingdings" pitchFamily="2" charset="2"/>
                </a:rPr>
                <a:t> </a:t>
              </a:r>
              <a:r>
                <a:rPr lang="pt-BR">
                  <a:solidFill>
                    <a:schemeClr val="tx1"/>
                  </a:solidFill>
                  <a:latin typeface="+mn-lt"/>
                </a:rPr>
                <a:t> ?</a:t>
              </a:r>
            </a:p>
          </p:txBody>
        </p:sp>
        <p:sp>
          <p:nvSpPr>
            <p:cNvPr id="148528" name="Text Box 91"/>
            <p:cNvSpPr txBox="1">
              <a:spLocks noChangeArrowheads="1"/>
            </p:cNvSpPr>
            <p:nvPr/>
          </p:nvSpPr>
          <p:spPr bwMode="auto">
            <a:xfrm>
              <a:off x="4635" y="960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</p:grp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5942013" y="3733800"/>
            <a:ext cx="2684462" cy="2898775"/>
            <a:chOff x="4069" y="2496"/>
            <a:chExt cx="1691" cy="1826"/>
          </a:xfrm>
        </p:grpSpPr>
        <p:sp>
          <p:nvSpPr>
            <p:cNvPr id="148487" name="Oval 93"/>
            <p:cNvSpPr>
              <a:spLocks noChangeArrowheads="1"/>
            </p:cNvSpPr>
            <p:nvPr/>
          </p:nvSpPr>
          <p:spPr bwMode="auto">
            <a:xfrm>
              <a:off x="4827" y="3367"/>
              <a:ext cx="416" cy="416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88" name="Line 94"/>
            <p:cNvSpPr>
              <a:spLocks noChangeShapeType="1"/>
            </p:cNvSpPr>
            <p:nvPr/>
          </p:nvSpPr>
          <p:spPr bwMode="auto">
            <a:xfrm>
              <a:off x="5242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89" name="Line 95"/>
            <p:cNvSpPr>
              <a:spLocks noChangeShapeType="1"/>
            </p:cNvSpPr>
            <p:nvPr/>
          </p:nvSpPr>
          <p:spPr bwMode="auto">
            <a:xfrm flipH="1" flipV="1">
              <a:off x="5656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0" name="Line 96"/>
            <p:cNvSpPr>
              <a:spLocks noChangeShapeType="1"/>
            </p:cNvSpPr>
            <p:nvPr/>
          </p:nvSpPr>
          <p:spPr bwMode="auto">
            <a:xfrm flipH="1">
              <a:off x="5656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1" name="Line 97"/>
            <p:cNvSpPr>
              <a:spLocks noChangeShapeType="1"/>
            </p:cNvSpPr>
            <p:nvPr/>
          </p:nvSpPr>
          <p:spPr bwMode="auto">
            <a:xfrm>
              <a:off x="4310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2" name="Line 98"/>
            <p:cNvSpPr>
              <a:spLocks noChangeShapeType="1"/>
            </p:cNvSpPr>
            <p:nvPr/>
          </p:nvSpPr>
          <p:spPr bwMode="auto">
            <a:xfrm flipH="1" flipV="1">
              <a:off x="4724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3" name="Line 99"/>
            <p:cNvSpPr>
              <a:spLocks noChangeShapeType="1"/>
            </p:cNvSpPr>
            <p:nvPr/>
          </p:nvSpPr>
          <p:spPr bwMode="auto">
            <a:xfrm flipH="1">
              <a:off x="4724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4" name="Line 100"/>
            <p:cNvSpPr>
              <a:spLocks noChangeShapeType="1"/>
            </p:cNvSpPr>
            <p:nvPr/>
          </p:nvSpPr>
          <p:spPr bwMode="auto">
            <a:xfrm>
              <a:off x="5035" y="2849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5" name="Line 101"/>
            <p:cNvSpPr>
              <a:spLocks noChangeShapeType="1"/>
            </p:cNvSpPr>
            <p:nvPr/>
          </p:nvSpPr>
          <p:spPr bwMode="auto">
            <a:xfrm flipV="1">
              <a:off x="5035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6" name="Line 102"/>
            <p:cNvSpPr>
              <a:spLocks noChangeShapeType="1"/>
            </p:cNvSpPr>
            <p:nvPr/>
          </p:nvSpPr>
          <p:spPr bwMode="auto">
            <a:xfrm flipH="1" flipV="1">
              <a:off x="4931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7" name="Line 103"/>
            <p:cNvSpPr>
              <a:spLocks noChangeShapeType="1"/>
            </p:cNvSpPr>
            <p:nvPr/>
          </p:nvSpPr>
          <p:spPr bwMode="auto">
            <a:xfrm>
              <a:off x="5035" y="3782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8" name="Line 104"/>
            <p:cNvSpPr>
              <a:spLocks noChangeShapeType="1"/>
            </p:cNvSpPr>
            <p:nvPr/>
          </p:nvSpPr>
          <p:spPr bwMode="auto">
            <a:xfrm flipV="1">
              <a:off x="5035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499" name="Line 105"/>
            <p:cNvSpPr>
              <a:spLocks noChangeShapeType="1"/>
            </p:cNvSpPr>
            <p:nvPr/>
          </p:nvSpPr>
          <p:spPr bwMode="auto">
            <a:xfrm flipH="1" flipV="1">
              <a:off x="4931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48500" name="Rectangle 106"/>
            <p:cNvSpPr>
              <a:spLocks noChangeArrowheads="1"/>
            </p:cNvSpPr>
            <p:nvPr/>
          </p:nvSpPr>
          <p:spPr bwMode="auto">
            <a:xfrm>
              <a:off x="4334" y="3318"/>
              <a:ext cx="17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01" name="Rectangle 107"/>
            <p:cNvSpPr>
              <a:spLocks noChangeArrowheads="1"/>
            </p:cNvSpPr>
            <p:nvPr/>
          </p:nvSpPr>
          <p:spPr bwMode="auto">
            <a:xfrm>
              <a:off x="4735" y="2800"/>
              <a:ext cx="23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02" name="Rectangle 108"/>
            <p:cNvSpPr>
              <a:spLocks noChangeArrowheads="1"/>
            </p:cNvSpPr>
            <p:nvPr/>
          </p:nvSpPr>
          <p:spPr bwMode="auto">
            <a:xfrm>
              <a:off x="5125" y="2800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03" name="Rectangle 109"/>
            <p:cNvSpPr>
              <a:spLocks noChangeArrowheads="1"/>
            </p:cNvSpPr>
            <p:nvPr/>
          </p:nvSpPr>
          <p:spPr bwMode="auto">
            <a:xfrm>
              <a:off x="4296" y="3733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100*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04" name="Rectangle 110"/>
            <p:cNvSpPr>
              <a:spLocks noChangeArrowheads="1"/>
            </p:cNvSpPr>
            <p:nvPr/>
          </p:nvSpPr>
          <p:spPr bwMode="auto">
            <a:xfrm>
              <a:off x="5293" y="3733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05" name="Rectangle 111"/>
            <p:cNvSpPr>
              <a:spLocks noChangeArrowheads="1"/>
            </p:cNvSpPr>
            <p:nvPr/>
          </p:nvSpPr>
          <p:spPr bwMode="auto">
            <a:xfrm>
              <a:off x="5188" y="4109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140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8506" name="Text Box 112"/>
            <p:cNvSpPr txBox="1">
              <a:spLocks noChangeArrowheads="1"/>
            </p:cNvSpPr>
            <p:nvPr/>
          </p:nvSpPr>
          <p:spPr bwMode="auto">
            <a:xfrm>
              <a:off x="4069" y="2496"/>
              <a:ext cx="1587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solidFill>
                    <a:schemeClr val="tx1"/>
                  </a:solidFill>
                  <a:latin typeface="+mn-lt"/>
                </a:rPr>
                <a:t>Com metas  confirmadas</a:t>
              </a:r>
            </a:p>
          </p:txBody>
        </p:sp>
        <p:sp>
          <p:nvSpPr>
            <p:cNvPr id="148507" name="Text Box 113"/>
            <p:cNvSpPr txBox="1">
              <a:spLocks noChangeArrowheads="1"/>
            </p:cNvSpPr>
            <p:nvPr/>
          </p:nvSpPr>
          <p:spPr bwMode="auto">
            <a:xfrm>
              <a:off x="4896" y="3456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</p:grpSp>
      <p:sp>
        <p:nvSpPr>
          <p:cNvPr id="432242" name="Text Box 114"/>
          <p:cNvSpPr txBox="1">
            <a:spLocks noChangeArrowheads="1"/>
          </p:cNvSpPr>
          <p:nvPr/>
        </p:nvSpPr>
        <p:spPr bwMode="auto">
          <a:xfrm>
            <a:off x="1000100" y="0"/>
            <a:ext cx="678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TOQ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baseline="30000" dirty="0">
                <a:latin typeface="+mn-lt"/>
              </a:rPr>
              <a:t>*</a:t>
            </a:r>
            <a:r>
              <a:rPr lang="pt-BR" sz="1800" b="0" dirty="0">
                <a:latin typeface="+mn-lt"/>
              </a:rPr>
              <a:t> = TOF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TDQ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TSF = TDF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como metas provisórias</a:t>
            </a:r>
            <a:endParaRPr lang="pt-BR" sz="1800" dirty="0">
              <a:latin typeface="+mn-lt"/>
            </a:endParaRPr>
          </a:p>
        </p:txBody>
      </p:sp>
      <p:sp>
        <p:nvSpPr>
          <p:cNvPr id="432243" name="Text Box 115"/>
          <p:cNvSpPr txBox="1">
            <a:spLocks noChangeArrowheads="1"/>
          </p:cNvSpPr>
          <p:nvPr/>
        </p:nvSpPr>
        <p:spPr bwMode="auto">
          <a:xfrm>
            <a:off x="4357686" y="3090864"/>
            <a:ext cx="5486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6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600" b="0" dirty="0">
                <a:latin typeface="+mn-lt"/>
              </a:rPr>
              <a:t>TSF 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&lt;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limitar </a:t>
            </a:r>
            <a:r>
              <a:rPr lang="pt-BR" sz="1600" b="0" dirty="0">
                <a:latin typeface="+mn-lt"/>
              </a:rPr>
              <a:t>TSF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6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.</a:t>
            </a:r>
          </a:p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16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600" b="0" dirty="0">
                <a:latin typeface="+mn-lt"/>
              </a:rPr>
              <a:t>TEF</a:t>
            </a:r>
            <a:r>
              <a:rPr lang="pt-BR" sz="1600" b="0" baseline="30000" dirty="0">
                <a:latin typeface="+mn-lt"/>
              </a:rPr>
              <a:t>*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baseline="-25000" dirty="0">
                <a:solidFill>
                  <a:schemeClr val="tx1"/>
                </a:solidFill>
                <a:latin typeface="+mn-lt"/>
              </a:rPr>
              <a:t> 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limitar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 = </a:t>
            </a:r>
            <a:r>
              <a:rPr lang="pt-BR" sz="1600" b="0" dirty="0">
                <a:latin typeface="+mn-lt"/>
              </a:rPr>
              <a:t>TEF</a:t>
            </a:r>
            <a:r>
              <a:rPr lang="pt-BR" sz="1600" b="0" baseline="30000" dirty="0">
                <a:latin typeface="+mn-lt"/>
              </a:rPr>
              <a:t>*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+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baseline="3000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242" grpId="0" autoUpdateAnimBg="0"/>
      <p:bldP spid="432243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7" name="Text Box 3"/>
          <p:cNvSpPr txBox="1">
            <a:spLocks noChangeArrowheads="1"/>
          </p:cNvSpPr>
          <p:nvPr/>
        </p:nvSpPr>
        <p:spPr bwMode="auto">
          <a:xfrm>
            <a:off x="4481530" y="1366861"/>
            <a:ext cx="2199256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Oferta       : 220</a:t>
            </a:r>
            <a:endParaRPr lang="pt-BR" sz="240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>
                <a:latin typeface="+mn-lt"/>
              </a:rPr>
              <a:t>Demanda : 840</a:t>
            </a:r>
          </a:p>
        </p:txBody>
      </p:sp>
      <p:sp>
        <p:nvSpPr>
          <p:cNvPr id="405508" name="Text Box 4"/>
          <p:cNvSpPr txBox="1">
            <a:spLocks noChangeArrowheads="1"/>
          </p:cNvSpPr>
          <p:nvPr/>
        </p:nvSpPr>
        <p:spPr bwMode="auto">
          <a:xfrm>
            <a:off x="4938730" y="2586061"/>
            <a:ext cx="1276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solidFill>
                  <a:srgbClr val="FF0000"/>
                </a:solidFill>
                <a:latin typeface="+mn-lt"/>
              </a:rPr>
              <a:t>Q = 220</a:t>
            </a: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6551647" y="147661"/>
            <a:ext cx="2328863" cy="2889250"/>
            <a:chOff x="4293" y="0"/>
            <a:chExt cx="1467" cy="1820"/>
          </a:xfrm>
        </p:grpSpPr>
        <p:grpSp>
          <p:nvGrpSpPr>
            <p:cNvPr id="3" name="Group 70"/>
            <p:cNvGrpSpPr>
              <a:grpSpLocks/>
            </p:cNvGrpSpPr>
            <p:nvPr/>
          </p:nvGrpSpPr>
          <p:grpSpPr bwMode="auto">
            <a:xfrm>
              <a:off x="4293" y="0"/>
              <a:ext cx="1467" cy="1820"/>
              <a:chOff x="432" y="2496"/>
              <a:chExt cx="1467" cy="1820"/>
            </a:xfrm>
          </p:grpSpPr>
          <p:sp>
            <p:nvSpPr>
              <p:cNvPr id="149603" name="Oval 71"/>
              <p:cNvSpPr>
                <a:spLocks noChangeArrowheads="1"/>
              </p:cNvSpPr>
              <p:nvPr/>
            </p:nvSpPr>
            <p:spPr bwMode="auto">
              <a:xfrm>
                <a:off x="966" y="3361"/>
                <a:ext cx="416" cy="416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04" name="Line 72"/>
              <p:cNvSpPr>
                <a:spLocks noChangeShapeType="1"/>
              </p:cNvSpPr>
              <p:nvPr/>
            </p:nvSpPr>
            <p:spPr bwMode="auto">
              <a:xfrm>
                <a:off x="1381" y="3569"/>
                <a:ext cx="518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05" name="Line 73"/>
              <p:cNvSpPr>
                <a:spLocks noChangeShapeType="1"/>
              </p:cNvSpPr>
              <p:nvPr/>
            </p:nvSpPr>
            <p:spPr bwMode="auto">
              <a:xfrm flipH="1" flipV="1">
                <a:off x="1795" y="346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06" name="Line 74"/>
              <p:cNvSpPr>
                <a:spLocks noChangeShapeType="1"/>
              </p:cNvSpPr>
              <p:nvPr/>
            </p:nvSpPr>
            <p:spPr bwMode="auto">
              <a:xfrm flipH="1">
                <a:off x="1795" y="356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07" name="Line 75"/>
              <p:cNvSpPr>
                <a:spLocks noChangeShapeType="1"/>
              </p:cNvSpPr>
              <p:nvPr/>
            </p:nvSpPr>
            <p:spPr bwMode="auto">
              <a:xfrm>
                <a:off x="449" y="3569"/>
                <a:ext cx="518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08" name="Line 76"/>
              <p:cNvSpPr>
                <a:spLocks noChangeShapeType="1"/>
              </p:cNvSpPr>
              <p:nvPr/>
            </p:nvSpPr>
            <p:spPr bwMode="auto">
              <a:xfrm flipH="1" flipV="1">
                <a:off x="863" y="346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09" name="Line 77"/>
              <p:cNvSpPr>
                <a:spLocks noChangeShapeType="1"/>
              </p:cNvSpPr>
              <p:nvPr/>
            </p:nvSpPr>
            <p:spPr bwMode="auto">
              <a:xfrm flipH="1">
                <a:off x="863" y="356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10" name="Line 78"/>
              <p:cNvSpPr>
                <a:spLocks noChangeShapeType="1"/>
              </p:cNvSpPr>
              <p:nvPr/>
            </p:nvSpPr>
            <p:spPr bwMode="auto">
              <a:xfrm>
                <a:off x="1174" y="2843"/>
                <a:ext cx="1" cy="519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11" name="Line 79"/>
              <p:cNvSpPr>
                <a:spLocks noChangeShapeType="1"/>
              </p:cNvSpPr>
              <p:nvPr/>
            </p:nvSpPr>
            <p:spPr bwMode="auto">
              <a:xfrm flipV="1">
                <a:off x="1174" y="3258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12" name="Line 80"/>
              <p:cNvSpPr>
                <a:spLocks noChangeShapeType="1"/>
              </p:cNvSpPr>
              <p:nvPr/>
            </p:nvSpPr>
            <p:spPr bwMode="auto">
              <a:xfrm flipH="1" flipV="1">
                <a:off x="1070" y="3258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13" name="Line 81"/>
              <p:cNvSpPr>
                <a:spLocks noChangeShapeType="1"/>
              </p:cNvSpPr>
              <p:nvPr/>
            </p:nvSpPr>
            <p:spPr bwMode="auto">
              <a:xfrm>
                <a:off x="1174" y="3776"/>
                <a:ext cx="1" cy="519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14" name="Line 82"/>
              <p:cNvSpPr>
                <a:spLocks noChangeShapeType="1"/>
              </p:cNvSpPr>
              <p:nvPr/>
            </p:nvSpPr>
            <p:spPr bwMode="auto">
              <a:xfrm flipV="1">
                <a:off x="1174" y="4191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15" name="Line 83"/>
              <p:cNvSpPr>
                <a:spLocks noChangeShapeType="1"/>
              </p:cNvSpPr>
              <p:nvPr/>
            </p:nvSpPr>
            <p:spPr bwMode="auto">
              <a:xfrm flipH="1" flipV="1">
                <a:off x="1070" y="4191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616" name="Rectangle 84"/>
              <p:cNvSpPr>
                <a:spLocks noChangeArrowheads="1"/>
              </p:cNvSpPr>
              <p:nvPr/>
            </p:nvSpPr>
            <p:spPr bwMode="auto">
              <a:xfrm>
                <a:off x="473" y="3312"/>
                <a:ext cx="173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latin typeface="+mn-lt"/>
                  </a:rPr>
                  <a:t>F2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617" name="Rectangle 85"/>
              <p:cNvSpPr>
                <a:spLocks noChangeArrowheads="1"/>
              </p:cNvSpPr>
              <p:nvPr/>
            </p:nvSpPr>
            <p:spPr bwMode="auto">
              <a:xfrm>
                <a:off x="874" y="2794"/>
                <a:ext cx="235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Q2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618" name="Rectangle 86"/>
              <p:cNvSpPr>
                <a:spLocks noChangeArrowheads="1"/>
              </p:cNvSpPr>
              <p:nvPr/>
            </p:nvSpPr>
            <p:spPr bwMode="auto">
              <a:xfrm>
                <a:off x="1264" y="2794"/>
                <a:ext cx="3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250*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619" name="Rectangle 87"/>
              <p:cNvSpPr>
                <a:spLocks noChangeArrowheads="1"/>
              </p:cNvSpPr>
              <p:nvPr/>
            </p:nvSpPr>
            <p:spPr bwMode="auto">
              <a:xfrm>
                <a:off x="435" y="3727"/>
                <a:ext cx="3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latin typeface="+mn-lt"/>
                  </a:rPr>
                  <a:t>100*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620" name="Rectangle 88"/>
              <p:cNvSpPr>
                <a:spLocks noChangeArrowheads="1"/>
              </p:cNvSpPr>
              <p:nvPr/>
            </p:nvSpPr>
            <p:spPr bwMode="auto">
              <a:xfrm>
                <a:off x="1432" y="3727"/>
                <a:ext cx="37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latin typeface="+mn-lt"/>
                  </a:rPr>
                  <a:t>220 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621" name="Rectangle 89"/>
              <p:cNvSpPr>
                <a:spLocks noChangeArrowheads="1"/>
              </p:cNvSpPr>
              <p:nvPr/>
            </p:nvSpPr>
            <p:spPr bwMode="auto">
              <a:xfrm>
                <a:off x="1327" y="4103"/>
                <a:ext cx="37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140 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622" name="Text Box 90"/>
              <p:cNvSpPr txBox="1">
                <a:spLocks noChangeArrowheads="1"/>
              </p:cNvSpPr>
              <p:nvPr/>
            </p:nvSpPr>
            <p:spPr bwMode="auto">
              <a:xfrm>
                <a:off x="432" y="2496"/>
                <a:ext cx="1212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pt-BR">
                    <a:solidFill>
                      <a:schemeClr val="tx1"/>
                    </a:solidFill>
                    <a:latin typeface="+mn-lt"/>
                  </a:rPr>
                  <a:t>Metas confirmadas</a:t>
                </a:r>
              </a:p>
            </p:txBody>
          </p:sp>
        </p:grpSp>
        <p:sp>
          <p:nvSpPr>
            <p:cNvPr id="149602" name="Text Box 91"/>
            <p:cNvSpPr txBox="1">
              <a:spLocks noChangeArrowheads="1"/>
            </p:cNvSpPr>
            <p:nvPr/>
          </p:nvSpPr>
          <p:spPr bwMode="auto">
            <a:xfrm>
              <a:off x="4896" y="912"/>
              <a:ext cx="288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</p:grp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6691346" y="3881461"/>
            <a:ext cx="2328863" cy="2889250"/>
            <a:chOff x="4293" y="2502"/>
            <a:chExt cx="1467" cy="1820"/>
          </a:xfrm>
        </p:grpSpPr>
        <p:grpSp>
          <p:nvGrpSpPr>
            <p:cNvPr id="5" name="Group 93"/>
            <p:cNvGrpSpPr>
              <a:grpSpLocks/>
            </p:cNvGrpSpPr>
            <p:nvPr/>
          </p:nvGrpSpPr>
          <p:grpSpPr bwMode="auto">
            <a:xfrm>
              <a:off x="4293" y="2502"/>
              <a:ext cx="1467" cy="1820"/>
              <a:chOff x="432" y="2496"/>
              <a:chExt cx="1467" cy="1820"/>
            </a:xfrm>
          </p:grpSpPr>
          <p:sp>
            <p:nvSpPr>
              <p:cNvPr id="149581" name="Oval 94"/>
              <p:cNvSpPr>
                <a:spLocks noChangeArrowheads="1"/>
              </p:cNvSpPr>
              <p:nvPr/>
            </p:nvSpPr>
            <p:spPr bwMode="auto">
              <a:xfrm>
                <a:off x="966" y="3361"/>
                <a:ext cx="416" cy="416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82" name="Line 95"/>
              <p:cNvSpPr>
                <a:spLocks noChangeShapeType="1"/>
              </p:cNvSpPr>
              <p:nvPr/>
            </p:nvSpPr>
            <p:spPr bwMode="auto">
              <a:xfrm>
                <a:off x="1381" y="3569"/>
                <a:ext cx="518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83" name="Line 96"/>
              <p:cNvSpPr>
                <a:spLocks noChangeShapeType="1"/>
              </p:cNvSpPr>
              <p:nvPr/>
            </p:nvSpPr>
            <p:spPr bwMode="auto">
              <a:xfrm flipH="1" flipV="1">
                <a:off x="1795" y="346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84" name="Line 97"/>
              <p:cNvSpPr>
                <a:spLocks noChangeShapeType="1"/>
              </p:cNvSpPr>
              <p:nvPr/>
            </p:nvSpPr>
            <p:spPr bwMode="auto">
              <a:xfrm flipH="1">
                <a:off x="1795" y="356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85" name="Line 98"/>
              <p:cNvSpPr>
                <a:spLocks noChangeShapeType="1"/>
              </p:cNvSpPr>
              <p:nvPr/>
            </p:nvSpPr>
            <p:spPr bwMode="auto">
              <a:xfrm>
                <a:off x="449" y="3569"/>
                <a:ext cx="518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86" name="Line 99"/>
              <p:cNvSpPr>
                <a:spLocks noChangeShapeType="1"/>
              </p:cNvSpPr>
              <p:nvPr/>
            </p:nvSpPr>
            <p:spPr bwMode="auto">
              <a:xfrm flipH="1" flipV="1">
                <a:off x="863" y="346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87" name="Line 100"/>
              <p:cNvSpPr>
                <a:spLocks noChangeShapeType="1"/>
              </p:cNvSpPr>
              <p:nvPr/>
            </p:nvSpPr>
            <p:spPr bwMode="auto">
              <a:xfrm flipH="1">
                <a:off x="863" y="356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88" name="Line 101"/>
              <p:cNvSpPr>
                <a:spLocks noChangeShapeType="1"/>
              </p:cNvSpPr>
              <p:nvPr/>
            </p:nvSpPr>
            <p:spPr bwMode="auto">
              <a:xfrm>
                <a:off x="1174" y="2843"/>
                <a:ext cx="1" cy="519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89" name="Line 102"/>
              <p:cNvSpPr>
                <a:spLocks noChangeShapeType="1"/>
              </p:cNvSpPr>
              <p:nvPr/>
            </p:nvSpPr>
            <p:spPr bwMode="auto">
              <a:xfrm flipV="1">
                <a:off x="1174" y="3258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90" name="Line 103"/>
              <p:cNvSpPr>
                <a:spLocks noChangeShapeType="1"/>
              </p:cNvSpPr>
              <p:nvPr/>
            </p:nvSpPr>
            <p:spPr bwMode="auto">
              <a:xfrm flipH="1" flipV="1">
                <a:off x="1070" y="3258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91" name="Line 104"/>
              <p:cNvSpPr>
                <a:spLocks noChangeShapeType="1"/>
              </p:cNvSpPr>
              <p:nvPr/>
            </p:nvSpPr>
            <p:spPr bwMode="auto">
              <a:xfrm>
                <a:off x="1174" y="3776"/>
                <a:ext cx="1" cy="519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92" name="Line 105"/>
              <p:cNvSpPr>
                <a:spLocks noChangeShapeType="1"/>
              </p:cNvSpPr>
              <p:nvPr/>
            </p:nvSpPr>
            <p:spPr bwMode="auto">
              <a:xfrm flipV="1">
                <a:off x="1174" y="4191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93" name="Line 106"/>
              <p:cNvSpPr>
                <a:spLocks noChangeShapeType="1"/>
              </p:cNvSpPr>
              <p:nvPr/>
            </p:nvSpPr>
            <p:spPr bwMode="auto">
              <a:xfrm flipH="1" flipV="1">
                <a:off x="1070" y="4191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94" name="Rectangle 107"/>
              <p:cNvSpPr>
                <a:spLocks noChangeArrowheads="1"/>
              </p:cNvSpPr>
              <p:nvPr/>
            </p:nvSpPr>
            <p:spPr bwMode="auto">
              <a:xfrm>
                <a:off x="483" y="3312"/>
                <a:ext cx="173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latin typeface="+mn-lt"/>
                  </a:rPr>
                  <a:t>F2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595" name="Rectangle 108"/>
              <p:cNvSpPr>
                <a:spLocks noChangeArrowheads="1"/>
              </p:cNvSpPr>
              <p:nvPr/>
            </p:nvSpPr>
            <p:spPr bwMode="auto">
              <a:xfrm>
                <a:off x="884" y="2794"/>
                <a:ext cx="235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Q2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596" name="Rectangle 109"/>
              <p:cNvSpPr>
                <a:spLocks noChangeArrowheads="1"/>
              </p:cNvSpPr>
              <p:nvPr/>
            </p:nvSpPr>
            <p:spPr bwMode="auto">
              <a:xfrm>
                <a:off x="1269" y="2794"/>
                <a:ext cx="3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250*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597" name="Rectangle 110"/>
              <p:cNvSpPr>
                <a:spLocks noChangeArrowheads="1"/>
              </p:cNvSpPr>
              <p:nvPr/>
            </p:nvSpPr>
            <p:spPr bwMode="auto">
              <a:xfrm>
                <a:off x="440" y="3727"/>
                <a:ext cx="3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latin typeface="+mn-lt"/>
                  </a:rPr>
                  <a:t>100*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598" name="Rectangle 111"/>
              <p:cNvSpPr>
                <a:spLocks noChangeArrowheads="1"/>
              </p:cNvSpPr>
              <p:nvPr/>
            </p:nvSpPr>
            <p:spPr bwMode="auto">
              <a:xfrm>
                <a:off x="1454" y="3727"/>
                <a:ext cx="395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latin typeface="+mn-lt"/>
                  </a:rPr>
                  <a:t>131,4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599" name="Rectangle 112"/>
              <p:cNvSpPr>
                <a:spLocks noChangeArrowheads="1"/>
              </p:cNvSpPr>
              <p:nvPr/>
            </p:nvSpPr>
            <p:spPr bwMode="auto">
              <a:xfrm>
                <a:off x="1415" y="4103"/>
                <a:ext cx="26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140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600" name="Text Box 113"/>
              <p:cNvSpPr txBox="1">
                <a:spLocks noChangeArrowheads="1"/>
              </p:cNvSpPr>
              <p:nvPr/>
            </p:nvSpPr>
            <p:spPr bwMode="auto">
              <a:xfrm>
                <a:off x="432" y="2496"/>
                <a:ext cx="116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/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49580" name="Text Box 114"/>
            <p:cNvSpPr txBox="1">
              <a:spLocks noChangeArrowheads="1"/>
            </p:cNvSpPr>
            <p:nvPr/>
          </p:nvSpPr>
          <p:spPr bwMode="auto">
            <a:xfrm>
              <a:off x="4896" y="3456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</p:grpSp>
      <p:sp>
        <p:nvSpPr>
          <p:cNvPr id="405619" name="Text Box 115"/>
          <p:cNvSpPr txBox="1">
            <a:spLocks noChangeArrowheads="1"/>
          </p:cNvSpPr>
          <p:nvPr/>
        </p:nvSpPr>
        <p:spPr bwMode="auto">
          <a:xfrm>
            <a:off x="4557730" y="4719661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+mn-lt"/>
              </a:rPr>
              <a:t>TSQ = 140</a:t>
            </a:r>
          </a:p>
        </p:txBody>
      </p:sp>
      <p:sp>
        <p:nvSpPr>
          <p:cNvPr id="405620" name="Text Box 116"/>
          <p:cNvSpPr txBox="1">
            <a:spLocks noChangeArrowheads="1"/>
          </p:cNvSpPr>
          <p:nvPr/>
        </p:nvSpPr>
        <p:spPr bwMode="auto">
          <a:xfrm>
            <a:off x="4329130" y="5245124"/>
            <a:ext cx="274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</a:rPr>
              <a:t>TSF = 100 + Q / WCp</a:t>
            </a:r>
          </a:p>
        </p:txBody>
      </p:sp>
      <p:sp>
        <p:nvSpPr>
          <p:cNvPr id="405621" name="Text Box 117"/>
          <p:cNvSpPr txBox="1">
            <a:spLocks noChangeArrowheads="1"/>
          </p:cNvSpPr>
          <p:nvPr/>
        </p:nvSpPr>
        <p:spPr bwMode="auto">
          <a:xfrm>
            <a:off x="985854" y="147661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Demanda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Adotar a troca máxima:  Q = 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800" b="0" dirty="0">
                <a:latin typeface="+mn-lt"/>
              </a:rPr>
              <a:t>Demanda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).</a:t>
            </a:r>
          </a:p>
        </p:txBody>
      </p:sp>
      <p:sp>
        <p:nvSpPr>
          <p:cNvPr id="405622" name="Text Box 118"/>
          <p:cNvSpPr txBox="1">
            <a:spLocks noChangeArrowheads="1"/>
          </p:cNvSpPr>
          <p:nvPr/>
        </p:nvSpPr>
        <p:spPr bwMode="auto">
          <a:xfrm>
            <a:off x="4448212" y="3424261"/>
            <a:ext cx="476725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Q =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confirmar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e calcular </a:t>
            </a:r>
            <a:r>
              <a:rPr lang="pt-BR" sz="1600" b="0" dirty="0">
                <a:latin typeface="+mn-lt"/>
              </a:rPr>
              <a:t>TSF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Q = </a:t>
            </a:r>
            <a:r>
              <a:rPr lang="pt-BR" sz="1600" b="0" dirty="0">
                <a:latin typeface="+mn-lt"/>
              </a:rPr>
              <a:t>Demanda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confirmar </a:t>
            </a:r>
            <a:r>
              <a:rPr lang="pt-BR" sz="1600" b="0" dirty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e calcular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TSQ.</a:t>
            </a:r>
            <a:endParaRPr lang="pt-BR" sz="1600" dirty="0">
              <a:latin typeface="+mn-lt"/>
            </a:endParaRPr>
          </a:p>
        </p:txBody>
      </p:sp>
      <p:grpSp>
        <p:nvGrpSpPr>
          <p:cNvPr id="6" name="Group 120"/>
          <p:cNvGrpSpPr>
            <a:grpSpLocks/>
          </p:cNvGrpSpPr>
          <p:nvPr/>
        </p:nvGrpSpPr>
        <p:grpSpPr bwMode="auto">
          <a:xfrm>
            <a:off x="801691" y="909661"/>
            <a:ext cx="4270375" cy="5876925"/>
            <a:chOff x="0" y="480"/>
            <a:chExt cx="2690" cy="3702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0" y="723"/>
              <a:ext cx="2690" cy="3459"/>
              <a:chOff x="0" y="723"/>
              <a:chExt cx="2690" cy="3459"/>
            </a:xfrm>
          </p:grpSpPr>
          <p:sp>
            <p:nvSpPr>
              <p:cNvPr id="149517" name="Text Box 7"/>
              <p:cNvSpPr txBox="1">
                <a:spLocks noChangeArrowheads="1"/>
              </p:cNvSpPr>
              <p:nvPr/>
            </p:nvSpPr>
            <p:spPr bwMode="auto">
              <a:xfrm>
                <a:off x="2064" y="3984"/>
                <a:ext cx="626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latin typeface="+mn-lt"/>
                  </a:rPr>
                  <a:t>30 (água)</a:t>
                </a:r>
              </a:p>
            </p:txBody>
          </p:sp>
          <p:sp>
            <p:nvSpPr>
              <p:cNvPr id="149518" name="Line 8"/>
              <p:cNvSpPr>
                <a:spLocks noChangeShapeType="1"/>
              </p:cNvSpPr>
              <p:nvPr/>
            </p:nvSpPr>
            <p:spPr bwMode="auto">
              <a:xfrm>
                <a:off x="915" y="1894"/>
                <a:ext cx="0" cy="132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19" name="Text Box 9"/>
              <p:cNvSpPr txBox="1">
                <a:spLocks noChangeArrowheads="1"/>
              </p:cNvSpPr>
              <p:nvPr/>
            </p:nvSpPr>
            <p:spPr bwMode="auto">
              <a:xfrm>
                <a:off x="0" y="723"/>
                <a:ext cx="742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(vapor) 250</a:t>
                </a:r>
              </a:p>
            </p:txBody>
          </p:sp>
          <p:sp>
            <p:nvSpPr>
              <p:cNvPr id="149520" name="Text Box 10"/>
              <p:cNvSpPr txBox="1">
                <a:spLocks noChangeArrowheads="1"/>
              </p:cNvSpPr>
              <p:nvPr/>
            </p:nvSpPr>
            <p:spPr bwMode="auto">
              <a:xfrm>
                <a:off x="343" y="1017"/>
                <a:ext cx="344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230</a:t>
                </a:r>
              </a:p>
            </p:txBody>
          </p:sp>
          <p:sp>
            <p:nvSpPr>
              <p:cNvPr id="149521" name="Text Box 11"/>
              <p:cNvSpPr txBox="1">
                <a:spLocks noChangeArrowheads="1"/>
              </p:cNvSpPr>
              <p:nvPr/>
            </p:nvSpPr>
            <p:spPr bwMode="auto">
              <a:xfrm>
                <a:off x="343" y="2046"/>
                <a:ext cx="344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000" b="0">
                    <a:solidFill>
                      <a:srgbClr val="FF0000"/>
                    </a:solidFill>
                    <a:latin typeface="+mn-lt"/>
                  </a:rPr>
                  <a:t> 160</a:t>
                </a:r>
              </a:p>
            </p:txBody>
          </p:sp>
          <p:sp>
            <p:nvSpPr>
              <p:cNvPr id="149522" name="Text Box 12"/>
              <p:cNvSpPr txBox="1">
                <a:spLocks noChangeArrowheads="1"/>
              </p:cNvSpPr>
              <p:nvPr/>
            </p:nvSpPr>
            <p:spPr bwMode="auto">
              <a:xfrm>
                <a:off x="343" y="2335"/>
                <a:ext cx="343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140</a:t>
                </a:r>
              </a:p>
            </p:txBody>
          </p:sp>
          <p:sp>
            <p:nvSpPr>
              <p:cNvPr id="149523" name="Text Box 13"/>
              <p:cNvSpPr txBox="1">
                <a:spLocks noChangeArrowheads="1"/>
              </p:cNvSpPr>
              <p:nvPr/>
            </p:nvSpPr>
            <p:spPr bwMode="auto">
              <a:xfrm>
                <a:off x="400" y="3364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70</a:t>
                </a:r>
              </a:p>
            </p:txBody>
          </p:sp>
          <p:sp>
            <p:nvSpPr>
              <p:cNvPr id="149524" name="Line 14"/>
              <p:cNvSpPr>
                <a:spLocks noChangeShapeType="1"/>
              </p:cNvSpPr>
              <p:nvPr/>
            </p:nvSpPr>
            <p:spPr bwMode="auto">
              <a:xfrm flipV="1">
                <a:off x="1602" y="2344"/>
                <a:ext cx="0" cy="131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25" name="Text Box 15"/>
              <p:cNvSpPr txBox="1">
                <a:spLocks noChangeArrowheads="1"/>
              </p:cNvSpPr>
              <p:nvPr/>
            </p:nvSpPr>
            <p:spPr bwMode="auto">
              <a:xfrm>
                <a:off x="2002" y="3217"/>
                <a:ext cx="372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   80</a:t>
                </a:r>
              </a:p>
            </p:txBody>
          </p:sp>
          <p:sp>
            <p:nvSpPr>
              <p:cNvPr id="149526" name="Line 16"/>
              <p:cNvSpPr>
                <a:spLocks noChangeShapeType="1"/>
              </p:cNvSpPr>
              <p:nvPr/>
            </p:nvSpPr>
            <p:spPr bwMode="auto">
              <a:xfrm flipV="1">
                <a:off x="1824" y="1296"/>
                <a:ext cx="7" cy="127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27" name="Line 17"/>
              <p:cNvSpPr>
                <a:spLocks noChangeShapeType="1"/>
              </p:cNvSpPr>
              <p:nvPr/>
            </p:nvSpPr>
            <p:spPr bwMode="auto">
              <a:xfrm>
                <a:off x="688" y="1163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28" name="Line 18"/>
              <p:cNvSpPr>
                <a:spLocks noChangeShapeType="1"/>
              </p:cNvSpPr>
              <p:nvPr/>
            </p:nvSpPr>
            <p:spPr bwMode="auto">
              <a:xfrm>
                <a:off x="1374" y="1315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29" name="Line 19"/>
              <p:cNvSpPr>
                <a:spLocks noChangeShapeType="1"/>
              </p:cNvSpPr>
              <p:nvPr/>
            </p:nvSpPr>
            <p:spPr bwMode="auto">
              <a:xfrm>
                <a:off x="1375" y="1163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30" name="Line 20"/>
              <p:cNvSpPr>
                <a:spLocks noChangeShapeType="1"/>
              </p:cNvSpPr>
              <p:nvPr/>
            </p:nvSpPr>
            <p:spPr bwMode="auto">
              <a:xfrm>
                <a:off x="688" y="2486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31" name="Line 21"/>
              <p:cNvSpPr>
                <a:spLocks noChangeShapeType="1"/>
              </p:cNvSpPr>
              <p:nvPr/>
            </p:nvSpPr>
            <p:spPr bwMode="auto">
              <a:xfrm>
                <a:off x="1374" y="2638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32" name="Text Box 22"/>
              <p:cNvSpPr txBox="1">
                <a:spLocks noChangeArrowheads="1"/>
              </p:cNvSpPr>
              <p:nvPr/>
            </p:nvSpPr>
            <p:spPr bwMode="auto">
              <a:xfrm>
                <a:off x="2016" y="2544"/>
                <a:ext cx="39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  130</a:t>
                </a:r>
              </a:p>
            </p:txBody>
          </p:sp>
          <p:sp>
            <p:nvSpPr>
              <p:cNvPr id="149533" name="Line 23"/>
              <p:cNvSpPr>
                <a:spLocks noChangeShapeType="1"/>
              </p:cNvSpPr>
              <p:nvPr/>
            </p:nvSpPr>
            <p:spPr bwMode="auto">
              <a:xfrm>
                <a:off x="1375" y="2486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34" name="Line 24"/>
              <p:cNvSpPr>
                <a:spLocks noChangeShapeType="1"/>
              </p:cNvSpPr>
              <p:nvPr/>
            </p:nvSpPr>
            <p:spPr bwMode="auto">
              <a:xfrm flipH="1">
                <a:off x="1375" y="3368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35" name="Line 25"/>
              <p:cNvSpPr>
                <a:spLocks noChangeShapeType="1"/>
              </p:cNvSpPr>
              <p:nvPr/>
            </p:nvSpPr>
            <p:spPr bwMode="auto">
              <a:xfrm>
                <a:off x="688" y="3221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36" name="Line 26"/>
              <p:cNvSpPr>
                <a:spLocks noChangeShapeType="1"/>
              </p:cNvSpPr>
              <p:nvPr/>
            </p:nvSpPr>
            <p:spPr bwMode="auto">
              <a:xfrm>
                <a:off x="1375" y="3221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37" name="Text Box 27"/>
              <p:cNvSpPr txBox="1">
                <a:spLocks noChangeArrowheads="1"/>
              </p:cNvSpPr>
              <p:nvPr/>
            </p:nvSpPr>
            <p:spPr bwMode="auto">
              <a:xfrm>
                <a:off x="400" y="3070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90</a:t>
                </a:r>
              </a:p>
            </p:txBody>
          </p:sp>
          <p:sp>
            <p:nvSpPr>
              <p:cNvPr id="149538" name="Line 28"/>
              <p:cNvSpPr>
                <a:spLocks noChangeShapeType="1"/>
              </p:cNvSpPr>
              <p:nvPr/>
            </p:nvSpPr>
            <p:spPr bwMode="auto">
              <a:xfrm flipH="1">
                <a:off x="1375" y="2045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39" name="Line 29"/>
              <p:cNvSpPr>
                <a:spLocks noChangeShapeType="1"/>
              </p:cNvSpPr>
              <p:nvPr/>
            </p:nvSpPr>
            <p:spPr bwMode="auto">
              <a:xfrm>
                <a:off x="1374" y="1903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40" name="Line 30"/>
              <p:cNvSpPr>
                <a:spLocks noChangeShapeType="1"/>
              </p:cNvSpPr>
              <p:nvPr/>
            </p:nvSpPr>
            <p:spPr bwMode="auto">
              <a:xfrm>
                <a:off x="687" y="1903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41" name="Text Box 31"/>
              <p:cNvSpPr txBox="1">
                <a:spLocks noChangeArrowheads="1"/>
              </p:cNvSpPr>
              <p:nvPr/>
            </p:nvSpPr>
            <p:spPr bwMode="auto">
              <a:xfrm>
                <a:off x="287" y="1756"/>
                <a:ext cx="400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 180</a:t>
                </a:r>
              </a:p>
            </p:txBody>
          </p:sp>
          <p:sp>
            <p:nvSpPr>
              <p:cNvPr id="149542" name="Text Box 32"/>
              <p:cNvSpPr txBox="1">
                <a:spLocks noChangeArrowheads="1"/>
              </p:cNvSpPr>
              <p:nvPr/>
            </p:nvSpPr>
            <p:spPr bwMode="auto">
              <a:xfrm>
                <a:off x="1201" y="943"/>
                <a:ext cx="229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49543" name="Text Box 33"/>
              <p:cNvSpPr txBox="1">
                <a:spLocks noChangeArrowheads="1"/>
              </p:cNvSpPr>
              <p:nvPr/>
            </p:nvSpPr>
            <p:spPr bwMode="auto">
              <a:xfrm>
                <a:off x="1201" y="1458"/>
                <a:ext cx="287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49544" name="Text Box 34"/>
              <p:cNvSpPr txBox="1">
                <a:spLocks noChangeArrowheads="1"/>
              </p:cNvSpPr>
              <p:nvPr/>
            </p:nvSpPr>
            <p:spPr bwMode="auto">
              <a:xfrm>
                <a:off x="1202" y="1903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149545" name="Text Box 35"/>
              <p:cNvSpPr txBox="1">
                <a:spLocks noChangeArrowheads="1"/>
              </p:cNvSpPr>
              <p:nvPr/>
            </p:nvSpPr>
            <p:spPr bwMode="auto">
              <a:xfrm>
                <a:off x="1202" y="2197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49546" name="Text Box 36"/>
              <p:cNvSpPr txBox="1">
                <a:spLocks noChangeArrowheads="1"/>
              </p:cNvSpPr>
              <p:nvPr/>
            </p:nvSpPr>
            <p:spPr bwMode="auto">
              <a:xfrm>
                <a:off x="801" y="1605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49547" name="Text Box 37"/>
              <p:cNvSpPr txBox="1">
                <a:spLocks noChangeArrowheads="1"/>
              </p:cNvSpPr>
              <p:nvPr/>
            </p:nvSpPr>
            <p:spPr bwMode="auto">
              <a:xfrm>
                <a:off x="960" y="2304"/>
                <a:ext cx="2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49548" name="Text Box 38"/>
              <p:cNvSpPr txBox="1">
                <a:spLocks noChangeArrowheads="1"/>
              </p:cNvSpPr>
              <p:nvPr/>
            </p:nvSpPr>
            <p:spPr bwMode="auto">
              <a:xfrm>
                <a:off x="1488" y="3667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F</a:t>
                </a:r>
                <a:r>
                  <a:rPr lang="pt-BR" sz="1200" b="0" baseline="-25000">
                    <a:latin typeface="+mn-lt"/>
                  </a:rPr>
                  <a:t>1</a:t>
                </a:r>
                <a:endParaRPr lang="pt-BR" sz="1200" b="0">
                  <a:latin typeface="+mn-lt"/>
                </a:endParaRPr>
              </a:p>
            </p:txBody>
          </p:sp>
          <p:sp>
            <p:nvSpPr>
              <p:cNvPr id="149549" name="Text Box 39"/>
              <p:cNvSpPr txBox="1">
                <a:spLocks noChangeArrowheads="1"/>
              </p:cNvSpPr>
              <p:nvPr/>
            </p:nvSpPr>
            <p:spPr bwMode="auto">
              <a:xfrm>
                <a:off x="1728" y="2688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F</a:t>
                </a:r>
                <a:r>
                  <a:rPr lang="pt-BR" sz="1200" b="0" baseline="-25000">
                    <a:latin typeface="+mn-lt"/>
                  </a:rPr>
                  <a:t>2</a:t>
                </a:r>
                <a:endParaRPr lang="pt-BR" sz="1200" b="0">
                  <a:latin typeface="+mn-lt"/>
                </a:endParaRPr>
              </a:p>
            </p:txBody>
          </p:sp>
          <p:sp>
            <p:nvSpPr>
              <p:cNvPr id="149550" name="Line 40"/>
              <p:cNvSpPr>
                <a:spLocks noChangeShapeType="1"/>
              </p:cNvSpPr>
              <p:nvPr/>
            </p:nvSpPr>
            <p:spPr bwMode="auto">
              <a:xfrm>
                <a:off x="687" y="3961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51" name="Line 41"/>
              <p:cNvSpPr>
                <a:spLocks noChangeShapeType="1"/>
              </p:cNvSpPr>
              <p:nvPr/>
            </p:nvSpPr>
            <p:spPr bwMode="auto">
              <a:xfrm flipV="1">
                <a:off x="1374" y="3961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52" name="Text Box 42"/>
              <p:cNvSpPr txBox="1">
                <a:spLocks noChangeArrowheads="1"/>
              </p:cNvSpPr>
              <p:nvPr/>
            </p:nvSpPr>
            <p:spPr bwMode="auto">
              <a:xfrm>
                <a:off x="400" y="3805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40</a:t>
                </a:r>
              </a:p>
            </p:txBody>
          </p:sp>
          <p:sp>
            <p:nvSpPr>
              <p:cNvPr id="149553" name="Line 43"/>
              <p:cNvSpPr>
                <a:spLocks noChangeShapeType="1"/>
              </p:cNvSpPr>
              <p:nvPr/>
            </p:nvSpPr>
            <p:spPr bwMode="auto">
              <a:xfrm>
                <a:off x="687" y="874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54" name="Line 44"/>
              <p:cNvSpPr>
                <a:spLocks noChangeShapeType="1"/>
              </p:cNvSpPr>
              <p:nvPr/>
            </p:nvSpPr>
            <p:spPr bwMode="auto">
              <a:xfrm>
                <a:off x="1374" y="1021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55" name="Line 45"/>
              <p:cNvSpPr>
                <a:spLocks noChangeShapeType="1"/>
              </p:cNvSpPr>
              <p:nvPr/>
            </p:nvSpPr>
            <p:spPr bwMode="auto">
              <a:xfrm>
                <a:off x="1374" y="874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56" name="Line 46"/>
              <p:cNvSpPr>
                <a:spLocks noChangeShapeType="1"/>
              </p:cNvSpPr>
              <p:nvPr/>
            </p:nvSpPr>
            <p:spPr bwMode="auto">
              <a:xfrm>
                <a:off x="687" y="2197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57" name="Line 47"/>
              <p:cNvSpPr>
                <a:spLocks noChangeShapeType="1"/>
              </p:cNvSpPr>
              <p:nvPr/>
            </p:nvSpPr>
            <p:spPr bwMode="auto">
              <a:xfrm>
                <a:off x="1374" y="2344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58" name="Line 48"/>
              <p:cNvSpPr>
                <a:spLocks noChangeShapeType="1"/>
              </p:cNvSpPr>
              <p:nvPr/>
            </p:nvSpPr>
            <p:spPr bwMode="auto">
              <a:xfrm>
                <a:off x="1374" y="2197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59" name="Line 49"/>
              <p:cNvSpPr>
                <a:spLocks noChangeShapeType="1"/>
              </p:cNvSpPr>
              <p:nvPr/>
            </p:nvSpPr>
            <p:spPr bwMode="auto">
              <a:xfrm>
                <a:off x="687" y="2932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60" name="Line 50"/>
              <p:cNvSpPr>
                <a:spLocks noChangeShapeType="1"/>
              </p:cNvSpPr>
              <p:nvPr/>
            </p:nvSpPr>
            <p:spPr bwMode="auto">
              <a:xfrm>
                <a:off x="1374" y="2932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61" name="Line 51"/>
              <p:cNvSpPr>
                <a:spLocks noChangeShapeType="1"/>
              </p:cNvSpPr>
              <p:nvPr/>
            </p:nvSpPr>
            <p:spPr bwMode="auto">
              <a:xfrm>
                <a:off x="1374" y="3079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62" name="Text Box 52"/>
              <p:cNvSpPr txBox="1">
                <a:spLocks noChangeArrowheads="1"/>
              </p:cNvSpPr>
              <p:nvPr/>
            </p:nvSpPr>
            <p:spPr bwMode="auto">
              <a:xfrm>
                <a:off x="344" y="2785"/>
                <a:ext cx="400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110</a:t>
                </a:r>
              </a:p>
            </p:txBody>
          </p:sp>
          <p:sp>
            <p:nvSpPr>
              <p:cNvPr id="149563" name="Line 53"/>
              <p:cNvSpPr>
                <a:spLocks noChangeShapeType="1"/>
              </p:cNvSpPr>
              <p:nvPr/>
            </p:nvSpPr>
            <p:spPr bwMode="auto">
              <a:xfrm>
                <a:off x="687" y="3520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64" name="Line 54"/>
              <p:cNvSpPr>
                <a:spLocks noChangeShapeType="1"/>
              </p:cNvSpPr>
              <p:nvPr/>
            </p:nvSpPr>
            <p:spPr bwMode="auto">
              <a:xfrm>
                <a:off x="1373" y="3515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65" name="Line 55"/>
              <p:cNvSpPr>
                <a:spLocks noChangeShapeType="1"/>
              </p:cNvSpPr>
              <p:nvPr/>
            </p:nvSpPr>
            <p:spPr bwMode="auto">
              <a:xfrm flipH="1">
                <a:off x="1374" y="3667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66" name="Text Box 56"/>
              <p:cNvSpPr txBox="1">
                <a:spLocks noChangeArrowheads="1"/>
              </p:cNvSpPr>
              <p:nvPr/>
            </p:nvSpPr>
            <p:spPr bwMode="auto">
              <a:xfrm>
                <a:off x="1202" y="2638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5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567" name="Text Box 57"/>
              <p:cNvSpPr txBox="1">
                <a:spLocks noChangeArrowheads="1"/>
              </p:cNvSpPr>
              <p:nvPr/>
            </p:nvSpPr>
            <p:spPr bwMode="auto">
              <a:xfrm>
                <a:off x="1202" y="2932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6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568" name="Text Box 58"/>
              <p:cNvSpPr txBox="1">
                <a:spLocks noChangeArrowheads="1"/>
              </p:cNvSpPr>
              <p:nvPr/>
            </p:nvSpPr>
            <p:spPr bwMode="auto">
              <a:xfrm>
                <a:off x="1202" y="3226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7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9569" name="Text Box 59"/>
              <p:cNvSpPr txBox="1">
                <a:spLocks noChangeArrowheads="1"/>
              </p:cNvSpPr>
              <p:nvPr/>
            </p:nvSpPr>
            <p:spPr bwMode="auto">
              <a:xfrm>
                <a:off x="2060" y="1899"/>
                <a:ext cx="343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170</a:t>
                </a:r>
              </a:p>
            </p:txBody>
          </p:sp>
          <p:sp>
            <p:nvSpPr>
              <p:cNvPr id="149570" name="Text Box 60"/>
              <p:cNvSpPr txBox="1">
                <a:spLocks noChangeArrowheads="1"/>
              </p:cNvSpPr>
              <p:nvPr/>
            </p:nvSpPr>
            <p:spPr bwMode="auto">
              <a:xfrm>
                <a:off x="2059" y="1159"/>
                <a:ext cx="343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220</a:t>
                </a:r>
              </a:p>
            </p:txBody>
          </p:sp>
          <p:sp>
            <p:nvSpPr>
              <p:cNvPr id="149571" name="Text Box 61"/>
              <p:cNvSpPr txBox="1">
                <a:spLocks noChangeArrowheads="1"/>
              </p:cNvSpPr>
              <p:nvPr/>
            </p:nvSpPr>
            <p:spPr bwMode="auto">
              <a:xfrm>
                <a:off x="2060" y="948"/>
                <a:ext cx="343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240</a:t>
                </a:r>
              </a:p>
            </p:txBody>
          </p:sp>
          <p:sp>
            <p:nvSpPr>
              <p:cNvPr id="149572" name="Text Box 62"/>
              <p:cNvSpPr txBox="1">
                <a:spLocks noChangeArrowheads="1"/>
              </p:cNvSpPr>
              <p:nvPr/>
            </p:nvSpPr>
            <p:spPr bwMode="auto">
              <a:xfrm>
                <a:off x="2060" y="2197"/>
                <a:ext cx="343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150</a:t>
                </a:r>
              </a:p>
            </p:txBody>
          </p:sp>
          <p:sp>
            <p:nvSpPr>
              <p:cNvPr id="149573" name="Text Box 63"/>
              <p:cNvSpPr txBox="1">
                <a:spLocks noChangeArrowheads="1"/>
              </p:cNvSpPr>
              <p:nvPr/>
            </p:nvSpPr>
            <p:spPr bwMode="auto">
              <a:xfrm>
                <a:off x="2060" y="2927"/>
                <a:ext cx="343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100</a:t>
                </a:r>
              </a:p>
            </p:txBody>
          </p:sp>
          <p:sp>
            <p:nvSpPr>
              <p:cNvPr id="149574" name="Text Box 64"/>
              <p:cNvSpPr txBox="1">
                <a:spLocks noChangeArrowheads="1"/>
              </p:cNvSpPr>
              <p:nvPr/>
            </p:nvSpPr>
            <p:spPr bwMode="auto">
              <a:xfrm>
                <a:off x="2058" y="3511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latin typeface="+mn-lt"/>
                  </a:rPr>
                  <a:t>60</a:t>
                </a:r>
              </a:p>
            </p:txBody>
          </p:sp>
          <p:sp>
            <p:nvSpPr>
              <p:cNvPr id="149575" name="Line 65"/>
              <p:cNvSpPr>
                <a:spLocks noChangeShapeType="1"/>
              </p:cNvSpPr>
              <p:nvPr/>
            </p:nvSpPr>
            <p:spPr bwMode="auto">
              <a:xfrm>
                <a:off x="2064" y="1008"/>
                <a:ext cx="0" cy="312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76" name="Line 66"/>
              <p:cNvSpPr>
                <a:spLocks noChangeShapeType="1"/>
              </p:cNvSpPr>
              <p:nvPr/>
            </p:nvSpPr>
            <p:spPr bwMode="auto">
              <a:xfrm>
                <a:off x="672" y="864"/>
                <a:ext cx="0" cy="31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77" name="Line 67"/>
              <p:cNvSpPr>
                <a:spLocks noChangeShapeType="1"/>
              </p:cNvSpPr>
              <p:nvPr/>
            </p:nvSpPr>
            <p:spPr bwMode="auto">
              <a:xfrm>
                <a:off x="1344" y="4128"/>
                <a:ext cx="720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49578" name="Text Box 68"/>
              <p:cNvSpPr txBox="1">
                <a:spLocks noChangeArrowheads="1"/>
              </p:cNvSpPr>
              <p:nvPr/>
            </p:nvSpPr>
            <p:spPr bwMode="auto">
              <a:xfrm>
                <a:off x="1680" y="2592"/>
                <a:ext cx="43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pt-BR" sz="1200" b="0">
                    <a:latin typeface="+mn-lt"/>
                  </a:rPr>
                  <a:t>131,4</a:t>
                </a:r>
              </a:p>
            </p:txBody>
          </p:sp>
        </p:grpSp>
        <p:sp>
          <p:nvSpPr>
            <p:cNvPr id="149516" name="Text Box 119"/>
            <p:cNvSpPr txBox="1">
              <a:spLocks noChangeArrowheads="1"/>
            </p:cNvSpPr>
            <p:nvPr/>
          </p:nvSpPr>
          <p:spPr bwMode="auto">
            <a:xfrm>
              <a:off x="192" y="480"/>
              <a:ext cx="20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>
                  <a:latin typeface="+mn-lt"/>
                </a:rPr>
                <a:t>Situação das Correntes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autoUpdateAnimBg="0"/>
      <p:bldP spid="405508" grpId="0" autoUpdateAnimBg="0"/>
      <p:bldP spid="405619" grpId="0" autoUpdateAnimBg="0"/>
      <p:bldP spid="405620" grpId="0" autoUpdateAnimBg="0"/>
      <p:bldP spid="405621" grpId="0" autoUpdateAnimBg="0"/>
      <p:bldP spid="405622" grpId="0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ext Box 2"/>
          <p:cNvSpPr txBox="1">
            <a:spLocks noChangeArrowheads="1"/>
          </p:cNvSpPr>
          <p:nvPr/>
        </p:nvSpPr>
        <p:spPr bwMode="auto">
          <a:xfrm>
            <a:off x="1371616" y="214290"/>
            <a:ext cx="40719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latin typeface="+mn-lt"/>
              </a:rPr>
              <a:t>Estado Atual de Rede</a:t>
            </a:r>
          </a:p>
        </p:txBody>
      </p:sp>
      <p:sp>
        <p:nvSpPr>
          <p:cNvPr id="150531" name="Oval 1083"/>
          <p:cNvSpPr>
            <a:spLocks noChangeArrowheads="1"/>
          </p:cNvSpPr>
          <p:nvPr/>
        </p:nvSpPr>
        <p:spPr bwMode="auto">
          <a:xfrm>
            <a:off x="5064141" y="1770040"/>
            <a:ext cx="585788" cy="5540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0532" name="Line 1084"/>
          <p:cNvSpPr>
            <a:spLocks noChangeShapeType="1"/>
          </p:cNvSpPr>
          <p:nvPr/>
        </p:nvSpPr>
        <p:spPr bwMode="auto">
          <a:xfrm>
            <a:off x="4184666" y="2008165"/>
            <a:ext cx="8778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0533" name="Line 1085"/>
          <p:cNvSpPr>
            <a:spLocks noChangeShapeType="1"/>
          </p:cNvSpPr>
          <p:nvPr/>
        </p:nvSpPr>
        <p:spPr bwMode="auto">
          <a:xfrm>
            <a:off x="5648341" y="2008165"/>
            <a:ext cx="8778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0534" name="Line 1086"/>
          <p:cNvSpPr>
            <a:spLocks noChangeShapeType="1"/>
          </p:cNvSpPr>
          <p:nvPr/>
        </p:nvSpPr>
        <p:spPr bwMode="auto">
          <a:xfrm>
            <a:off x="5356241" y="900090"/>
            <a:ext cx="0" cy="8302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0535" name="Line 1087"/>
          <p:cNvSpPr>
            <a:spLocks noChangeShapeType="1"/>
          </p:cNvSpPr>
          <p:nvPr/>
        </p:nvSpPr>
        <p:spPr bwMode="auto">
          <a:xfrm>
            <a:off x="5356241" y="2284390"/>
            <a:ext cx="0" cy="8302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0536" name="Text Box 1088"/>
          <p:cNvSpPr txBox="1">
            <a:spLocks noChangeArrowheads="1"/>
          </p:cNvSpPr>
          <p:nvPr/>
        </p:nvSpPr>
        <p:spPr bwMode="auto">
          <a:xfrm>
            <a:off x="5181616" y="1843065"/>
            <a:ext cx="347663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solidFill>
                  <a:schemeClr val="tx1"/>
                </a:solidFill>
                <a:latin typeface="+mn-lt"/>
              </a:rPr>
              <a:t>1</a:t>
            </a:r>
          </a:p>
        </p:txBody>
      </p:sp>
      <p:sp>
        <p:nvSpPr>
          <p:cNvPr id="150537" name="Text Box 1089"/>
          <p:cNvSpPr txBox="1">
            <a:spLocks noChangeArrowheads="1"/>
          </p:cNvSpPr>
          <p:nvPr/>
        </p:nvSpPr>
        <p:spPr bwMode="auto">
          <a:xfrm>
            <a:off x="4038616" y="158589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pt-BR" sz="1800" b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1800" b="0" baseline="-25000">
                <a:solidFill>
                  <a:srgbClr val="FF0000"/>
                </a:solidFill>
                <a:latin typeface="+mn-lt"/>
              </a:rPr>
              <a:t>2</a:t>
            </a:r>
          </a:p>
          <a:p>
            <a:pPr eaLnBrk="0" hangingPunct="0"/>
            <a:endParaRPr lang="pt-BR" sz="1800" b="0" baseline="-25000">
              <a:solidFill>
                <a:srgbClr val="FF0000"/>
              </a:solidFill>
              <a:latin typeface="+mn-lt"/>
            </a:endParaRPr>
          </a:p>
          <a:p>
            <a:pPr eaLnBrk="0" hangingPunct="0"/>
            <a:r>
              <a:rPr lang="pt-BR" sz="1800" b="0">
                <a:solidFill>
                  <a:srgbClr val="FF0000"/>
                </a:solidFill>
                <a:latin typeface="+mn-lt"/>
              </a:rPr>
              <a:t>250</a:t>
            </a:r>
          </a:p>
        </p:txBody>
      </p:sp>
      <p:sp>
        <p:nvSpPr>
          <p:cNvPr id="150538" name="Text Box 1090"/>
          <p:cNvSpPr txBox="1">
            <a:spLocks noChangeArrowheads="1"/>
          </p:cNvSpPr>
          <p:nvPr/>
        </p:nvSpPr>
        <p:spPr bwMode="auto">
          <a:xfrm>
            <a:off x="5029216" y="928665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latin typeface="+mn-lt"/>
              </a:rPr>
              <a:t>F</a:t>
            </a:r>
            <a:r>
              <a:rPr lang="pt-BR" sz="1800" b="0" baseline="-25000">
                <a:latin typeface="+mn-lt"/>
              </a:rPr>
              <a:t>2</a:t>
            </a:r>
            <a:r>
              <a:rPr lang="pt-BR" sz="1800" b="0">
                <a:latin typeface="+mn-lt"/>
              </a:rPr>
              <a:t>   100</a:t>
            </a:r>
          </a:p>
        </p:txBody>
      </p:sp>
      <p:sp>
        <p:nvSpPr>
          <p:cNvPr id="150539" name="Text Box 1091"/>
          <p:cNvSpPr txBox="1">
            <a:spLocks noChangeArrowheads="1"/>
          </p:cNvSpPr>
          <p:nvPr/>
        </p:nvSpPr>
        <p:spPr bwMode="auto">
          <a:xfrm>
            <a:off x="5502291" y="2008165"/>
            <a:ext cx="1169988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endParaRPr lang="pt-BR" sz="18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0540" name="Text Box 1092"/>
          <p:cNvSpPr txBox="1">
            <a:spLocks noChangeArrowheads="1"/>
          </p:cNvSpPr>
          <p:nvPr/>
        </p:nvSpPr>
        <p:spPr bwMode="auto">
          <a:xfrm>
            <a:off x="6172216" y="2071665"/>
            <a:ext cx="6858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solidFill>
                  <a:srgbClr val="FF0000"/>
                </a:solidFill>
                <a:latin typeface="+mn-lt"/>
              </a:rPr>
              <a:t>140</a:t>
            </a:r>
          </a:p>
        </p:txBody>
      </p:sp>
      <p:sp>
        <p:nvSpPr>
          <p:cNvPr id="150541" name="Text Box 1099"/>
          <p:cNvSpPr txBox="1">
            <a:spLocks noChangeArrowheads="1"/>
          </p:cNvSpPr>
          <p:nvPr/>
        </p:nvSpPr>
        <p:spPr bwMode="auto">
          <a:xfrm>
            <a:off x="5334016" y="2500290"/>
            <a:ext cx="8382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latin typeface="+mn-lt"/>
              </a:rPr>
              <a:t>131,4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952532" y="921619"/>
            <a:ext cx="8191500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Corrente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WC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 dirty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 dirty="0">
                <a:latin typeface="+mn-lt"/>
              </a:rPr>
              <a:t>Demanda</a:t>
            </a:r>
          </a:p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	            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	              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	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                   kW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 dirty="0">
                <a:solidFill>
                  <a:srgbClr val="3333CC"/>
                </a:solidFill>
                <a:latin typeface="+mn-lt"/>
              </a:rPr>
              <a:t>       F</a:t>
            </a:r>
            <a:r>
              <a:rPr lang="pt-BR" sz="2400" b="0" baseline="-25000" dirty="0">
                <a:solidFill>
                  <a:srgbClr val="3333CC"/>
                </a:solidFill>
                <a:latin typeface="+mn-lt"/>
              </a:rPr>
              <a:t>1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		   5                 </a:t>
            </a:r>
            <a:r>
              <a:rPr lang="pt-BR" sz="2400" b="0" dirty="0" smtClean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60	150              450</a:t>
            </a:r>
          </a:p>
          <a:p>
            <a:pPr algn="l"/>
            <a:r>
              <a:rPr lang="pt-BR" sz="2400" b="0" dirty="0">
                <a:solidFill>
                  <a:srgbClr val="3333CC"/>
                </a:solidFill>
                <a:latin typeface="+mn-lt"/>
              </a:rPr>
              <a:t>       F</a:t>
            </a:r>
            <a:r>
              <a:rPr lang="pt-BR" sz="2400" b="0" baseline="-25000" dirty="0">
                <a:solidFill>
                  <a:srgbClr val="3333CC"/>
                </a:solidFill>
                <a:latin typeface="+mn-lt"/>
              </a:rPr>
              <a:t>2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		   7	           131,4	220              620</a:t>
            </a:r>
          </a:p>
          <a:p>
            <a:pPr algn="l"/>
            <a:r>
              <a:rPr lang="pt-BR" sz="2400" b="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	 10                 </a:t>
            </a:r>
            <a:r>
              <a:rPr lang="pt-BR" sz="2400" b="0" dirty="0" smtClean="0">
                <a:solidFill>
                  <a:srgbClr val="FF0000"/>
                </a:solidFill>
                <a:latin typeface="+mn-lt"/>
              </a:rPr>
              <a:t>180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	  90              900</a:t>
            </a:r>
          </a:p>
          <a:p>
            <a:pPr algn="l"/>
            <a:r>
              <a:rPr lang="pt-BR" sz="2400" b="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2	 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 2	           </a:t>
            </a:r>
            <a:r>
              <a:rPr lang="pt-BR" sz="2400" b="0" dirty="0" smtClean="0">
                <a:solidFill>
                  <a:srgbClr val="FF0000"/>
                </a:solidFill>
                <a:latin typeface="+mn-lt"/>
              </a:rPr>
              <a:t>140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	140                 -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2933732" y="4884019"/>
            <a:ext cx="343562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 b="0">
                <a:solidFill>
                  <a:schemeClr val="tx1"/>
                </a:solidFill>
                <a:latin typeface="+mn-lt"/>
              </a:rPr>
              <a:t>Par selecionado </a:t>
            </a:r>
            <a:br>
              <a:rPr lang="pt-BR" sz="2400" b="0">
                <a:solidFill>
                  <a:schemeClr val="tx1"/>
                </a:solidFill>
                <a:latin typeface="+mn-lt"/>
              </a:rPr>
            </a:br>
            <a:r>
              <a:rPr lang="pt-BR" sz="2400" b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F</a:t>
            </a:r>
            <a:r>
              <a:rPr lang="pt-BR" sz="2400" b="0" baseline="-25000">
                <a:solidFill>
                  <a:srgbClr val="3333CC"/>
                </a:solidFill>
                <a:latin typeface="+mn-lt"/>
              </a:rPr>
              <a:t>2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(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400" b="0">
                <a:latin typeface="+mn-lt"/>
              </a:rPr>
              <a:t>FMTO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)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3412" name="Text Box 52"/>
          <p:cNvSpPr txBox="1">
            <a:spLocks noChangeArrowheads="1"/>
          </p:cNvSpPr>
          <p:nvPr/>
        </p:nvSpPr>
        <p:spPr bwMode="auto">
          <a:xfrm>
            <a:off x="3467132" y="3817219"/>
            <a:ext cx="19450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latin typeface="+mn-lt"/>
              </a:rPr>
              <a:t>Segunda Troca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utoUpdateAnimBg="0"/>
      <p:bldP spid="143412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37257" y="0"/>
            <a:ext cx="2544763" cy="2882900"/>
            <a:chOff x="193" y="2208"/>
            <a:chExt cx="1603" cy="1816"/>
          </a:xfrm>
        </p:grpSpPr>
        <p:sp>
          <p:nvSpPr>
            <p:cNvPr id="152672" name="Oval 4"/>
            <p:cNvSpPr>
              <a:spLocks noChangeArrowheads="1"/>
            </p:cNvSpPr>
            <p:nvPr/>
          </p:nvSpPr>
          <p:spPr bwMode="auto">
            <a:xfrm>
              <a:off x="934" y="3190"/>
              <a:ext cx="364" cy="365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73" name="Line 5"/>
            <p:cNvSpPr>
              <a:spLocks noChangeShapeType="1"/>
            </p:cNvSpPr>
            <p:nvPr/>
          </p:nvSpPr>
          <p:spPr bwMode="auto">
            <a:xfrm>
              <a:off x="1116" y="2736"/>
              <a:ext cx="1" cy="454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74" name="Line 6"/>
            <p:cNvSpPr>
              <a:spLocks noChangeShapeType="1"/>
            </p:cNvSpPr>
            <p:nvPr/>
          </p:nvSpPr>
          <p:spPr bwMode="auto">
            <a:xfrm>
              <a:off x="1298" y="3372"/>
              <a:ext cx="455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75" name="Line 7"/>
            <p:cNvSpPr>
              <a:spLocks noChangeShapeType="1"/>
            </p:cNvSpPr>
            <p:nvPr/>
          </p:nvSpPr>
          <p:spPr bwMode="auto">
            <a:xfrm>
              <a:off x="480" y="3372"/>
              <a:ext cx="454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76" name="Line 8"/>
            <p:cNvSpPr>
              <a:spLocks noChangeShapeType="1"/>
            </p:cNvSpPr>
            <p:nvPr/>
          </p:nvSpPr>
          <p:spPr bwMode="auto">
            <a:xfrm>
              <a:off x="1116" y="3554"/>
              <a:ext cx="1" cy="455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77" name="Line 9"/>
            <p:cNvSpPr>
              <a:spLocks noChangeShapeType="1"/>
            </p:cNvSpPr>
            <p:nvPr/>
          </p:nvSpPr>
          <p:spPr bwMode="auto">
            <a:xfrm flipV="1">
              <a:off x="1116" y="3918"/>
              <a:ext cx="91" cy="9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78" name="Line 10"/>
            <p:cNvSpPr>
              <a:spLocks noChangeShapeType="1"/>
            </p:cNvSpPr>
            <p:nvPr/>
          </p:nvSpPr>
          <p:spPr bwMode="auto">
            <a:xfrm flipH="1" flipV="1">
              <a:off x="1025" y="3918"/>
              <a:ext cx="91" cy="9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79" name="Line 11"/>
            <p:cNvSpPr>
              <a:spLocks noChangeShapeType="1"/>
            </p:cNvSpPr>
            <p:nvPr/>
          </p:nvSpPr>
          <p:spPr bwMode="auto">
            <a:xfrm flipV="1">
              <a:off x="1116" y="3100"/>
              <a:ext cx="91" cy="9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80" name="Line 12"/>
            <p:cNvSpPr>
              <a:spLocks noChangeShapeType="1"/>
            </p:cNvSpPr>
            <p:nvPr/>
          </p:nvSpPr>
          <p:spPr bwMode="auto">
            <a:xfrm flipH="1" flipV="1">
              <a:off x="1025" y="3100"/>
              <a:ext cx="91" cy="9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81" name="Rectangle 13"/>
            <p:cNvSpPr>
              <a:spLocks noChangeArrowheads="1"/>
            </p:cNvSpPr>
            <p:nvPr/>
          </p:nvSpPr>
          <p:spPr bwMode="auto">
            <a:xfrm>
              <a:off x="1051" y="3328"/>
              <a:ext cx="7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82" name="Rectangle 14"/>
            <p:cNvSpPr>
              <a:spLocks noChangeArrowheads="1"/>
            </p:cNvSpPr>
            <p:nvPr/>
          </p:nvSpPr>
          <p:spPr bwMode="auto">
            <a:xfrm>
              <a:off x="1592" y="3146"/>
              <a:ext cx="14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F2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83" name="Rectangle 15"/>
            <p:cNvSpPr>
              <a:spLocks noChangeArrowheads="1"/>
            </p:cNvSpPr>
            <p:nvPr/>
          </p:nvSpPr>
          <p:spPr bwMode="auto">
            <a:xfrm>
              <a:off x="865" y="2783"/>
              <a:ext cx="2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Q1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84" name="Rectangle 16"/>
            <p:cNvSpPr>
              <a:spLocks noChangeArrowheads="1"/>
            </p:cNvSpPr>
            <p:nvPr/>
          </p:nvSpPr>
          <p:spPr bwMode="auto">
            <a:xfrm>
              <a:off x="1194" y="2783"/>
              <a:ext cx="29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180*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85" name="Rectangle 17"/>
            <p:cNvSpPr>
              <a:spLocks noChangeArrowheads="1"/>
            </p:cNvSpPr>
            <p:nvPr/>
          </p:nvSpPr>
          <p:spPr bwMode="auto">
            <a:xfrm>
              <a:off x="1392" y="3419"/>
              <a:ext cx="40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131,4*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86" name="Line 18"/>
            <p:cNvSpPr>
              <a:spLocks noChangeShapeType="1"/>
            </p:cNvSpPr>
            <p:nvPr/>
          </p:nvSpPr>
          <p:spPr bwMode="auto">
            <a:xfrm flipV="1">
              <a:off x="1298" y="3281"/>
              <a:ext cx="91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87" name="Line 19"/>
            <p:cNvSpPr>
              <a:spLocks noChangeShapeType="1"/>
            </p:cNvSpPr>
            <p:nvPr/>
          </p:nvSpPr>
          <p:spPr bwMode="auto">
            <a:xfrm>
              <a:off x="1298" y="3372"/>
              <a:ext cx="91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88" name="Line 20"/>
            <p:cNvSpPr>
              <a:spLocks noChangeShapeType="1"/>
            </p:cNvSpPr>
            <p:nvPr/>
          </p:nvSpPr>
          <p:spPr bwMode="auto">
            <a:xfrm flipV="1">
              <a:off x="480" y="3281"/>
              <a:ext cx="90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89" name="Line 21"/>
            <p:cNvSpPr>
              <a:spLocks noChangeShapeType="1"/>
            </p:cNvSpPr>
            <p:nvPr/>
          </p:nvSpPr>
          <p:spPr bwMode="auto">
            <a:xfrm>
              <a:off x="480" y="3372"/>
              <a:ext cx="90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90" name="Rectangle 22"/>
            <p:cNvSpPr>
              <a:spLocks noChangeArrowheads="1"/>
            </p:cNvSpPr>
            <p:nvPr/>
          </p:nvSpPr>
          <p:spPr bwMode="auto">
            <a:xfrm>
              <a:off x="1294" y="3840"/>
              <a:ext cx="24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90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91" name="Rectangle 23"/>
            <p:cNvSpPr>
              <a:spLocks noChangeArrowheads="1"/>
            </p:cNvSpPr>
            <p:nvPr/>
          </p:nvSpPr>
          <p:spPr bwMode="auto">
            <a:xfrm>
              <a:off x="434" y="3510"/>
              <a:ext cx="32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220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92" name="Text Box 24"/>
            <p:cNvSpPr txBox="1">
              <a:spLocks noChangeArrowheads="1"/>
            </p:cNvSpPr>
            <p:nvPr/>
          </p:nvSpPr>
          <p:spPr bwMode="auto">
            <a:xfrm>
              <a:off x="193" y="2208"/>
              <a:ext cx="142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chemeClr val="tx1"/>
                  </a:solidFill>
                  <a:latin typeface="+mn-lt"/>
                </a:rPr>
                <a:t>Metas provisórias </a:t>
              </a:r>
              <a:r>
                <a:rPr lang="pt-BR">
                  <a:solidFill>
                    <a:schemeClr val="tx1"/>
                  </a:solidFill>
                  <a:latin typeface="+mn-lt"/>
                  <a:sym typeface="Wingdings" pitchFamily="2" charset="2"/>
                </a:rPr>
                <a:t>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Group 116"/>
          <p:cNvGrpSpPr>
            <a:grpSpLocks/>
          </p:cNvGrpSpPr>
          <p:nvPr/>
        </p:nvGrpSpPr>
        <p:grpSpPr bwMode="auto">
          <a:xfrm>
            <a:off x="6840509" y="3962400"/>
            <a:ext cx="2162175" cy="2593975"/>
            <a:chOff x="4219" y="2496"/>
            <a:chExt cx="1362" cy="1634"/>
          </a:xfrm>
        </p:grpSpPr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4219" y="2842"/>
              <a:ext cx="1362" cy="1288"/>
              <a:chOff x="3938" y="2784"/>
              <a:chExt cx="1362" cy="1288"/>
            </a:xfrm>
          </p:grpSpPr>
          <p:sp>
            <p:nvSpPr>
              <p:cNvPr id="152652" name="Oval 27"/>
              <p:cNvSpPr>
                <a:spLocks noChangeArrowheads="1"/>
              </p:cNvSpPr>
              <p:nvPr/>
            </p:nvSpPr>
            <p:spPr bwMode="auto">
              <a:xfrm>
                <a:off x="4438" y="3238"/>
                <a:ext cx="364" cy="365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53" name="Line 28"/>
              <p:cNvSpPr>
                <a:spLocks noChangeShapeType="1"/>
              </p:cNvSpPr>
              <p:nvPr/>
            </p:nvSpPr>
            <p:spPr bwMode="auto">
              <a:xfrm>
                <a:off x="4620" y="2784"/>
                <a:ext cx="1" cy="45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54" name="Line 29"/>
              <p:cNvSpPr>
                <a:spLocks noChangeShapeType="1"/>
              </p:cNvSpPr>
              <p:nvPr/>
            </p:nvSpPr>
            <p:spPr bwMode="auto">
              <a:xfrm>
                <a:off x="4802" y="3420"/>
                <a:ext cx="455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55" name="Line 30"/>
              <p:cNvSpPr>
                <a:spLocks noChangeShapeType="1"/>
              </p:cNvSpPr>
              <p:nvPr/>
            </p:nvSpPr>
            <p:spPr bwMode="auto">
              <a:xfrm>
                <a:off x="3984" y="3420"/>
                <a:ext cx="454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56" name="Line 31"/>
              <p:cNvSpPr>
                <a:spLocks noChangeShapeType="1"/>
              </p:cNvSpPr>
              <p:nvPr/>
            </p:nvSpPr>
            <p:spPr bwMode="auto">
              <a:xfrm>
                <a:off x="4620" y="3602"/>
                <a:ext cx="1" cy="45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57" name="Line 32"/>
              <p:cNvSpPr>
                <a:spLocks noChangeShapeType="1"/>
              </p:cNvSpPr>
              <p:nvPr/>
            </p:nvSpPr>
            <p:spPr bwMode="auto">
              <a:xfrm flipV="1">
                <a:off x="4620" y="3966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58" name="Line 33"/>
              <p:cNvSpPr>
                <a:spLocks noChangeShapeType="1"/>
              </p:cNvSpPr>
              <p:nvPr/>
            </p:nvSpPr>
            <p:spPr bwMode="auto">
              <a:xfrm flipH="1" flipV="1">
                <a:off x="4529" y="3966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59" name="Line 34"/>
              <p:cNvSpPr>
                <a:spLocks noChangeShapeType="1"/>
              </p:cNvSpPr>
              <p:nvPr/>
            </p:nvSpPr>
            <p:spPr bwMode="auto">
              <a:xfrm flipV="1">
                <a:off x="4620" y="3148"/>
                <a:ext cx="91" cy="9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60" name="Line 35"/>
              <p:cNvSpPr>
                <a:spLocks noChangeShapeType="1"/>
              </p:cNvSpPr>
              <p:nvPr/>
            </p:nvSpPr>
            <p:spPr bwMode="auto">
              <a:xfrm flipH="1" flipV="1">
                <a:off x="4529" y="3148"/>
                <a:ext cx="91" cy="9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61" name="Rectangle 36"/>
              <p:cNvSpPr>
                <a:spLocks noChangeArrowheads="1"/>
              </p:cNvSpPr>
              <p:nvPr/>
            </p:nvSpPr>
            <p:spPr bwMode="auto">
              <a:xfrm>
                <a:off x="4555" y="3376"/>
                <a:ext cx="77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000000"/>
                    </a:solidFill>
                    <a:latin typeface="+mn-lt"/>
                  </a:rPr>
                  <a:t>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2662" name="Rectangle 37"/>
              <p:cNvSpPr>
                <a:spLocks noChangeArrowheads="1"/>
              </p:cNvSpPr>
              <p:nvPr/>
            </p:nvSpPr>
            <p:spPr bwMode="auto">
              <a:xfrm>
                <a:off x="5096" y="3194"/>
                <a:ext cx="148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F2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2663" name="Rectangle 38"/>
              <p:cNvSpPr>
                <a:spLocks noChangeArrowheads="1"/>
              </p:cNvSpPr>
              <p:nvPr/>
            </p:nvSpPr>
            <p:spPr bwMode="auto">
              <a:xfrm>
                <a:off x="4369" y="2831"/>
                <a:ext cx="203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Q1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2664" name="Rectangle 39"/>
              <p:cNvSpPr>
                <a:spLocks noChangeArrowheads="1"/>
              </p:cNvSpPr>
              <p:nvPr/>
            </p:nvSpPr>
            <p:spPr bwMode="auto">
              <a:xfrm>
                <a:off x="4698" y="2831"/>
                <a:ext cx="29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180*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2665" name="Rectangle 40"/>
              <p:cNvSpPr>
                <a:spLocks noChangeArrowheads="1"/>
              </p:cNvSpPr>
              <p:nvPr/>
            </p:nvSpPr>
            <p:spPr bwMode="auto">
              <a:xfrm>
                <a:off x="4896" y="3467"/>
                <a:ext cx="40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131,4*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2666" name="Line 41"/>
              <p:cNvSpPr>
                <a:spLocks noChangeShapeType="1"/>
              </p:cNvSpPr>
              <p:nvPr/>
            </p:nvSpPr>
            <p:spPr bwMode="auto">
              <a:xfrm flipV="1">
                <a:off x="4802" y="3329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67" name="Line 42"/>
              <p:cNvSpPr>
                <a:spLocks noChangeShapeType="1"/>
              </p:cNvSpPr>
              <p:nvPr/>
            </p:nvSpPr>
            <p:spPr bwMode="auto">
              <a:xfrm>
                <a:off x="4802" y="3420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68" name="Line 43"/>
              <p:cNvSpPr>
                <a:spLocks noChangeShapeType="1"/>
              </p:cNvSpPr>
              <p:nvPr/>
            </p:nvSpPr>
            <p:spPr bwMode="auto">
              <a:xfrm flipV="1">
                <a:off x="3984" y="3329"/>
                <a:ext cx="90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69" name="Line 44"/>
              <p:cNvSpPr>
                <a:spLocks noChangeShapeType="1"/>
              </p:cNvSpPr>
              <p:nvPr/>
            </p:nvSpPr>
            <p:spPr bwMode="auto">
              <a:xfrm>
                <a:off x="3984" y="3420"/>
                <a:ext cx="90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2670" name="Rectangle 45"/>
              <p:cNvSpPr>
                <a:spLocks noChangeArrowheads="1"/>
              </p:cNvSpPr>
              <p:nvPr/>
            </p:nvSpPr>
            <p:spPr bwMode="auto">
              <a:xfrm>
                <a:off x="4713" y="3888"/>
                <a:ext cx="392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141,4?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2671" name="Rectangle 46"/>
              <p:cNvSpPr>
                <a:spLocks noChangeArrowheads="1"/>
              </p:cNvSpPr>
              <p:nvPr/>
            </p:nvSpPr>
            <p:spPr bwMode="auto">
              <a:xfrm>
                <a:off x="3938" y="3558"/>
                <a:ext cx="32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170 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52651" name="Text Box 47"/>
            <p:cNvSpPr txBox="1">
              <a:spLocks noChangeArrowheads="1"/>
            </p:cNvSpPr>
            <p:nvPr/>
          </p:nvSpPr>
          <p:spPr bwMode="auto">
            <a:xfrm>
              <a:off x="4224" y="2496"/>
              <a:ext cx="1028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solidFill>
                    <a:schemeClr val="tx1"/>
                  </a:solidFill>
                  <a:latin typeface="+mn-lt"/>
                </a:rPr>
                <a:t>Metas ajustadas</a:t>
              </a:r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929190" y="4086225"/>
            <a:ext cx="1300163" cy="1249363"/>
            <a:chOff x="2256" y="3153"/>
            <a:chExt cx="819" cy="787"/>
          </a:xfrm>
        </p:grpSpPr>
        <p:sp>
          <p:nvSpPr>
            <p:cNvPr id="152648" name="Text Box 49"/>
            <p:cNvSpPr txBox="1">
              <a:spLocks noChangeArrowheads="1"/>
            </p:cNvSpPr>
            <p:nvPr/>
          </p:nvSpPr>
          <p:spPr bwMode="auto">
            <a:xfrm>
              <a:off x="2267" y="3153"/>
              <a:ext cx="808" cy="4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dirty="0">
                  <a:latin typeface="+mn-lt"/>
                  <a:sym typeface="Symbol" pitchFamily="18" charset="2"/>
                </a:rPr>
                <a:t>220 </a:t>
              </a:r>
              <a:r>
                <a:rPr lang="pt-BR" dirty="0">
                  <a:latin typeface="+mn-lt"/>
                  <a:sym typeface="Wingdings" pitchFamily="2" charset="2"/>
                </a:rPr>
                <a:t> 170</a:t>
              </a:r>
            </a:p>
            <a:p>
              <a:r>
                <a:rPr lang="pt-BR" dirty="0">
                  <a:solidFill>
                    <a:srgbClr val="FF0000"/>
                  </a:solidFill>
                  <a:latin typeface="+mn-lt"/>
                  <a:sym typeface="Wingdings" pitchFamily="2" charset="2"/>
                </a:rPr>
                <a:t>90  141,4</a:t>
              </a:r>
              <a:endParaRPr lang="pt-BR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52649" name="Text Box 50"/>
            <p:cNvSpPr txBox="1">
              <a:spLocks noChangeArrowheads="1"/>
            </p:cNvSpPr>
            <p:nvPr/>
          </p:nvSpPr>
          <p:spPr bwMode="auto">
            <a:xfrm>
              <a:off x="2256" y="3652"/>
              <a:ext cx="11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endParaRPr lang="pt-BR" sz="2400">
                <a:solidFill>
                  <a:schemeClr val="tx1"/>
                </a:solidFill>
                <a:latin typeface="+mn-lt"/>
                <a:sym typeface="Symbol" pitchFamily="18" charset="2"/>
              </a:endParaRPr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801691" y="1147763"/>
            <a:ext cx="4270375" cy="5491162"/>
            <a:chOff x="0" y="723"/>
            <a:chExt cx="2690" cy="3459"/>
          </a:xfrm>
        </p:grpSpPr>
        <p:sp>
          <p:nvSpPr>
            <p:cNvPr id="152586" name="Line 52"/>
            <p:cNvSpPr>
              <a:spLocks noChangeShapeType="1"/>
            </p:cNvSpPr>
            <p:nvPr/>
          </p:nvSpPr>
          <p:spPr bwMode="auto">
            <a:xfrm>
              <a:off x="915" y="1894"/>
              <a:ext cx="0" cy="13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587" name="Text Box 53"/>
            <p:cNvSpPr txBox="1">
              <a:spLocks noChangeArrowheads="1"/>
            </p:cNvSpPr>
            <p:nvPr/>
          </p:nvSpPr>
          <p:spPr bwMode="auto">
            <a:xfrm>
              <a:off x="0" y="723"/>
              <a:ext cx="74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(vapor) 250</a:t>
              </a:r>
            </a:p>
          </p:txBody>
        </p:sp>
        <p:sp>
          <p:nvSpPr>
            <p:cNvPr id="152588" name="Text Box 54"/>
            <p:cNvSpPr txBox="1">
              <a:spLocks noChangeArrowheads="1"/>
            </p:cNvSpPr>
            <p:nvPr/>
          </p:nvSpPr>
          <p:spPr bwMode="auto">
            <a:xfrm>
              <a:off x="343" y="1017"/>
              <a:ext cx="344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230</a:t>
              </a:r>
            </a:p>
          </p:txBody>
        </p:sp>
        <p:sp>
          <p:nvSpPr>
            <p:cNvPr id="152589" name="Text Box 55"/>
            <p:cNvSpPr txBox="1">
              <a:spLocks noChangeArrowheads="1"/>
            </p:cNvSpPr>
            <p:nvPr/>
          </p:nvSpPr>
          <p:spPr bwMode="auto">
            <a:xfrm>
              <a:off x="343" y="2046"/>
              <a:ext cx="344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0">
                  <a:solidFill>
                    <a:srgbClr val="FF0000"/>
                  </a:solidFill>
                  <a:latin typeface="+mn-lt"/>
                </a:rPr>
                <a:t> 160</a:t>
              </a:r>
            </a:p>
          </p:txBody>
        </p:sp>
        <p:sp>
          <p:nvSpPr>
            <p:cNvPr id="152590" name="Text Box 56"/>
            <p:cNvSpPr txBox="1">
              <a:spLocks noChangeArrowheads="1"/>
            </p:cNvSpPr>
            <p:nvPr/>
          </p:nvSpPr>
          <p:spPr bwMode="auto">
            <a:xfrm>
              <a:off x="343" y="2335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140</a:t>
              </a:r>
            </a:p>
          </p:txBody>
        </p:sp>
        <p:sp>
          <p:nvSpPr>
            <p:cNvPr id="152591" name="Text Box 57"/>
            <p:cNvSpPr txBox="1">
              <a:spLocks noChangeArrowheads="1"/>
            </p:cNvSpPr>
            <p:nvPr/>
          </p:nvSpPr>
          <p:spPr bwMode="auto">
            <a:xfrm>
              <a:off x="400" y="3364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152592" name="Line 58"/>
            <p:cNvSpPr>
              <a:spLocks noChangeShapeType="1"/>
            </p:cNvSpPr>
            <p:nvPr/>
          </p:nvSpPr>
          <p:spPr bwMode="auto">
            <a:xfrm flipV="1">
              <a:off x="1602" y="2344"/>
              <a:ext cx="0" cy="1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593" name="Text Box 59"/>
            <p:cNvSpPr txBox="1">
              <a:spLocks noChangeArrowheads="1"/>
            </p:cNvSpPr>
            <p:nvPr/>
          </p:nvSpPr>
          <p:spPr bwMode="auto">
            <a:xfrm>
              <a:off x="2002" y="3217"/>
              <a:ext cx="372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   80</a:t>
              </a:r>
            </a:p>
          </p:txBody>
        </p:sp>
        <p:sp>
          <p:nvSpPr>
            <p:cNvPr id="152594" name="Line 60"/>
            <p:cNvSpPr>
              <a:spLocks noChangeShapeType="1"/>
            </p:cNvSpPr>
            <p:nvPr/>
          </p:nvSpPr>
          <p:spPr bwMode="auto">
            <a:xfrm flipV="1">
              <a:off x="1824" y="1296"/>
              <a:ext cx="7" cy="127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595" name="Line 61"/>
            <p:cNvSpPr>
              <a:spLocks noChangeShapeType="1"/>
            </p:cNvSpPr>
            <p:nvPr/>
          </p:nvSpPr>
          <p:spPr bwMode="auto">
            <a:xfrm>
              <a:off x="688" y="116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596" name="Line 62"/>
            <p:cNvSpPr>
              <a:spLocks noChangeShapeType="1"/>
            </p:cNvSpPr>
            <p:nvPr/>
          </p:nvSpPr>
          <p:spPr bwMode="auto">
            <a:xfrm>
              <a:off x="1374" y="1315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597" name="Line 63"/>
            <p:cNvSpPr>
              <a:spLocks noChangeShapeType="1"/>
            </p:cNvSpPr>
            <p:nvPr/>
          </p:nvSpPr>
          <p:spPr bwMode="auto">
            <a:xfrm>
              <a:off x="1375" y="1163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598" name="Line 64"/>
            <p:cNvSpPr>
              <a:spLocks noChangeShapeType="1"/>
            </p:cNvSpPr>
            <p:nvPr/>
          </p:nvSpPr>
          <p:spPr bwMode="auto">
            <a:xfrm>
              <a:off x="688" y="2486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599" name="Line 65"/>
            <p:cNvSpPr>
              <a:spLocks noChangeShapeType="1"/>
            </p:cNvSpPr>
            <p:nvPr/>
          </p:nvSpPr>
          <p:spPr bwMode="auto">
            <a:xfrm>
              <a:off x="1374" y="2638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00" name="Text Box 66"/>
            <p:cNvSpPr txBox="1">
              <a:spLocks noChangeArrowheads="1"/>
            </p:cNvSpPr>
            <p:nvPr/>
          </p:nvSpPr>
          <p:spPr bwMode="auto">
            <a:xfrm>
              <a:off x="2016" y="2544"/>
              <a:ext cx="398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  130</a:t>
              </a:r>
            </a:p>
          </p:txBody>
        </p:sp>
        <p:sp>
          <p:nvSpPr>
            <p:cNvPr id="152601" name="Line 67"/>
            <p:cNvSpPr>
              <a:spLocks noChangeShapeType="1"/>
            </p:cNvSpPr>
            <p:nvPr/>
          </p:nvSpPr>
          <p:spPr bwMode="auto">
            <a:xfrm>
              <a:off x="1375" y="2486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02" name="Line 68"/>
            <p:cNvSpPr>
              <a:spLocks noChangeShapeType="1"/>
            </p:cNvSpPr>
            <p:nvPr/>
          </p:nvSpPr>
          <p:spPr bwMode="auto">
            <a:xfrm flipH="1">
              <a:off x="1375" y="3368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03" name="Line 69"/>
            <p:cNvSpPr>
              <a:spLocks noChangeShapeType="1"/>
            </p:cNvSpPr>
            <p:nvPr/>
          </p:nvSpPr>
          <p:spPr bwMode="auto">
            <a:xfrm>
              <a:off x="688" y="322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04" name="Line 70"/>
            <p:cNvSpPr>
              <a:spLocks noChangeShapeType="1"/>
            </p:cNvSpPr>
            <p:nvPr/>
          </p:nvSpPr>
          <p:spPr bwMode="auto">
            <a:xfrm>
              <a:off x="1375" y="3221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05" name="Text Box 71"/>
            <p:cNvSpPr txBox="1">
              <a:spLocks noChangeArrowheads="1"/>
            </p:cNvSpPr>
            <p:nvPr/>
          </p:nvSpPr>
          <p:spPr bwMode="auto">
            <a:xfrm>
              <a:off x="400" y="3070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52606" name="Line 72"/>
            <p:cNvSpPr>
              <a:spLocks noChangeShapeType="1"/>
            </p:cNvSpPr>
            <p:nvPr/>
          </p:nvSpPr>
          <p:spPr bwMode="auto">
            <a:xfrm flipH="1">
              <a:off x="1375" y="2045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07" name="Line 73"/>
            <p:cNvSpPr>
              <a:spLocks noChangeShapeType="1"/>
            </p:cNvSpPr>
            <p:nvPr/>
          </p:nvSpPr>
          <p:spPr bwMode="auto">
            <a:xfrm>
              <a:off x="1374" y="1903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08" name="Line 74"/>
            <p:cNvSpPr>
              <a:spLocks noChangeShapeType="1"/>
            </p:cNvSpPr>
            <p:nvPr/>
          </p:nvSpPr>
          <p:spPr bwMode="auto">
            <a:xfrm>
              <a:off x="687" y="190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09" name="Text Box 75"/>
            <p:cNvSpPr txBox="1">
              <a:spLocks noChangeArrowheads="1"/>
            </p:cNvSpPr>
            <p:nvPr/>
          </p:nvSpPr>
          <p:spPr bwMode="auto">
            <a:xfrm>
              <a:off x="287" y="1756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 180</a:t>
              </a:r>
            </a:p>
          </p:txBody>
        </p:sp>
        <p:sp>
          <p:nvSpPr>
            <p:cNvPr id="152610" name="Text Box 76"/>
            <p:cNvSpPr txBox="1">
              <a:spLocks noChangeArrowheads="1"/>
            </p:cNvSpPr>
            <p:nvPr/>
          </p:nvSpPr>
          <p:spPr bwMode="auto">
            <a:xfrm>
              <a:off x="1201" y="943"/>
              <a:ext cx="229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52611" name="Text Box 77"/>
            <p:cNvSpPr txBox="1">
              <a:spLocks noChangeArrowheads="1"/>
            </p:cNvSpPr>
            <p:nvPr/>
          </p:nvSpPr>
          <p:spPr bwMode="auto">
            <a:xfrm>
              <a:off x="1201" y="1458"/>
              <a:ext cx="287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52612" name="Text Box 78"/>
            <p:cNvSpPr txBox="1">
              <a:spLocks noChangeArrowheads="1"/>
            </p:cNvSpPr>
            <p:nvPr/>
          </p:nvSpPr>
          <p:spPr bwMode="auto">
            <a:xfrm>
              <a:off x="1202" y="1903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52613" name="Text Box 79"/>
            <p:cNvSpPr txBox="1">
              <a:spLocks noChangeArrowheads="1"/>
            </p:cNvSpPr>
            <p:nvPr/>
          </p:nvSpPr>
          <p:spPr bwMode="auto">
            <a:xfrm>
              <a:off x="1202" y="2197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52614" name="Text Box 80"/>
            <p:cNvSpPr txBox="1">
              <a:spLocks noChangeArrowheads="1"/>
            </p:cNvSpPr>
            <p:nvPr/>
          </p:nvSpPr>
          <p:spPr bwMode="auto">
            <a:xfrm>
              <a:off x="801" y="16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52615" name="Text Box 81"/>
            <p:cNvSpPr txBox="1">
              <a:spLocks noChangeArrowheads="1"/>
            </p:cNvSpPr>
            <p:nvPr/>
          </p:nvSpPr>
          <p:spPr bwMode="auto">
            <a:xfrm>
              <a:off x="960" y="2304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52616" name="Text Box 82"/>
            <p:cNvSpPr txBox="1">
              <a:spLocks noChangeArrowheads="1"/>
            </p:cNvSpPr>
            <p:nvPr/>
          </p:nvSpPr>
          <p:spPr bwMode="auto">
            <a:xfrm>
              <a:off x="1488" y="3667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1</a:t>
              </a:r>
              <a:endParaRPr lang="pt-BR" sz="1200" b="0">
                <a:latin typeface="+mn-lt"/>
              </a:endParaRPr>
            </a:p>
          </p:txBody>
        </p:sp>
        <p:sp>
          <p:nvSpPr>
            <p:cNvPr id="152617" name="Text Box 83"/>
            <p:cNvSpPr txBox="1">
              <a:spLocks noChangeArrowheads="1"/>
            </p:cNvSpPr>
            <p:nvPr/>
          </p:nvSpPr>
          <p:spPr bwMode="auto">
            <a:xfrm>
              <a:off x="1680" y="2688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2</a:t>
              </a:r>
              <a:endParaRPr lang="pt-BR" sz="1200" b="0">
                <a:latin typeface="+mn-lt"/>
              </a:endParaRPr>
            </a:p>
          </p:txBody>
        </p:sp>
        <p:sp>
          <p:nvSpPr>
            <p:cNvPr id="152618" name="Line 84"/>
            <p:cNvSpPr>
              <a:spLocks noChangeShapeType="1"/>
            </p:cNvSpPr>
            <p:nvPr/>
          </p:nvSpPr>
          <p:spPr bwMode="auto">
            <a:xfrm>
              <a:off x="687" y="396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19" name="Line 85"/>
            <p:cNvSpPr>
              <a:spLocks noChangeShapeType="1"/>
            </p:cNvSpPr>
            <p:nvPr/>
          </p:nvSpPr>
          <p:spPr bwMode="auto">
            <a:xfrm flipV="1">
              <a:off x="1374" y="3961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20" name="Text Box 86"/>
            <p:cNvSpPr txBox="1">
              <a:spLocks noChangeArrowheads="1"/>
            </p:cNvSpPr>
            <p:nvPr/>
          </p:nvSpPr>
          <p:spPr bwMode="auto">
            <a:xfrm>
              <a:off x="400" y="38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52621" name="Line 87"/>
            <p:cNvSpPr>
              <a:spLocks noChangeShapeType="1"/>
            </p:cNvSpPr>
            <p:nvPr/>
          </p:nvSpPr>
          <p:spPr bwMode="auto">
            <a:xfrm>
              <a:off x="687" y="874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22" name="Line 88"/>
            <p:cNvSpPr>
              <a:spLocks noChangeShapeType="1"/>
            </p:cNvSpPr>
            <p:nvPr/>
          </p:nvSpPr>
          <p:spPr bwMode="auto">
            <a:xfrm>
              <a:off x="1374" y="1021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23" name="Line 89"/>
            <p:cNvSpPr>
              <a:spLocks noChangeShapeType="1"/>
            </p:cNvSpPr>
            <p:nvPr/>
          </p:nvSpPr>
          <p:spPr bwMode="auto">
            <a:xfrm>
              <a:off x="1374" y="874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24" name="Line 90"/>
            <p:cNvSpPr>
              <a:spLocks noChangeShapeType="1"/>
            </p:cNvSpPr>
            <p:nvPr/>
          </p:nvSpPr>
          <p:spPr bwMode="auto">
            <a:xfrm>
              <a:off x="687" y="2197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25" name="Line 91"/>
            <p:cNvSpPr>
              <a:spLocks noChangeShapeType="1"/>
            </p:cNvSpPr>
            <p:nvPr/>
          </p:nvSpPr>
          <p:spPr bwMode="auto">
            <a:xfrm>
              <a:off x="1374" y="2344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26" name="Line 92"/>
            <p:cNvSpPr>
              <a:spLocks noChangeShapeType="1"/>
            </p:cNvSpPr>
            <p:nvPr/>
          </p:nvSpPr>
          <p:spPr bwMode="auto">
            <a:xfrm>
              <a:off x="1374" y="2197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27" name="Line 93"/>
            <p:cNvSpPr>
              <a:spLocks noChangeShapeType="1"/>
            </p:cNvSpPr>
            <p:nvPr/>
          </p:nvSpPr>
          <p:spPr bwMode="auto">
            <a:xfrm>
              <a:off x="687" y="2932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28" name="Line 94"/>
            <p:cNvSpPr>
              <a:spLocks noChangeShapeType="1"/>
            </p:cNvSpPr>
            <p:nvPr/>
          </p:nvSpPr>
          <p:spPr bwMode="auto">
            <a:xfrm>
              <a:off x="1374" y="2932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29" name="Line 95"/>
            <p:cNvSpPr>
              <a:spLocks noChangeShapeType="1"/>
            </p:cNvSpPr>
            <p:nvPr/>
          </p:nvSpPr>
          <p:spPr bwMode="auto">
            <a:xfrm>
              <a:off x="1374" y="3079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30" name="Text Box 96"/>
            <p:cNvSpPr txBox="1">
              <a:spLocks noChangeArrowheads="1"/>
            </p:cNvSpPr>
            <p:nvPr/>
          </p:nvSpPr>
          <p:spPr bwMode="auto">
            <a:xfrm>
              <a:off x="344" y="2785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110</a:t>
              </a:r>
            </a:p>
          </p:txBody>
        </p:sp>
        <p:sp>
          <p:nvSpPr>
            <p:cNvPr id="152631" name="Line 97"/>
            <p:cNvSpPr>
              <a:spLocks noChangeShapeType="1"/>
            </p:cNvSpPr>
            <p:nvPr/>
          </p:nvSpPr>
          <p:spPr bwMode="auto">
            <a:xfrm>
              <a:off x="687" y="3520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32" name="Line 98"/>
            <p:cNvSpPr>
              <a:spLocks noChangeShapeType="1"/>
            </p:cNvSpPr>
            <p:nvPr/>
          </p:nvSpPr>
          <p:spPr bwMode="auto">
            <a:xfrm>
              <a:off x="1373" y="3515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33" name="Line 99"/>
            <p:cNvSpPr>
              <a:spLocks noChangeShapeType="1"/>
            </p:cNvSpPr>
            <p:nvPr/>
          </p:nvSpPr>
          <p:spPr bwMode="auto">
            <a:xfrm flipH="1">
              <a:off x="1374" y="3667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34" name="Text Box 100"/>
            <p:cNvSpPr txBox="1">
              <a:spLocks noChangeArrowheads="1"/>
            </p:cNvSpPr>
            <p:nvPr/>
          </p:nvSpPr>
          <p:spPr bwMode="auto">
            <a:xfrm>
              <a:off x="1202" y="2638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5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35" name="Text Box 101"/>
            <p:cNvSpPr txBox="1">
              <a:spLocks noChangeArrowheads="1"/>
            </p:cNvSpPr>
            <p:nvPr/>
          </p:nvSpPr>
          <p:spPr bwMode="auto">
            <a:xfrm>
              <a:off x="1202" y="2932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6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36" name="Text Box 102"/>
            <p:cNvSpPr txBox="1">
              <a:spLocks noChangeArrowheads="1"/>
            </p:cNvSpPr>
            <p:nvPr/>
          </p:nvSpPr>
          <p:spPr bwMode="auto">
            <a:xfrm>
              <a:off x="1202" y="3226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7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2637" name="Text Box 103"/>
            <p:cNvSpPr txBox="1">
              <a:spLocks noChangeArrowheads="1"/>
            </p:cNvSpPr>
            <p:nvPr/>
          </p:nvSpPr>
          <p:spPr bwMode="auto">
            <a:xfrm>
              <a:off x="2060" y="1899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170</a:t>
              </a:r>
            </a:p>
          </p:txBody>
        </p:sp>
        <p:sp>
          <p:nvSpPr>
            <p:cNvPr id="152638" name="Text Box 104"/>
            <p:cNvSpPr txBox="1">
              <a:spLocks noChangeArrowheads="1"/>
            </p:cNvSpPr>
            <p:nvPr/>
          </p:nvSpPr>
          <p:spPr bwMode="auto">
            <a:xfrm>
              <a:off x="2059" y="1159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220</a:t>
              </a:r>
            </a:p>
          </p:txBody>
        </p:sp>
        <p:sp>
          <p:nvSpPr>
            <p:cNvPr id="152639" name="Text Box 105"/>
            <p:cNvSpPr txBox="1">
              <a:spLocks noChangeArrowheads="1"/>
            </p:cNvSpPr>
            <p:nvPr/>
          </p:nvSpPr>
          <p:spPr bwMode="auto">
            <a:xfrm>
              <a:off x="2064" y="3984"/>
              <a:ext cx="62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30 (água)</a:t>
              </a:r>
            </a:p>
          </p:txBody>
        </p:sp>
        <p:sp>
          <p:nvSpPr>
            <p:cNvPr id="152640" name="Text Box 106"/>
            <p:cNvSpPr txBox="1">
              <a:spLocks noChangeArrowheads="1"/>
            </p:cNvSpPr>
            <p:nvPr/>
          </p:nvSpPr>
          <p:spPr bwMode="auto">
            <a:xfrm>
              <a:off x="2060" y="948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240</a:t>
              </a:r>
            </a:p>
          </p:txBody>
        </p:sp>
        <p:sp>
          <p:nvSpPr>
            <p:cNvPr id="152641" name="Text Box 107"/>
            <p:cNvSpPr txBox="1">
              <a:spLocks noChangeArrowheads="1"/>
            </p:cNvSpPr>
            <p:nvPr/>
          </p:nvSpPr>
          <p:spPr bwMode="auto">
            <a:xfrm>
              <a:off x="2060" y="2197"/>
              <a:ext cx="3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150</a:t>
              </a:r>
            </a:p>
          </p:txBody>
        </p:sp>
        <p:sp>
          <p:nvSpPr>
            <p:cNvPr id="152642" name="Text Box 108"/>
            <p:cNvSpPr txBox="1">
              <a:spLocks noChangeArrowheads="1"/>
            </p:cNvSpPr>
            <p:nvPr/>
          </p:nvSpPr>
          <p:spPr bwMode="auto">
            <a:xfrm>
              <a:off x="2060" y="2927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100</a:t>
              </a:r>
            </a:p>
          </p:txBody>
        </p:sp>
        <p:sp>
          <p:nvSpPr>
            <p:cNvPr id="152643" name="Text Box 109"/>
            <p:cNvSpPr txBox="1">
              <a:spLocks noChangeArrowheads="1"/>
            </p:cNvSpPr>
            <p:nvPr/>
          </p:nvSpPr>
          <p:spPr bwMode="auto">
            <a:xfrm>
              <a:off x="2058" y="3511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60</a:t>
              </a:r>
            </a:p>
          </p:txBody>
        </p:sp>
        <p:sp>
          <p:nvSpPr>
            <p:cNvPr id="152644" name="Line 110"/>
            <p:cNvSpPr>
              <a:spLocks noChangeShapeType="1"/>
            </p:cNvSpPr>
            <p:nvPr/>
          </p:nvSpPr>
          <p:spPr bwMode="auto">
            <a:xfrm>
              <a:off x="2064" y="1008"/>
              <a:ext cx="0" cy="312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45" name="Line 111"/>
            <p:cNvSpPr>
              <a:spLocks noChangeShapeType="1"/>
            </p:cNvSpPr>
            <p:nvPr/>
          </p:nvSpPr>
          <p:spPr bwMode="auto">
            <a:xfrm>
              <a:off x="672" y="864"/>
              <a:ext cx="0" cy="31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46" name="Line 112"/>
            <p:cNvSpPr>
              <a:spLocks noChangeShapeType="1"/>
            </p:cNvSpPr>
            <p:nvPr/>
          </p:nvSpPr>
          <p:spPr bwMode="auto">
            <a:xfrm>
              <a:off x="1344" y="4128"/>
              <a:ext cx="72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2647" name="Text Box 113"/>
            <p:cNvSpPr txBox="1">
              <a:spLocks noChangeArrowheads="1"/>
            </p:cNvSpPr>
            <p:nvPr/>
          </p:nvSpPr>
          <p:spPr bwMode="auto">
            <a:xfrm>
              <a:off x="1680" y="2592"/>
              <a:ext cx="432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 b="0">
                  <a:latin typeface="+mn-lt"/>
                </a:rPr>
                <a:t>131,4</a:t>
              </a:r>
            </a:p>
          </p:txBody>
        </p:sp>
      </p:grpSp>
      <p:sp>
        <p:nvSpPr>
          <p:cNvPr id="406642" name="Text Box 114"/>
          <p:cNvSpPr txBox="1">
            <a:spLocks noChangeArrowheads="1"/>
          </p:cNvSpPr>
          <p:nvPr/>
        </p:nvSpPr>
        <p:spPr bwMode="auto">
          <a:xfrm>
            <a:off x="1023958" y="0"/>
            <a:ext cx="647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TOQ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baseline="30000" dirty="0">
                <a:latin typeface="+mn-lt"/>
              </a:rPr>
              <a:t>*</a:t>
            </a:r>
            <a:r>
              <a:rPr lang="pt-BR" sz="1800" b="0" dirty="0">
                <a:latin typeface="+mn-lt"/>
              </a:rPr>
              <a:t> = TOF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TDQ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TSF = TDF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como metas provisórias</a:t>
            </a:r>
          </a:p>
        </p:txBody>
      </p:sp>
      <p:sp>
        <p:nvSpPr>
          <p:cNvPr id="406643" name="Text Box 115"/>
          <p:cNvSpPr txBox="1">
            <a:spLocks noChangeArrowheads="1"/>
          </p:cNvSpPr>
          <p:nvPr/>
        </p:nvSpPr>
        <p:spPr bwMode="auto">
          <a:xfrm>
            <a:off x="4372012" y="3124200"/>
            <a:ext cx="4986334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6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600" b="0" dirty="0">
                <a:latin typeface="+mn-lt"/>
              </a:rPr>
              <a:t>TSF 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&lt;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ajustar </a:t>
            </a:r>
            <a:r>
              <a:rPr lang="pt-BR" sz="1600" b="0" dirty="0">
                <a:latin typeface="+mn-lt"/>
              </a:rPr>
              <a:t>TSF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6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.</a:t>
            </a:r>
          </a:p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16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600" b="0" dirty="0">
                <a:latin typeface="+mn-lt"/>
              </a:rPr>
              <a:t>TEF</a:t>
            </a:r>
            <a:r>
              <a:rPr lang="pt-BR" sz="1600" b="0" baseline="30000" dirty="0">
                <a:latin typeface="+mn-lt"/>
              </a:rPr>
              <a:t>*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baseline="-25000" dirty="0">
                <a:solidFill>
                  <a:schemeClr val="tx1"/>
                </a:solidFill>
                <a:latin typeface="+mn-lt"/>
              </a:rPr>
              <a:t> 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ajustar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 = </a:t>
            </a:r>
            <a:r>
              <a:rPr lang="pt-BR" sz="1600" b="0" dirty="0">
                <a:latin typeface="+mn-lt"/>
              </a:rPr>
              <a:t>TEF</a:t>
            </a:r>
            <a:r>
              <a:rPr lang="pt-BR" sz="1600" b="0" baseline="30000" dirty="0">
                <a:latin typeface="+mn-lt"/>
              </a:rPr>
              <a:t>*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+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baseline="30000" dirty="0">
                <a:solidFill>
                  <a:schemeClr val="tx1"/>
                </a:solidFill>
                <a:latin typeface="+mn-lt"/>
              </a:rPr>
              <a:t> </a:t>
            </a:r>
            <a:endParaRPr lang="pt-BR" dirty="0">
              <a:latin typeface="+mn-lt"/>
            </a:endParaRPr>
          </a:p>
        </p:txBody>
      </p:sp>
      <p:sp>
        <p:nvSpPr>
          <p:cNvPr id="406646" name="Line 118"/>
          <p:cNvSpPr>
            <a:spLocks noChangeShapeType="1"/>
          </p:cNvSpPr>
          <p:nvPr/>
        </p:nvSpPr>
        <p:spPr bwMode="auto">
          <a:xfrm>
            <a:off x="3544891" y="3276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406647" name="Line 119"/>
          <p:cNvSpPr>
            <a:spLocks noChangeShapeType="1"/>
          </p:cNvSpPr>
          <p:nvPr/>
        </p:nvSpPr>
        <p:spPr bwMode="auto">
          <a:xfrm>
            <a:off x="2020891" y="38100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6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6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6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6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642" grpId="0" autoUpdateAnimBg="0"/>
      <p:bldP spid="406643" grpId="0" autoUpdateAnimBg="0"/>
      <p:bldP spid="406646" grpId="0" animBg="1"/>
      <p:bldP spid="40664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642" name="Text Box 1090"/>
          <p:cNvSpPr txBox="1">
            <a:spLocks noChangeArrowheads="1"/>
          </p:cNvSpPr>
          <p:nvPr/>
        </p:nvSpPr>
        <p:spPr bwMode="auto">
          <a:xfrm>
            <a:off x="4165948" y="1524000"/>
            <a:ext cx="226344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solidFill>
                  <a:srgbClr val="FF0000"/>
                </a:solidFill>
                <a:latin typeface="+mn-lt"/>
              </a:rPr>
              <a:t>Oferta      : 386</a:t>
            </a:r>
            <a:endParaRPr lang="pt-BR" sz="2400">
              <a:solidFill>
                <a:schemeClr val="tx1"/>
              </a:solidFill>
              <a:latin typeface="+mn-lt"/>
            </a:endParaRPr>
          </a:p>
          <a:p>
            <a:r>
              <a:rPr lang="pt-BR" sz="2400">
                <a:latin typeface="+mn-lt"/>
              </a:rPr>
              <a:t>Demanda : 270,2</a:t>
            </a:r>
          </a:p>
        </p:txBody>
      </p:sp>
      <p:sp>
        <p:nvSpPr>
          <p:cNvPr id="408643" name="Text Box 1091"/>
          <p:cNvSpPr txBox="1">
            <a:spLocks noChangeArrowheads="1"/>
          </p:cNvSpPr>
          <p:nvPr/>
        </p:nvSpPr>
        <p:spPr bwMode="auto">
          <a:xfrm>
            <a:off x="4927948" y="2438400"/>
            <a:ext cx="147027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latin typeface="+mn-lt"/>
              </a:rPr>
              <a:t>Q = 270,2</a:t>
            </a:r>
          </a:p>
        </p:txBody>
      </p:sp>
      <p:grpSp>
        <p:nvGrpSpPr>
          <p:cNvPr id="2" name="Group 1093"/>
          <p:cNvGrpSpPr>
            <a:grpSpLocks/>
          </p:cNvGrpSpPr>
          <p:nvPr/>
        </p:nvGrpSpPr>
        <p:grpSpPr bwMode="auto">
          <a:xfrm>
            <a:off x="6569075" y="0"/>
            <a:ext cx="2552700" cy="2974975"/>
            <a:chOff x="4128" y="2448"/>
            <a:chExt cx="1608" cy="1874"/>
          </a:xfrm>
        </p:grpSpPr>
        <p:grpSp>
          <p:nvGrpSpPr>
            <p:cNvPr id="3" name="Group 1094"/>
            <p:cNvGrpSpPr>
              <a:grpSpLocks/>
            </p:cNvGrpSpPr>
            <p:nvPr/>
          </p:nvGrpSpPr>
          <p:grpSpPr bwMode="auto">
            <a:xfrm>
              <a:off x="4387" y="3034"/>
              <a:ext cx="1349" cy="1288"/>
              <a:chOff x="3962" y="2784"/>
              <a:chExt cx="1349" cy="1288"/>
            </a:xfrm>
          </p:grpSpPr>
          <p:sp>
            <p:nvSpPr>
              <p:cNvPr id="153697" name="Oval 1095"/>
              <p:cNvSpPr>
                <a:spLocks noChangeArrowheads="1"/>
              </p:cNvSpPr>
              <p:nvPr/>
            </p:nvSpPr>
            <p:spPr bwMode="auto">
              <a:xfrm>
                <a:off x="4438" y="3238"/>
                <a:ext cx="364" cy="365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98" name="Line 1096"/>
              <p:cNvSpPr>
                <a:spLocks noChangeShapeType="1"/>
              </p:cNvSpPr>
              <p:nvPr/>
            </p:nvSpPr>
            <p:spPr bwMode="auto">
              <a:xfrm>
                <a:off x="4620" y="2784"/>
                <a:ext cx="1" cy="45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99" name="Line 1097"/>
              <p:cNvSpPr>
                <a:spLocks noChangeShapeType="1"/>
              </p:cNvSpPr>
              <p:nvPr/>
            </p:nvSpPr>
            <p:spPr bwMode="auto">
              <a:xfrm>
                <a:off x="4802" y="3420"/>
                <a:ext cx="455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00" name="Line 1098"/>
              <p:cNvSpPr>
                <a:spLocks noChangeShapeType="1"/>
              </p:cNvSpPr>
              <p:nvPr/>
            </p:nvSpPr>
            <p:spPr bwMode="auto">
              <a:xfrm>
                <a:off x="3984" y="3420"/>
                <a:ext cx="454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01" name="Line 1099"/>
              <p:cNvSpPr>
                <a:spLocks noChangeShapeType="1"/>
              </p:cNvSpPr>
              <p:nvPr/>
            </p:nvSpPr>
            <p:spPr bwMode="auto">
              <a:xfrm>
                <a:off x="4620" y="3602"/>
                <a:ext cx="1" cy="45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02" name="Line 1100"/>
              <p:cNvSpPr>
                <a:spLocks noChangeShapeType="1"/>
              </p:cNvSpPr>
              <p:nvPr/>
            </p:nvSpPr>
            <p:spPr bwMode="auto">
              <a:xfrm flipV="1">
                <a:off x="4620" y="3966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03" name="Line 1101"/>
              <p:cNvSpPr>
                <a:spLocks noChangeShapeType="1"/>
              </p:cNvSpPr>
              <p:nvPr/>
            </p:nvSpPr>
            <p:spPr bwMode="auto">
              <a:xfrm flipH="1" flipV="1">
                <a:off x="4529" y="3966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04" name="Line 1102"/>
              <p:cNvSpPr>
                <a:spLocks noChangeShapeType="1"/>
              </p:cNvSpPr>
              <p:nvPr/>
            </p:nvSpPr>
            <p:spPr bwMode="auto">
              <a:xfrm flipV="1">
                <a:off x="4620" y="3148"/>
                <a:ext cx="91" cy="9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05" name="Line 1103"/>
              <p:cNvSpPr>
                <a:spLocks noChangeShapeType="1"/>
              </p:cNvSpPr>
              <p:nvPr/>
            </p:nvSpPr>
            <p:spPr bwMode="auto">
              <a:xfrm flipH="1" flipV="1">
                <a:off x="4529" y="3148"/>
                <a:ext cx="91" cy="9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06" name="Rectangle 1104"/>
              <p:cNvSpPr>
                <a:spLocks noChangeArrowheads="1"/>
              </p:cNvSpPr>
              <p:nvPr/>
            </p:nvSpPr>
            <p:spPr bwMode="auto">
              <a:xfrm>
                <a:off x="4559" y="3376"/>
                <a:ext cx="77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000000"/>
                    </a:solidFill>
                    <a:latin typeface="+mn-lt"/>
                  </a:rPr>
                  <a:t>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3707" name="Rectangle 1105"/>
              <p:cNvSpPr>
                <a:spLocks noChangeArrowheads="1"/>
              </p:cNvSpPr>
              <p:nvPr/>
            </p:nvSpPr>
            <p:spPr bwMode="auto">
              <a:xfrm>
                <a:off x="5104" y="3194"/>
                <a:ext cx="148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F2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3708" name="Rectangle 1106"/>
              <p:cNvSpPr>
                <a:spLocks noChangeArrowheads="1"/>
              </p:cNvSpPr>
              <p:nvPr/>
            </p:nvSpPr>
            <p:spPr bwMode="auto">
              <a:xfrm>
                <a:off x="4377" y="2831"/>
                <a:ext cx="203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Q1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3709" name="Rectangle 1107"/>
              <p:cNvSpPr>
                <a:spLocks noChangeArrowheads="1"/>
              </p:cNvSpPr>
              <p:nvPr/>
            </p:nvSpPr>
            <p:spPr bwMode="auto">
              <a:xfrm>
                <a:off x="4703" y="2831"/>
                <a:ext cx="29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180*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3710" name="Rectangle 1108"/>
              <p:cNvSpPr>
                <a:spLocks noChangeArrowheads="1"/>
              </p:cNvSpPr>
              <p:nvPr/>
            </p:nvSpPr>
            <p:spPr bwMode="auto">
              <a:xfrm>
                <a:off x="4907" y="3467"/>
                <a:ext cx="40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131,4*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3711" name="Line 1109"/>
              <p:cNvSpPr>
                <a:spLocks noChangeShapeType="1"/>
              </p:cNvSpPr>
              <p:nvPr/>
            </p:nvSpPr>
            <p:spPr bwMode="auto">
              <a:xfrm flipV="1">
                <a:off x="4802" y="3329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12" name="Line 1110"/>
              <p:cNvSpPr>
                <a:spLocks noChangeShapeType="1"/>
              </p:cNvSpPr>
              <p:nvPr/>
            </p:nvSpPr>
            <p:spPr bwMode="auto">
              <a:xfrm>
                <a:off x="4802" y="3420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13" name="Line 1111"/>
              <p:cNvSpPr>
                <a:spLocks noChangeShapeType="1"/>
              </p:cNvSpPr>
              <p:nvPr/>
            </p:nvSpPr>
            <p:spPr bwMode="auto">
              <a:xfrm flipV="1">
                <a:off x="3984" y="3329"/>
                <a:ext cx="90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14" name="Line 1112"/>
              <p:cNvSpPr>
                <a:spLocks noChangeShapeType="1"/>
              </p:cNvSpPr>
              <p:nvPr/>
            </p:nvSpPr>
            <p:spPr bwMode="auto">
              <a:xfrm>
                <a:off x="3984" y="3420"/>
                <a:ext cx="90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715" name="Rectangle 1113"/>
              <p:cNvSpPr>
                <a:spLocks noChangeArrowheads="1"/>
              </p:cNvSpPr>
              <p:nvPr/>
            </p:nvSpPr>
            <p:spPr bwMode="auto">
              <a:xfrm>
                <a:off x="4742" y="3888"/>
                <a:ext cx="392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141,4?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3716" name="Rectangle 1114"/>
              <p:cNvSpPr>
                <a:spLocks noChangeArrowheads="1"/>
              </p:cNvSpPr>
              <p:nvPr/>
            </p:nvSpPr>
            <p:spPr bwMode="auto">
              <a:xfrm>
                <a:off x="3962" y="3558"/>
                <a:ext cx="32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170 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53696" name="Text Box 1115"/>
            <p:cNvSpPr txBox="1">
              <a:spLocks noChangeArrowheads="1"/>
            </p:cNvSpPr>
            <p:nvPr/>
          </p:nvSpPr>
          <p:spPr bwMode="auto">
            <a:xfrm>
              <a:off x="4128" y="2448"/>
              <a:ext cx="1028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solidFill>
                    <a:schemeClr val="tx1"/>
                  </a:solidFill>
                  <a:latin typeface="+mn-lt"/>
                </a:rPr>
                <a:t>Metas ajustadas</a:t>
              </a:r>
            </a:p>
          </p:txBody>
        </p:sp>
      </p:grpSp>
      <p:grpSp>
        <p:nvGrpSpPr>
          <p:cNvPr id="4" name="Group 1116"/>
          <p:cNvGrpSpPr>
            <a:grpSpLocks/>
          </p:cNvGrpSpPr>
          <p:nvPr/>
        </p:nvGrpSpPr>
        <p:grpSpPr bwMode="auto">
          <a:xfrm>
            <a:off x="6781800" y="4495800"/>
            <a:ext cx="2106613" cy="2044700"/>
            <a:chOff x="3984" y="2784"/>
            <a:chExt cx="1327" cy="1288"/>
          </a:xfrm>
        </p:grpSpPr>
        <p:sp>
          <p:nvSpPr>
            <p:cNvPr id="153675" name="Oval 1117"/>
            <p:cNvSpPr>
              <a:spLocks noChangeArrowheads="1"/>
            </p:cNvSpPr>
            <p:nvPr/>
          </p:nvSpPr>
          <p:spPr bwMode="auto">
            <a:xfrm>
              <a:off x="4438" y="3238"/>
              <a:ext cx="364" cy="365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76" name="Line 1118"/>
            <p:cNvSpPr>
              <a:spLocks noChangeShapeType="1"/>
            </p:cNvSpPr>
            <p:nvPr/>
          </p:nvSpPr>
          <p:spPr bwMode="auto">
            <a:xfrm>
              <a:off x="4620" y="2784"/>
              <a:ext cx="1" cy="454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77" name="Line 1119"/>
            <p:cNvSpPr>
              <a:spLocks noChangeShapeType="1"/>
            </p:cNvSpPr>
            <p:nvPr/>
          </p:nvSpPr>
          <p:spPr bwMode="auto">
            <a:xfrm>
              <a:off x="4802" y="3420"/>
              <a:ext cx="455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78" name="Line 1120"/>
            <p:cNvSpPr>
              <a:spLocks noChangeShapeType="1"/>
            </p:cNvSpPr>
            <p:nvPr/>
          </p:nvSpPr>
          <p:spPr bwMode="auto">
            <a:xfrm>
              <a:off x="3984" y="3420"/>
              <a:ext cx="454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79" name="Line 1121"/>
            <p:cNvSpPr>
              <a:spLocks noChangeShapeType="1"/>
            </p:cNvSpPr>
            <p:nvPr/>
          </p:nvSpPr>
          <p:spPr bwMode="auto">
            <a:xfrm>
              <a:off x="4620" y="3602"/>
              <a:ext cx="1" cy="455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80" name="Line 1122"/>
            <p:cNvSpPr>
              <a:spLocks noChangeShapeType="1"/>
            </p:cNvSpPr>
            <p:nvPr/>
          </p:nvSpPr>
          <p:spPr bwMode="auto">
            <a:xfrm flipV="1">
              <a:off x="4620" y="3966"/>
              <a:ext cx="91" cy="9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81" name="Line 1123"/>
            <p:cNvSpPr>
              <a:spLocks noChangeShapeType="1"/>
            </p:cNvSpPr>
            <p:nvPr/>
          </p:nvSpPr>
          <p:spPr bwMode="auto">
            <a:xfrm flipH="1" flipV="1">
              <a:off x="4529" y="3966"/>
              <a:ext cx="91" cy="9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82" name="Line 1124"/>
            <p:cNvSpPr>
              <a:spLocks noChangeShapeType="1"/>
            </p:cNvSpPr>
            <p:nvPr/>
          </p:nvSpPr>
          <p:spPr bwMode="auto">
            <a:xfrm flipV="1">
              <a:off x="4620" y="3148"/>
              <a:ext cx="91" cy="9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83" name="Line 1125"/>
            <p:cNvSpPr>
              <a:spLocks noChangeShapeType="1"/>
            </p:cNvSpPr>
            <p:nvPr/>
          </p:nvSpPr>
          <p:spPr bwMode="auto">
            <a:xfrm flipH="1" flipV="1">
              <a:off x="4529" y="3148"/>
              <a:ext cx="91" cy="9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84" name="Rectangle 1126"/>
            <p:cNvSpPr>
              <a:spLocks noChangeArrowheads="1"/>
            </p:cNvSpPr>
            <p:nvPr/>
          </p:nvSpPr>
          <p:spPr bwMode="auto">
            <a:xfrm>
              <a:off x="4559" y="3376"/>
              <a:ext cx="7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3685" name="Rectangle 1127"/>
            <p:cNvSpPr>
              <a:spLocks noChangeArrowheads="1"/>
            </p:cNvSpPr>
            <p:nvPr/>
          </p:nvSpPr>
          <p:spPr bwMode="auto">
            <a:xfrm>
              <a:off x="5104" y="3194"/>
              <a:ext cx="14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F2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3686" name="Rectangle 1128"/>
            <p:cNvSpPr>
              <a:spLocks noChangeArrowheads="1"/>
            </p:cNvSpPr>
            <p:nvPr/>
          </p:nvSpPr>
          <p:spPr bwMode="auto">
            <a:xfrm>
              <a:off x="4377" y="2831"/>
              <a:ext cx="2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Q1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3687" name="Rectangle 1129"/>
            <p:cNvSpPr>
              <a:spLocks noChangeArrowheads="1"/>
            </p:cNvSpPr>
            <p:nvPr/>
          </p:nvSpPr>
          <p:spPr bwMode="auto">
            <a:xfrm>
              <a:off x="4703" y="2831"/>
              <a:ext cx="29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180*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3688" name="Rectangle 1130"/>
            <p:cNvSpPr>
              <a:spLocks noChangeArrowheads="1"/>
            </p:cNvSpPr>
            <p:nvPr/>
          </p:nvSpPr>
          <p:spPr bwMode="auto">
            <a:xfrm>
              <a:off x="4907" y="3467"/>
              <a:ext cx="40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131,4*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3689" name="Line 1131"/>
            <p:cNvSpPr>
              <a:spLocks noChangeShapeType="1"/>
            </p:cNvSpPr>
            <p:nvPr/>
          </p:nvSpPr>
          <p:spPr bwMode="auto">
            <a:xfrm flipV="1">
              <a:off x="4802" y="3329"/>
              <a:ext cx="91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90" name="Line 1132"/>
            <p:cNvSpPr>
              <a:spLocks noChangeShapeType="1"/>
            </p:cNvSpPr>
            <p:nvPr/>
          </p:nvSpPr>
          <p:spPr bwMode="auto">
            <a:xfrm>
              <a:off x="4802" y="3420"/>
              <a:ext cx="91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91" name="Line 1133"/>
            <p:cNvSpPr>
              <a:spLocks noChangeShapeType="1"/>
            </p:cNvSpPr>
            <p:nvPr/>
          </p:nvSpPr>
          <p:spPr bwMode="auto">
            <a:xfrm flipV="1">
              <a:off x="3984" y="3329"/>
              <a:ext cx="90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92" name="Line 1134"/>
            <p:cNvSpPr>
              <a:spLocks noChangeShapeType="1"/>
            </p:cNvSpPr>
            <p:nvPr/>
          </p:nvSpPr>
          <p:spPr bwMode="auto">
            <a:xfrm>
              <a:off x="3984" y="3420"/>
              <a:ext cx="90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3693" name="Rectangle 1135"/>
            <p:cNvSpPr>
              <a:spLocks noChangeArrowheads="1"/>
            </p:cNvSpPr>
            <p:nvPr/>
          </p:nvSpPr>
          <p:spPr bwMode="auto">
            <a:xfrm>
              <a:off x="4832" y="3888"/>
              <a:ext cx="23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153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3694" name="Rectangle 1136"/>
            <p:cNvSpPr>
              <a:spLocks noChangeArrowheads="1"/>
            </p:cNvSpPr>
            <p:nvPr/>
          </p:nvSpPr>
          <p:spPr bwMode="auto">
            <a:xfrm>
              <a:off x="4014" y="3558"/>
              <a:ext cx="23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170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408689" name="Text Box 1137"/>
          <p:cNvSpPr txBox="1">
            <a:spLocks noChangeArrowheads="1"/>
          </p:cNvSpPr>
          <p:nvPr/>
        </p:nvSpPr>
        <p:spPr bwMode="auto">
          <a:xfrm>
            <a:off x="4248168" y="4419600"/>
            <a:ext cx="2895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</a:rPr>
              <a:t>TSF = 170</a:t>
            </a:r>
          </a:p>
        </p:txBody>
      </p:sp>
      <p:sp>
        <p:nvSpPr>
          <p:cNvPr id="408690" name="Text Box 1138"/>
          <p:cNvSpPr txBox="1">
            <a:spLocks noChangeArrowheads="1"/>
          </p:cNvSpPr>
          <p:nvPr/>
        </p:nvSpPr>
        <p:spPr bwMode="auto">
          <a:xfrm>
            <a:off x="4267232" y="4857760"/>
            <a:ext cx="281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rgbClr val="FF0000"/>
                </a:solidFill>
                <a:latin typeface="+mn-lt"/>
              </a:rPr>
              <a:t>TSQ = 180 – Q / </a:t>
            </a:r>
            <a:r>
              <a:rPr lang="pt-BR" dirty="0" err="1">
                <a:solidFill>
                  <a:srgbClr val="FF0000"/>
                </a:solidFill>
                <a:latin typeface="+mn-lt"/>
              </a:rPr>
              <a:t>WCp</a:t>
            </a:r>
            <a:endParaRPr lang="pt-B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3608" name="Text Box 1139"/>
          <p:cNvSpPr txBox="1">
            <a:spLocks noChangeArrowheads="1"/>
          </p:cNvSpPr>
          <p:nvPr/>
        </p:nvSpPr>
        <p:spPr bwMode="auto">
          <a:xfrm>
            <a:off x="990616" y="0"/>
            <a:ext cx="586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Demanda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Adotar a troca máxima:  Q = 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800" b="0" dirty="0">
                <a:latin typeface="+mn-lt"/>
              </a:rPr>
              <a:t>Demanda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).</a:t>
            </a:r>
            <a:endParaRPr lang="pt-BR" dirty="0">
              <a:latin typeface="+mn-lt"/>
            </a:endParaRPr>
          </a:p>
        </p:txBody>
      </p:sp>
      <p:sp>
        <p:nvSpPr>
          <p:cNvPr id="408692" name="Text Box 1140"/>
          <p:cNvSpPr txBox="1">
            <a:spLocks noChangeArrowheads="1"/>
          </p:cNvSpPr>
          <p:nvPr/>
        </p:nvSpPr>
        <p:spPr bwMode="auto">
          <a:xfrm>
            <a:off x="4443418" y="3505200"/>
            <a:ext cx="4700614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Q =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confirmar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e calcular </a:t>
            </a:r>
            <a:r>
              <a:rPr lang="pt-BR" sz="1600" b="0" dirty="0">
                <a:latin typeface="+mn-lt"/>
              </a:rPr>
              <a:t>TSF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Q = </a:t>
            </a:r>
            <a:r>
              <a:rPr lang="pt-BR" sz="1600" b="0" dirty="0">
                <a:latin typeface="+mn-lt"/>
              </a:rPr>
              <a:t>Demanda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confirmar </a:t>
            </a:r>
            <a:r>
              <a:rPr lang="pt-BR" sz="1600" b="0" dirty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e calcular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TSQ.</a:t>
            </a:r>
            <a:endParaRPr lang="pt-BR" dirty="0">
              <a:latin typeface="+mn-lt"/>
            </a:endParaRPr>
          </a:p>
        </p:txBody>
      </p:sp>
      <p:grpSp>
        <p:nvGrpSpPr>
          <p:cNvPr id="5" name="Group 1142"/>
          <p:cNvGrpSpPr>
            <a:grpSpLocks/>
          </p:cNvGrpSpPr>
          <p:nvPr/>
        </p:nvGrpSpPr>
        <p:grpSpPr bwMode="auto">
          <a:xfrm>
            <a:off x="658815" y="914400"/>
            <a:ext cx="4270375" cy="5724525"/>
            <a:chOff x="0" y="576"/>
            <a:chExt cx="2690" cy="3606"/>
          </a:xfrm>
        </p:grpSpPr>
        <p:grpSp>
          <p:nvGrpSpPr>
            <p:cNvPr id="6" name="Group 1027"/>
            <p:cNvGrpSpPr>
              <a:grpSpLocks/>
            </p:cNvGrpSpPr>
            <p:nvPr/>
          </p:nvGrpSpPr>
          <p:grpSpPr bwMode="auto">
            <a:xfrm>
              <a:off x="0" y="723"/>
              <a:ext cx="2690" cy="3459"/>
              <a:chOff x="0" y="723"/>
              <a:chExt cx="2690" cy="3459"/>
            </a:xfrm>
          </p:grpSpPr>
          <p:sp>
            <p:nvSpPr>
              <p:cNvPr id="153613" name="Line 1028"/>
              <p:cNvSpPr>
                <a:spLocks noChangeShapeType="1"/>
              </p:cNvSpPr>
              <p:nvPr/>
            </p:nvSpPr>
            <p:spPr bwMode="auto">
              <a:xfrm>
                <a:off x="912" y="2256"/>
                <a:ext cx="3" cy="96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14" name="Text Box 1029"/>
              <p:cNvSpPr txBox="1">
                <a:spLocks noChangeArrowheads="1"/>
              </p:cNvSpPr>
              <p:nvPr/>
            </p:nvSpPr>
            <p:spPr bwMode="auto">
              <a:xfrm>
                <a:off x="0" y="723"/>
                <a:ext cx="742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(vapor) 250</a:t>
                </a:r>
              </a:p>
            </p:txBody>
          </p:sp>
          <p:sp>
            <p:nvSpPr>
              <p:cNvPr id="153615" name="Text Box 1030"/>
              <p:cNvSpPr txBox="1">
                <a:spLocks noChangeArrowheads="1"/>
              </p:cNvSpPr>
              <p:nvPr/>
            </p:nvSpPr>
            <p:spPr bwMode="auto">
              <a:xfrm>
                <a:off x="343" y="1017"/>
                <a:ext cx="344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230</a:t>
                </a:r>
              </a:p>
            </p:txBody>
          </p:sp>
          <p:sp>
            <p:nvSpPr>
              <p:cNvPr id="153616" name="Text Box 1031"/>
              <p:cNvSpPr txBox="1">
                <a:spLocks noChangeArrowheads="1"/>
              </p:cNvSpPr>
              <p:nvPr/>
            </p:nvSpPr>
            <p:spPr bwMode="auto">
              <a:xfrm>
                <a:off x="343" y="2046"/>
                <a:ext cx="344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000" b="0">
                    <a:solidFill>
                      <a:srgbClr val="FF0000"/>
                    </a:solidFill>
                    <a:latin typeface="+mn-lt"/>
                  </a:rPr>
                  <a:t> 160</a:t>
                </a:r>
              </a:p>
            </p:txBody>
          </p:sp>
          <p:sp>
            <p:nvSpPr>
              <p:cNvPr id="153617" name="Text Box 1032"/>
              <p:cNvSpPr txBox="1">
                <a:spLocks noChangeArrowheads="1"/>
              </p:cNvSpPr>
              <p:nvPr/>
            </p:nvSpPr>
            <p:spPr bwMode="auto">
              <a:xfrm>
                <a:off x="343" y="2335"/>
                <a:ext cx="343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140</a:t>
                </a:r>
              </a:p>
            </p:txBody>
          </p:sp>
          <p:sp>
            <p:nvSpPr>
              <p:cNvPr id="153618" name="Text Box 1033"/>
              <p:cNvSpPr txBox="1">
                <a:spLocks noChangeArrowheads="1"/>
              </p:cNvSpPr>
              <p:nvPr/>
            </p:nvSpPr>
            <p:spPr bwMode="auto">
              <a:xfrm>
                <a:off x="400" y="3364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70</a:t>
                </a:r>
              </a:p>
            </p:txBody>
          </p:sp>
          <p:sp>
            <p:nvSpPr>
              <p:cNvPr id="153619" name="Line 1034"/>
              <p:cNvSpPr>
                <a:spLocks noChangeShapeType="1"/>
              </p:cNvSpPr>
              <p:nvPr/>
            </p:nvSpPr>
            <p:spPr bwMode="auto">
              <a:xfrm flipV="1">
                <a:off x="1602" y="2344"/>
                <a:ext cx="0" cy="131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20" name="Text Box 1035"/>
              <p:cNvSpPr txBox="1">
                <a:spLocks noChangeArrowheads="1"/>
              </p:cNvSpPr>
              <p:nvPr/>
            </p:nvSpPr>
            <p:spPr bwMode="auto">
              <a:xfrm>
                <a:off x="2002" y="3217"/>
                <a:ext cx="372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   80</a:t>
                </a:r>
              </a:p>
            </p:txBody>
          </p:sp>
          <p:sp>
            <p:nvSpPr>
              <p:cNvPr id="153621" name="Line 1036"/>
              <p:cNvSpPr>
                <a:spLocks noChangeShapeType="1"/>
              </p:cNvSpPr>
              <p:nvPr/>
            </p:nvSpPr>
            <p:spPr bwMode="auto">
              <a:xfrm flipV="1">
                <a:off x="1824" y="1296"/>
                <a:ext cx="7" cy="76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22" name="Line 1037"/>
              <p:cNvSpPr>
                <a:spLocks noChangeShapeType="1"/>
              </p:cNvSpPr>
              <p:nvPr/>
            </p:nvSpPr>
            <p:spPr bwMode="auto">
              <a:xfrm>
                <a:off x="688" y="1163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23" name="Line 1038"/>
              <p:cNvSpPr>
                <a:spLocks noChangeShapeType="1"/>
              </p:cNvSpPr>
              <p:nvPr/>
            </p:nvSpPr>
            <p:spPr bwMode="auto">
              <a:xfrm>
                <a:off x="1374" y="1315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24" name="Line 1039"/>
              <p:cNvSpPr>
                <a:spLocks noChangeShapeType="1"/>
              </p:cNvSpPr>
              <p:nvPr/>
            </p:nvSpPr>
            <p:spPr bwMode="auto">
              <a:xfrm>
                <a:off x="1375" y="1163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25" name="Line 1040"/>
              <p:cNvSpPr>
                <a:spLocks noChangeShapeType="1"/>
              </p:cNvSpPr>
              <p:nvPr/>
            </p:nvSpPr>
            <p:spPr bwMode="auto">
              <a:xfrm>
                <a:off x="688" y="2486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26" name="Line 1041"/>
              <p:cNvSpPr>
                <a:spLocks noChangeShapeType="1"/>
              </p:cNvSpPr>
              <p:nvPr/>
            </p:nvSpPr>
            <p:spPr bwMode="auto">
              <a:xfrm>
                <a:off x="1374" y="2638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27" name="Text Box 1042"/>
              <p:cNvSpPr txBox="1">
                <a:spLocks noChangeArrowheads="1"/>
              </p:cNvSpPr>
              <p:nvPr/>
            </p:nvSpPr>
            <p:spPr bwMode="auto">
              <a:xfrm>
                <a:off x="2016" y="2544"/>
                <a:ext cx="39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  130</a:t>
                </a:r>
              </a:p>
            </p:txBody>
          </p:sp>
          <p:sp>
            <p:nvSpPr>
              <p:cNvPr id="153628" name="Line 1043"/>
              <p:cNvSpPr>
                <a:spLocks noChangeShapeType="1"/>
              </p:cNvSpPr>
              <p:nvPr/>
            </p:nvSpPr>
            <p:spPr bwMode="auto">
              <a:xfrm>
                <a:off x="1375" y="2486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29" name="Line 1044"/>
              <p:cNvSpPr>
                <a:spLocks noChangeShapeType="1"/>
              </p:cNvSpPr>
              <p:nvPr/>
            </p:nvSpPr>
            <p:spPr bwMode="auto">
              <a:xfrm flipH="1">
                <a:off x="1375" y="3368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30" name="Line 1045"/>
              <p:cNvSpPr>
                <a:spLocks noChangeShapeType="1"/>
              </p:cNvSpPr>
              <p:nvPr/>
            </p:nvSpPr>
            <p:spPr bwMode="auto">
              <a:xfrm>
                <a:off x="688" y="3221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31" name="Line 1046"/>
              <p:cNvSpPr>
                <a:spLocks noChangeShapeType="1"/>
              </p:cNvSpPr>
              <p:nvPr/>
            </p:nvSpPr>
            <p:spPr bwMode="auto">
              <a:xfrm>
                <a:off x="1375" y="3221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32" name="Text Box 1047"/>
              <p:cNvSpPr txBox="1">
                <a:spLocks noChangeArrowheads="1"/>
              </p:cNvSpPr>
              <p:nvPr/>
            </p:nvSpPr>
            <p:spPr bwMode="auto">
              <a:xfrm>
                <a:off x="400" y="3070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90</a:t>
                </a:r>
              </a:p>
            </p:txBody>
          </p:sp>
          <p:sp>
            <p:nvSpPr>
              <p:cNvPr id="153633" name="Line 1048"/>
              <p:cNvSpPr>
                <a:spLocks noChangeShapeType="1"/>
              </p:cNvSpPr>
              <p:nvPr/>
            </p:nvSpPr>
            <p:spPr bwMode="auto">
              <a:xfrm flipH="1">
                <a:off x="1375" y="2045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34" name="Line 1049"/>
              <p:cNvSpPr>
                <a:spLocks noChangeShapeType="1"/>
              </p:cNvSpPr>
              <p:nvPr/>
            </p:nvSpPr>
            <p:spPr bwMode="auto">
              <a:xfrm>
                <a:off x="1374" y="1903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35" name="Line 1050"/>
              <p:cNvSpPr>
                <a:spLocks noChangeShapeType="1"/>
              </p:cNvSpPr>
              <p:nvPr/>
            </p:nvSpPr>
            <p:spPr bwMode="auto">
              <a:xfrm>
                <a:off x="687" y="1903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36" name="Text Box 1051"/>
              <p:cNvSpPr txBox="1">
                <a:spLocks noChangeArrowheads="1"/>
              </p:cNvSpPr>
              <p:nvPr/>
            </p:nvSpPr>
            <p:spPr bwMode="auto">
              <a:xfrm>
                <a:off x="287" y="1756"/>
                <a:ext cx="400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 180</a:t>
                </a:r>
              </a:p>
            </p:txBody>
          </p:sp>
          <p:sp>
            <p:nvSpPr>
              <p:cNvPr id="153637" name="Text Box 1052"/>
              <p:cNvSpPr txBox="1">
                <a:spLocks noChangeArrowheads="1"/>
              </p:cNvSpPr>
              <p:nvPr/>
            </p:nvSpPr>
            <p:spPr bwMode="auto">
              <a:xfrm>
                <a:off x="1201" y="943"/>
                <a:ext cx="229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53638" name="Text Box 1053"/>
              <p:cNvSpPr txBox="1">
                <a:spLocks noChangeArrowheads="1"/>
              </p:cNvSpPr>
              <p:nvPr/>
            </p:nvSpPr>
            <p:spPr bwMode="auto">
              <a:xfrm>
                <a:off x="1201" y="1458"/>
                <a:ext cx="287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53639" name="Text Box 1054"/>
              <p:cNvSpPr txBox="1">
                <a:spLocks noChangeArrowheads="1"/>
              </p:cNvSpPr>
              <p:nvPr/>
            </p:nvSpPr>
            <p:spPr bwMode="auto">
              <a:xfrm>
                <a:off x="1202" y="1903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153640" name="Text Box 1055"/>
              <p:cNvSpPr txBox="1">
                <a:spLocks noChangeArrowheads="1"/>
              </p:cNvSpPr>
              <p:nvPr/>
            </p:nvSpPr>
            <p:spPr bwMode="auto">
              <a:xfrm>
                <a:off x="1202" y="2197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53641" name="Text Box 1056"/>
              <p:cNvSpPr txBox="1">
                <a:spLocks noChangeArrowheads="1"/>
              </p:cNvSpPr>
              <p:nvPr/>
            </p:nvSpPr>
            <p:spPr bwMode="auto">
              <a:xfrm>
                <a:off x="768" y="1872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53642" name="Text Box 1057"/>
              <p:cNvSpPr txBox="1">
                <a:spLocks noChangeArrowheads="1"/>
              </p:cNvSpPr>
              <p:nvPr/>
            </p:nvSpPr>
            <p:spPr bwMode="auto">
              <a:xfrm>
                <a:off x="1008" y="2304"/>
                <a:ext cx="2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53643" name="Text Box 1058"/>
              <p:cNvSpPr txBox="1">
                <a:spLocks noChangeArrowheads="1"/>
              </p:cNvSpPr>
              <p:nvPr/>
            </p:nvSpPr>
            <p:spPr bwMode="auto">
              <a:xfrm>
                <a:off x="1488" y="3667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F</a:t>
                </a:r>
                <a:r>
                  <a:rPr lang="pt-BR" sz="1200" b="0" baseline="-25000">
                    <a:latin typeface="+mn-lt"/>
                  </a:rPr>
                  <a:t>1</a:t>
                </a:r>
                <a:endParaRPr lang="pt-BR" sz="1200" b="0">
                  <a:latin typeface="+mn-lt"/>
                </a:endParaRPr>
              </a:p>
            </p:txBody>
          </p:sp>
          <p:sp>
            <p:nvSpPr>
              <p:cNvPr id="153644" name="Text Box 1059"/>
              <p:cNvSpPr txBox="1">
                <a:spLocks noChangeArrowheads="1"/>
              </p:cNvSpPr>
              <p:nvPr/>
            </p:nvSpPr>
            <p:spPr bwMode="auto">
              <a:xfrm>
                <a:off x="1680" y="2016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F</a:t>
                </a:r>
                <a:r>
                  <a:rPr lang="pt-BR" sz="1200" b="0" baseline="-25000">
                    <a:latin typeface="+mn-lt"/>
                  </a:rPr>
                  <a:t>2</a:t>
                </a:r>
                <a:endParaRPr lang="pt-BR" sz="1200" b="0">
                  <a:latin typeface="+mn-lt"/>
                </a:endParaRPr>
              </a:p>
            </p:txBody>
          </p:sp>
          <p:sp>
            <p:nvSpPr>
              <p:cNvPr id="153645" name="Line 1060"/>
              <p:cNvSpPr>
                <a:spLocks noChangeShapeType="1"/>
              </p:cNvSpPr>
              <p:nvPr/>
            </p:nvSpPr>
            <p:spPr bwMode="auto">
              <a:xfrm>
                <a:off x="687" y="3961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46" name="Line 1061"/>
              <p:cNvSpPr>
                <a:spLocks noChangeShapeType="1"/>
              </p:cNvSpPr>
              <p:nvPr/>
            </p:nvSpPr>
            <p:spPr bwMode="auto">
              <a:xfrm flipV="1">
                <a:off x="1374" y="3961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47" name="Text Box 1062"/>
              <p:cNvSpPr txBox="1">
                <a:spLocks noChangeArrowheads="1"/>
              </p:cNvSpPr>
              <p:nvPr/>
            </p:nvSpPr>
            <p:spPr bwMode="auto">
              <a:xfrm>
                <a:off x="400" y="3805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40</a:t>
                </a:r>
              </a:p>
            </p:txBody>
          </p:sp>
          <p:sp>
            <p:nvSpPr>
              <p:cNvPr id="153648" name="Line 1063"/>
              <p:cNvSpPr>
                <a:spLocks noChangeShapeType="1"/>
              </p:cNvSpPr>
              <p:nvPr/>
            </p:nvSpPr>
            <p:spPr bwMode="auto">
              <a:xfrm>
                <a:off x="687" y="874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49" name="Line 1064"/>
              <p:cNvSpPr>
                <a:spLocks noChangeShapeType="1"/>
              </p:cNvSpPr>
              <p:nvPr/>
            </p:nvSpPr>
            <p:spPr bwMode="auto">
              <a:xfrm>
                <a:off x="1374" y="1021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50" name="Line 1065"/>
              <p:cNvSpPr>
                <a:spLocks noChangeShapeType="1"/>
              </p:cNvSpPr>
              <p:nvPr/>
            </p:nvSpPr>
            <p:spPr bwMode="auto">
              <a:xfrm>
                <a:off x="1374" y="874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51" name="Line 1066"/>
              <p:cNvSpPr>
                <a:spLocks noChangeShapeType="1"/>
              </p:cNvSpPr>
              <p:nvPr/>
            </p:nvSpPr>
            <p:spPr bwMode="auto">
              <a:xfrm>
                <a:off x="687" y="2197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52" name="Line 1067"/>
              <p:cNvSpPr>
                <a:spLocks noChangeShapeType="1"/>
              </p:cNvSpPr>
              <p:nvPr/>
            </p:nvSpPr>
            <p:spPr bwMode="auto">
              <a:xfrm>
                <a:off x="1374" y="2344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53" name="Line 1068"/>
              <p:cNvSpPr>
                <a:spLocks noChangeShapeType="1"/>
              </p:cNvSpPr>
              <p:nvPr/>
            </p:nvSpPr>
            <p:spPr bwMode="auto">
              <a:xfrm>
                <a:off x="1374" y="2197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54" name="Line 1069"/>
              <p:cNvSpPr>
                <a:spLocks noChangeShapeType="1"/>
              </p:cNvSpPr>
              <p:nvPr/>
            </p:nvSpPr>
            <p:spPr bwMode="auto">
              <a:xfrm>
                <a:off x="687" y="2932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55" name="Line 1070"/>
              <p:cNvSpPr>
                <a:spLocks noChangeShapeType="1"/>
              </p:cNvSpPr>
              <p:nvPr/>
            </p:nvSpPr>
            <p:spPr bwMode="auto">
              <a:xfrm>
                <a:off x="1374" y="2932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56" name="Line 1071"/>
              <p:cNvSpPr>
                <a:spLocks noChangeShapeType="1"/>
              </p:cNvSpPr>
              <p:nvPr/>
            </p:nvSpPr>
            <p:spPr bwMode="auto">
              <a:xfrm>
                <a:off x="1374" y="3079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57" name="Text Box 1072"/>
              <p:cNvSpPr txBox="1">
                <a:spLocks noChangeArrowheads="1"/>
              </p:cNvSpPr>
              <p:nvPr/>
            </p:nvSpPr>
            <p:spPr bwMode="auto">
              <a:xfrm>
                <a:off x="344" y="2785"/>
                <a:ext cx="400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110</a:t>
                </a:r>
              </a:p>
            </p:txBody>
          </p:sp>
          <p:sp>
            <p:nvSpPr>
              <p:cNvPr id="153658" name="Line 1073"/>
              <p:cNvSpPr>
                <a:spLocks noChangeShapeType="1"/>
              </p:cNvSpPr>
              <p:nvPr/>
            </p:nvSpPr>
            <p:spPr bwMode="auto">
              <a:xfrm>
                <a:off x="687" y="3520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59" name="Line 1074"/>
              <p:cNvSpPr>
                <a:spLocks noChangeShapeType="1"/>
              </p:cNvSpPr>
              <p:nvPr/>
            </p:nvSpPr>
            <p:spPr bwMode="auto">
              <a:xfrm>
                <a:off x="1373" y="3515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60" name="Line 1075"/>
              <p:cNvSpPr>
                <a:spLocks noChangeShapeType="1"/>
              </p:cNvSpPr>
              <p:nvPr/>
            </p:nvSpPr>
            <p:spPr bwMode="auto">
              <a:xfrm flipH="1">
                <a:off x="1374" y="3667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61" name="Text Box 1076"/>
              <p:cNvSpPr txBox="1">
                <a:spLocks noChangeArrowheads="1"/>
              </p:cNvSpPr>
              <p:nvPr/>
            </p:nvSpPr>
            <p:spPr bwMode="auto">
              <a:xfrm>
                <a:off x="1202" y="2638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5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3662" name="Text Box 1077"/>
              <p:cNvSpPr txBox="1">
                <a:spLocks noChangeArrowheads="1"/>
              </p:cNvSpPr>
              <p:nvPr/>
            </p:nvSpPr>
            <p:spPr bwMode="auto">
              <a:xfrm>
                <a:off x="1202" y="2932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6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3663" name="Text Box 1078"/>
              <p:cNvSpPr txBox="1">
                <a:spLocks noChangeArrowheads="1"/>
              </p:cNvSpPr>
              <p:nvPr/>
            </p:nvSpPr>
            <p:spPr bwMode="auto">
              <a:xfrm>
                <a:off x="1202" y="3226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7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3664" name="Text Box 1079"/>
              <p:cNvSpPr txBox="1">
                <a:spLocks noChangeArrowheads="1"/>
              </p:cNvSpPr>
              <p:nvPr/>
            </p:nvSpPr>
            <p:spPr bwMode="auto">
              <a:xfrm>
                <a:off x="2060" y="1899"/>
                <a:ext cx="343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170</a:t>
                </a:r>
              </a:p>
            </p:txBody>
          </p:sp>
          <p:sp>
            <p:nvSpPr>
              <p:cNvPr id="153665" name="Text Box 1080"/>
              <p:cNvSpPr txBox="1">
                <a:spLocks noChangeArrowheads="1"/>
              </p:cNvSpPr>
              <p:nvPr/>
            </p:nvSpPr>
            <p:spPr bwMode="auto">
              <a:xfrm>
                <a:off x="2059" y="1159"/>
                <a:ext cx="343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220</a:t>
                </a:r>
              </a:p>
            </p:txBody>
          </p:sp>
          <p:sp>
            <p:nvSpPr>
              <p:cNvPr id="153666" name="Text Box 1081"/>
              <p:cNvSpPr txBox="1">
                <a:spLocks noChangeArrowheads="1"/>
              </p:cNvSpPr>
              <p:nvPr/>
            </p:nvSpPr>
            <p:spPr bwMode="auto">
              <a:xfrm>
                <a:off x="2064" y="3984"/>
                <a:ext cx="626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latin typeface="+mn-lt"/>
                  </a:rPr>
                  <a:t>30 (água)</a:t>
                </a:r>
              </a:p>
            </p:txBody>
          </p:sp>
          <p:sp>
            <p:nvSpPr>
              <p:cNvPr id="153667" name="Text Box 1082"/>
              <p:cNvSpPr txBox="1">
                <a:spLocks noChangeArrowheads="1"/>
              </p:cNvSpPr>
              <p:nvPr/>
            </p:nvSpPr>
            <p:spPr bwMode="auto">
              <a:xfrm>
                <a:off x="2060" y="948"/>
                <a:ext cx="343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240</a:t>
                </a:r>
              </a:p>
            </p:txBody>
          </p:sp>
          <p:sp>
            <p:nvSpPr>
              <p:cNvPr id="153668" name="Text Box 1083"/>
              <p:cNvSpPr txBox="1">
                <a:spLocks noChangeArrowheads="1"/>
              </p:cNvSpPr>
              <p:nvPr/>
            </p:nvSpPr>
            <p:spPr bwMode="auto">
              <a:xfrm>
                <a:off x="2060" y="2197"/>
                <a:ext cx="343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150</a:t>
                </a:r>
              </a:p>
            </p:txBody>
          </p:sp>
          <p:sp>
            <p:nvSpPr>
              <p:cNvPr id="153669" name="Text Box 1084"/>
              <p:cNvSpPr txBox="1">
                <a:spLocks noChangeArrowheads="1"/>
              </p:cNvSpPr>
              <p:nvPr/>
            </p:nvSpPr>
            <p:spPr bwMode="auto">
              <a:xfrm>
                <a:off x="2060" y="2927"/>
                <a:ext cx="343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100</a:t>
                </a:r>
              </a:p>
            </p:txBody>
          </p:sp>
          <p:sp>
            <p:nvSpPr>
              <p:cNvPr id="153670" name="Text Box 1085"/>
              <p:cNvSpPr txBox="1">
                <a:spLocks noChangeArrowheads="1"/>
              </p:cNvSpPr>
              <p:nvPr/>
            </p:nvSpPr>
            <p:spPr bwMode="auto">
              <a:xfrm>
                <a:off x="2058" y="3511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latin typeface="+mn-lt"/>
                  </a:rPr>
                  <a:t>60</a:t>
                </a:r>
              </a:p>
            </p:txBody>
          </p:sp>
          <p:sp>
            <p:nvSpPr>
              <p:cNvPr id="153671" name="Line 1086"/>
              <p:cNvSpPr>
                <a:spLocks noChangeShapeType="1"/>
              </p:cNvSpPr>
              <p:nvPr/>
            </p:nvSpPr>
            <p:spPr bwMode="auto">
              <a:xfrm>
                <a:off x="2064" y="1008"/>
                <a:ext cx="0" cy="312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72" name="Line 1087"/>
              <p:cNvSpPr>
                <a:spLocks noChangeShapeType="1"/>
              </p:cNvSpPr>
              <p:nvPr/>
            </p:nvSpPr>
            <p:spPr bwMode="auto">
              <a:xfrm>
                <a:off x="672" y="864"/>
                <a:ext cx="0" cy="31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73" name="Line 1088"/>
              <p:cNvSpPr>
                <a:spLocks noChangeShapeType="1"/>
              </p:cNvSpPr>
              <p:nvPr/>
            </p:nvSpPr>
            <p:spPr bwMode="auto">
              <a:xfrm>
                <a:off x="1344" y="4128"/>
                <a:ext cx="720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3674" name="Text Box 1089"/>
              <p:cNvSpPr txBox="1">
                <a:spLocks noChangeArrowheads="1"/>
              </p:cNvSpPr>
              <p:nvPr/>
            </p:nvSpPr>
            <p:spPr bwMode="auto">
              <a:xfrm>
                <a:off x="768" y="2064"/>
                <a:ext cx="288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153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53612" name="Text Box 1141"/>
            <p:cNvSpPr txBox="1">
              <a:spLocks noChangeArrowheads="1"/>
            </p:cNvSpPr>
            <p:nvPr/>
          </p:nvSpPr>
          <p:spPr bwMode="auto">
            <a:xfrm>
              <a:off x="144" y="576"/>
              <a:ext cx="21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>
                  <a:latin typeface="+mn-lt"/>
                </a:rPr>
                <a:t>Situação das Correntes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642" grpId="0" autoUpdateAnimBg="0"/>
      <p:bldP spid="408643" grpId="0" autoUpdateAnimBg="0"/>
      <p:bldP spid="408689" grpId="0" autoUpdateAnimBg="0"/>
      <p:bldP spid="408690" grpId="0" autoUpdateAnimBg="0"/>
      <p:bldP spid="40869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ChangeArrowheads="1"/>
          </p:cNvSpPr>
          <p:nvPr/>
        </p:nvSpPr>
        <p:spPr bwMode="auto">
          <a:xfrm>
            <a:off x="1071538" y="1812346"/>
            <a:ext cx="80010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  <a:latin typeface="+mn-lt"/>
              </a:rPr>
              <a:t>A </a:t>
            </a:r>
            <a:r>
              <a:rPr lang="pt-BR" sz="2400" dirty="0">
                <a:latin typeface="+mn-lt"/>
              </a:rPr>
              <a:t>área de troca térmica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depende da diferença de temperatura entre os fluidos quente e frio.</a:t>
            </a:r>
          </a:p>
        </p:txBody>
      </p:sp>
      <p:sp>
        <p:nvSpPr>
          <p:cNvPr id="780293" name="Text Box 5"/>
          <p:cNvSpPr txBox="1">
            <a:spLocks noChangeArrowheads="1"/>
          </p:cNvSpPr>
          <p:nvPr/>
        </p:nvSpPr>
        <p:spPr bwMode="auto">
          <a:xfrm>
            <a:off x="1142976" y="2955193"/>
            <a:ext cx="80010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Esta diferença varia ao logo do trocador entre os limites </a:t>
            </a:r>
            <a:r>
              <a:rPr lang="pt-BR" sz="2400" dirty="0">
                <a:latin typeface="+mn-lt"/>
                <a:sym typeface="Symbol" pitchFamily="18" charset="2"/>
              </a:rPr>
              <a:t></a:t>
            </a:r>
            <a:r>
              <a:rPr lang="pt-BR" sz="2400" baseline="-25000" dirty="0">
                <a:latin typeface="+mn-lt"/>
                <a:sym typeface="Symbol" pitchFamily="18" charset="2"/>
              </a:rPr>
              <a:t>1</a:t>
            </a:r>
            <a:r>
              <a:rPr lang="pt-BR" sz="2400" dirty="0">
                <a:solidFill>
                  <a:schemeClr val="tx1"/>
                </a:solidFill>
                <a:latin typeface="+mn-lt"/>
                <a:sym typeface="Symbol" pitchFamily="18" charset="2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e</a:t>
            </a:r>
            <a:r>
              <a:rPr lang="pt-BR" sz="2400" dirty="0">
                <a:solidFill>
                  <a:schemeClr val="tx1"/>
                </a:solidFill>
                <a:latin typeface="+mn-lt"/>
                <a:sym typeface="Symbol" pitchFamily="18" charset="2"/>
              </a:rPr>
              <a:t> </a:t>
            </a:r>
            <a:r>
              <a:rPr lang="pt-BR" sz="2400" dirty="0">
                <a:latin typeface="+mn-lt"/>
                <a:sym typeface="Symbol" pitchFamily="18" charset="2"/>
              </a:rPr>
              <a:t></a:t>
            </a:r>
            <a:r>
              <a:rPr lang="pt-BR" sz="2400" baseline="-25000" dirty="0">
                <a:latin typeface="+mn-lt"/>
                <a:sym typeface="Symbol" pitchFamily="18" charset="2"/>
              </a:rPr>
              <a:t>2</a:t>
            </a:r>
            <a:r>
              <a:rPr lang="pt-BR" sz="2400" dirty="0">
                <a:solidFill>
                  <a:schemeClr val="tx1"/>
                </a:solidFill>
                <a:latin typeface="+mn-lt"/>
                <a:sym typeface="Symbol" pitchFamily="18" charset="2"/>
              </a:rPr>
              <a:t>.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80294" name="Text Box 6"/>
          <p:cNvSpPr txBox="1">
            <a:spLocks noChangeArrowheads="1"/>
          </p:cNvSpPr>
          <p:nvPr/>
        </p:nvSpPr>
        <p:spPr bwMode="auto">
          <a:xfrm>
            <a:off x="1214414" y="4526829"/>
            <a:ext cx="75009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Para o cálculo da área, utiliza-se um </a:t>
            </a:r>
            <a:r>
              <a:rPr lang="pt-BR" sz="2400" dirty="0">
                <a:latin typeface="+mn-lt"/>
                <a:sym typeface="Symbol" pitchFamily="18" charset="2"/>
              </a:rPr>
              <a:t>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médio entre esses dois valores:</a:t>
            </a:r>
          </a:p>
        </p:txBody>
      </p:sp>
      <p:sp>
        <p:nvSpPr>
          <p:cNvPr id="780295" name="Text Box 7"/>
          <p:cNvSpPr txBox="1">
            <a:spLocks noChangeArrowheads="1"/>
          </p:cNvSpPr>
          <p:nvPr/>
        </p:nvSpPr>
        <p:spPr bwMode="auto">
          <a:xfrm>
            <a:off x="2285984" y="5429264"/>
            <a:ext cx="65008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pt-BR" sz="2400" dirty="0">
                <a:latin typeface="+mn-lt"/>
              </a:rPr>
              <a:t>aritmético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: simples, porém grosseiro.</a:t>
            </a:r>
            <a:br>
              <a:rPr lang="pt-BR" sz="2400" b="0" dirty="0">
                <a:solidFill>
                  <a:schemeClr val="tx1"/>
                </a:solidFill>
                <a:latin typeface="+mn-lt"/>
              </a:rPr>
            </a:br>
            <a:r>
              <a:rPr lang="pt-BR" sz="2400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pt-BR" sz="2400" dirty="0">
                <a:latin typeface="+mn-lt"/>
              </a:rPr>
              <a:t>logarítmico: </a:t>
            </a:r>
            <a:r>
              <a:rPr lang="pt-BR" sz="2400" b="0" dirty="0" smtClean="0">
                <a:solidFill>
                  <a:schemeClr val="tx1"/>
                </a:solidFill>
                <a:latin typeface="+mn-lt"/>
              </a:rPr>
              <a:t>rigoroso.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1857356" y="71414"/>
            <a:ext cx="592935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b="1" u="sng" dirty="0" smtClean="0">
                <a:latin typeface="+mn-lt"/>
              </a:rPr>
              <a:t>INTEGRAÇÃO ENERGÉTICA</a:t>
            </a:r>
          </a:p>
          <a:p>
            <a:pPr algn="ctr"/>
            <a:r>
              <a:rPr lang="pt-BR" b="1" u="sng" dirty="0" smtClean="0">
                <a:latin typeface="+mn-lt"/>
              </a:rPr>
              <a:t>REDES DE TROCADORES DE CALOR</a:t>
            </a:r>
            <a:endParaRPr lang="pt-BR" b="1" u="sng" dirty="0">
              <a:latin typeface="+mn-lt"/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3071802" y="1071546"/>
            <a:ext cx="33629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u="sng" dirty="0" smtClean="0">
                <a:latin typeface="+mn-lt"/>
              </a:rPr>
              <a:t>Trocadores de Calor</a:t>
            </a:r>
            <a:endParaRPr lang="pt-BR" sz="26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1014426" y="0"/>
            <a:ext cx="392905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latin typeface="+mn-lt"/>
              </a:rPr>
              <a:t>Estado Atual de Rede</a:t>
            </a:r>
          </a:p>
        </p:txBody>
      </p:sp>
      <p:sp>
        <p:nvSpPr>
          <p:cNvPr id="154627" name="Oval 1083"/>
          <p:cNvSpPr>
            <a:spLocks noChangeArrowheads="1"/>
          </p:cNvSpPr>
          <p:nvPr/>
        </p:nvSpPr>
        <p:spPr bwMode="auto">
          <a:xfrm>
            <a:off x="4706951" y="1555750"/>
            <a:ext cx="585788" cy="5540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4628" name="Line 1084"/>
          <p:cNvSpPr>
            <a:spLocks noChangeShapeType="1"/>
          </p:cNvSpPr>
          <p:nvPr/>
        </p:nvSpPr>
        <p:spPr bwMode="auto">
          <a:xfrm>
            <a:off x="3827476" y="1793875"/>
            <a:ext cx="8778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4629" name="Line 1085"/>
          <p:cNvSpPr>
            <a:spLocks noChangeShapeType="1"/>
          </p:cNvSpPr>
          <p:nvPr/>
        </p:nvSpPr>
        <p:spPr bwMode="auto">
          <a:xfrm>
            <a:off x="5291151" y="1793875"/>
            <a:ext cx="8778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4630" name="Line 1086"/>
          <p:cNvSpPr>
            <a:spLocks noChangeShapeType="1"/>
          </p:cNvSpPr>
          <p:nvPr/>
        </p:nvSpPr>
        <p:spPr bwMode="auto">
          <a:xfrm>
            <a:off x="4999051" y="685800"/>
            <a:ext cx="0" cy="8302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4631" name="Line 1087"/>
          <p:cNvSpPr>
            <a:spLocks noChangeShapeType="1"/>
          </p:cNvSpPr>
          <p:nvPr/>
        </p:nvSpPr>
        <p:spPr bwMode="auto">
          <a:xfrm>
            <a:off x="4999051" y="2070100"/>
            <a:ext cx="0" cy="8302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4632" name="Text Box 1088"/>
          <p:cNvSpPr txBox="1">
            <a:spLocks noChangeArrowheads="1"/>
          </p:cNvSpPr>
          <p:nvPr/>
        </p:nvSpPr>
        <p:spPr bwMode="auto">
          <a:xfrm>
            <a:off x="4824426" y="1628775"/>
            <a:ext cx="347663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solidFill>
                  <a:schemeClr val="tx1"/>
                </a:solidFill>
                <a:latin typeface="+mn-lt"/>
              </a:rPr>
              <a:t>1</a:t>
            </a:r>
          </a:p>
        </p:txBody>
      </p:sp>
      <p:sp>
        <p:nvSpPr>
          <p:cNvPr id="154633" name="Text Box 1089"/>
          <p:cNvSpPr txBox="1">
            <a:spLocks noChangeArrowheads="1"/>
          </p:cNvSpPr>
          <p:nvPr/>
        </p:nvSpPr>
        <p:spPr bwMode="auto">
          <a:xfrm>
            <a:off x="3681426" y="13716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pt-BR" sz="1800" b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1800" b="0" baseline="-25000">
                <a:solidFill>
                  <a:srgbClr val="FF0000"/>
                </a:solidFill>
                <a:latin typeface="+mn-lt"/>
              </a:rPr>
              <a:t>2</a:t>
            </a:r>
          </a:p>
          <a:p>
            <a:pPr eaLnBrk="0" hangingPunct="0"/>
            <a:endParaRPr lang="pt-BR" sz="1800" b="0" baseline="-25000">
              <a:solidFill>
                <a:srgbClr val="FF0000"/>
              </a:solidFill>
              <a:latin typeface="+mn-lt"/>
            </a:endParaRPr>
          </a:p>
          <a:p>
            <a:pPr eaLnBrk="0" hangingPunct="0"/>
            <a:r>
              <a:rPr lang="pt-BR" sz="1800" b="0">
                <a:solidFill>
                  <a:srgbClr val="FF0000"/>
                </a:solidFill>
                <a:latin typeface="+mn-lt"/>
              </a:rPr>
              <a:t>250</a:t>
            </a:r>
          </a:p>
        </p:txBody>
      </p:sp>
      <p:sp>
        <p:nvSpPr>
          <p:cNvPr id="154634" name="Text Box 1090"/>
          <p:cNvSpPr txBox="1">
            <a:spLocks noChangeArrowheads="1"/>
          </p:cNvSpPr>
          <p:nvPr/>
        </p:nvSpPr>
        <p:spPr bwMode="auto">
          <a:xfrm>
            <a:off x="4672026" y="714375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latin typeface="+mn-lt"/>
              </a:rPr>
              <a:t>F</a:t>
            </a:r>
            <a:r>
              <a:rPr lang="pt-BR" sz="1800" b="0" baseline="-25000">
                <a:latin typeface="+mn-lt"/>
              </a:rPr>
              <a:t>2</a:t>
            </a:r>
            <a:r>
              <a:rPr lang="pt-BR" sz="1800" b="0">
                <a:latin typeface="+mn-lt"/>
              </a:rPr>
              <a:t>   100</a:t>
            </a:r>
          </a:p>
        </p:txBody>
      </p:sp>
      <p:sp>
        <p:nvSpPr>
          <p:cNvPr id="154635" name="Text Box 1091"/>
          <p:cNvSpPr txBox="1">
            <a:spLocks noChangeArrowheads="1"/>
          </p:cNvSpPr>
          <p:nvPr/>
        </p:nvSpPr>
        <p:spPr bwMode="auto">
          <a:xfrm>
            <a:off x="5145101" y="1793875"/>
            <a:ext cx="1169988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endParaRPr lang="pt-BR" sz="18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4636" name="Text Box 1092"/>
          <p:cNvSpPr txBox="1">
            <a:spLocks noChangeArrowheads="1"/>
          </p:cNvSpPr>
          <p:nvPr/>
        </p:nvSpPr>
        <p:spPr bwMode="auto">
          <a:xfrm>
            <a:off x="5815026" y="1857375"/>
            <a:ext cx="6858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solidFill>
                  <a:srgbClr val="FF0000"/>
                </a:solidFill>
                <a:latin typeface="+mn-lt"/>
              </a:rPr>
              <a:t>140</a:t>
            </a:r>
          </a:p>
        </p:txBody>
      </p:sp>
      <p:sp>
        <p:nvSpPr>
          <p:cNvPr id="154637" name="Line 1097"/>
          <p:cNvSpPr>
            <a:spLocks noChangeShapeType="1"/>
          </p:cNvSpPr>
          <p:nvPr/>
        </p:nvSpPr>
        <p:spPr bwMode="auto">
          <a:xfrm>
            <a:off x="3827476" y="3171825"/>
            <a:ext cx="8778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4638" name="Text Box 1098"/>
          <p:cNvSpPr txBox="1">
            <a:spLocks noChangeArrowheads="1"/>
          </p:cNvSpPr>
          <p:nvPr/>
        </p:nvSpPr>
        <p:spPr bwMode="auto">
          <a:xfrm>
            <a:off x="3757626" y="2743200"/>
            <a:ext cx="685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1800" b="0" baseline="-25000">
                <a:solidFill>
                  <a:srgbClr val="FF0000"/>
                </a:solidFill>
                <a:latin typeface="+mn-lt"/>
              </a:rPr>
              <a:t>1</a:t>
            </a:r>
          </a:p>
          <a:p>
            <a:pPr algn="l" eaLnBrk="0" hangingPunct="0"/>
            <a:endParaRPr lang="pt-BR" sz="1800" b="0">
              <a:solidFill>
                <a:srgbClr val="FF0000"/>
              </a:solidFill>
              <a:latin typeface="+mn-lt"/>
            </a:endParaRPr>
          </a:p>
          <a:p>
            <a:pPr algn="l" eaLnBrk="0" hangingPunct="0"/>
            <a:r>
              <a:rPr lang="pt-BR" sz="1800" b="0">
                <a:solidFill>
                  <a:srgbClr val="FF0000"/>
                </a:solidFill>
                <a:latin typeface="+mn-lt"/>
              </a:rPr>
              <a:t>180</a:t>
            </a:r>
          </a:p>
        </p:txBody>
      </p:sp>
      <p:sp>
        <p:nvSpPr>
          <p:cNvPr id="154639" name="Text Box 1099"/>
          <p:cNvSpPr txBox="1">
            <a:spLocks noChangeArrowheads="1"/>
          </p:cNvSpPr>
          <p:nvPr/>
        </p:nvSpPr>
        <p:spPr bwMode="auto">
          <a:xfrm>
            <a:off x="4976826" y="2286000"/>
            <a:ext cx="8382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latin typeface="+mn-lt"/>
              </a:rPr>
              <a:t>131,4</a:t>
            </a:r>
          </a:p>
        </p:txBody>
      </p:sp>
      <p:sp>
        <p:nvSpPr>
          <p:cNvPr id="154640" name="Oval 1100"/>
          <p:cNvSpPr>
            <a:spLocks noChangeArrowheads="1"/>
          </p:cNvSpPr>
          <p:nvPr/>
        </p:nvSpPr>
        <p:spPr bwMode="auto">
          <a:xfrm>
            <a:off x="4705364" y="2900363"/>
            <a:ext cx="585787" cy="552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4641" name="Text Box 1101"/>
          <p:cNvSpPr txBox="1">
            <a:spLocks noChangeArrowheads="1"/>
          </p:cNvSpPr>
          <p:nvPr/>
        </p:nvSpPr>
        <p:spPr bwMode="auto">
          <a:xfrm>
            <a:off x="4900626" y="3000375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solidFill>
                  <a:schemeClr val="tx1"/>
                </a:solidFill>
                <a:latin typeface="+mn-lt"/>
              </a:rPr>
              <a:t>2</a:t>
            </a:r>
          </a:p>
        </p:txBody>
      </p:sp>
      <p:sp>
        <p:nvSpPr>
          <p:cNvPr id="154642" name="Line 1102"/>
          <p:cNvSpPr>
            <a:spLocks noChangeShapeType="1"/>
          </p:cNvSpPr>
          <p:nvPr/>
        </p:nvSpPr>
        <p:spPr bwMode="auto">
          <a:xfrm>
            <a:off x="4999051" y="3452813"/>
            <a:ext cx="0" cy="83026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4643" name="Text Box 1103"/>
          <p:cNvSpPr txBox="1">
            <a:spLocks noChangeArrowheads="1"/>
          </p:cNvSpPr>
          <p:nvPr/>
        </p:nvSpPr>
        <p:spPr bwMode="auto">
          <a:xfrm>
            <a:off x="5053026" y="3733800"/>
            <a:ext cx="609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latin typeface="+mn-lt"/>
              </a:rPr>
              <a:t>170</a:t>
            </a:r>
          </a:p>
        </p:txBody>
      </p:sp>
      <p:sp>
        <p:nvSpPr>
          <p:cNvPr id="154644" name="Line 1104"/>
          <p:cNvSpPr>
            <a:spLocks noChangeShapeType="1"/>
          </p:cNvSpPr>
          <p:nvPr/>
        </p:nvSpPr>
        <p:spPr bwMode="auto">
          <a:xfrm>
            <a:off x="5291151" y="3176588"/>
            <a:ext cx="8778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154645" name="Text Box 1105"/>
          <p:cNvSpPr txBox="1">
            <a:spLocks noChangeArrowheads="1"/>
          </p:cNvSpPr>
          <p:nvPr/>
        </p:nvSpPr>
        <p:spPr bwMode="auto">
          <a:xfrm>
            <a:off x="5434026" y="3228975"/>
            <a:ext cx="6000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pt-BR" sz="1800" b="0">
                <a:solidFill>
                  <a:srgbClr val="FF0000"/>
                </a:solidFill>
                <a:latin typeface="+mn-lt"/>
              </a:rPr>
              <a:t>153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1000100" y="919161"/>
            <a:ext cx="8191500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Corrente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WC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 dirty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 dirty="0">
                <a:latin typeface="+mn-lt"/>
              </a:rPr>
              <a:t>Demanda</a:t>
            </a:r>
          </a:p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	           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	              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	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                   kW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 dirty="0">
                <a:solidFill>
                  <a:srgbClr val="3333CC"/>
                </a:solidFill>
                <a:latin typeface="+mn-lt"/>
              </a:rPr>
              <a:t>       F</a:t>
            </a:r>
            <a:r>
              <a:rPr lang="pt-BR" sz="2400" b="0" baseline="-25000" dirty="0">
                <a:solidFill>
                  <a:srgbClr val="3333CC"/>
                </a:solidFill>
                <a:latin typeface="+mn-lt"/>
              </a:rPr>
              <a:t>1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		   5             </a:t>
            </a:r>
            <a:r>
              <a:rPr lang="pt-BR" sz="2400" b="0" dirty="0" smtClean="0">
                <a:solidFill>
                  <a:srgbClr val="3333CC"/>
                </a:solidFill>
                <a:latin typeface="+mn-lt"/>
              </a:rPr>
              <a:t>     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60	150              450</a:t>
            </a:r>
          </a:p>
          <a:p>
            <a:pPr algn="l"/>
            <a:r>
              <a:rPr lang="pt-BR" sz="2400" b="0" dirty="0">
                <a:solidFill>
                  <a:srgbClr val="3333CC"/>
                </a:solidFill>
                <a:latin typeface="+mn-lt"/>
              </a:rPr>
              <a:t>       F</a:t>
            </a:r>
            <a:r>
              <a:rPr lang="pt-BR" sz="2400" b="0" baseline="-25000" dirty="0">
                <a:solidFill>
                  <a:srgbClr val="3333CC"/>
                </a:solidFill>
                <a:latin typeface="+mn-lt"/>
              </a:rPr>
              <a:t>2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		   7	       </a:t>
            </a:r>
            <a:r>
              <a:rPr lang="pt-BR" sz="2400" b="0" dirty="0" smtClean="0">
                <a:solidFill>
                  <a:srgbClr val="3333CC"/>
                </a:solidFill>
                <a:latin typeface="+mn-lt"/>
              </a:rPr>
              <a:t>   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170	220              350</a:t>
            </a:r>
          </a:p>
          <a:p>
            <a:pPr algn="l"/>
            <a:r>
              <a:rPr lang="pt-BR" sz="2400" b="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1              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10                 153	  90              630</a:t>
            </a:r>
          </a:p>
          <a:p>
            <a:pPr algn="l"/>
            <a:r>
              <a:rPr lang="pt-BR" sz="2400" b="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  2	       </a:t>
            </a:r>
            <a:r>
              <a:rPr lang="pt-BR" sz="2400" b="0" dirty="0" smtClean="0">
                <a:solidFill>
                  <a:srgbClr val="FF0000"/>
                </a:solidFill>
                <a:latin typeface="+mn-lt"/>
              </a:rPr>
              <a:t>  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140	140                 -</a:t>
            </a:r>
          </a:p>
        </p:txBody>
      </p:sp>
      <p:sp>
        <p:nvSpPr>
          <p:cNvPr id="145466" name="Text Box 58"/>
          <p:cNvSpPr txBox="1">
            <a:spLocks noChangeArrowheads="1"/>
          </p:cNvSpPr>
          <p:nvPr/>
        </p:nvSpPr>
        <p:spPr bwMode="auto">
          <a:xfrm>
            <a:off x="3571900" y="4267200"/>
            <a:ext cx="485775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>
                <a:solidFill>
                  <a:schemeClr val="tx1"/>
                </a:solidFill>
                <a:latin typeface="+mn-lt"/>
              </a:rPr>
              <a:t>Única troca possível: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</a:t>
            </a:r>
            <a:br>
              <a:rPr lang="pt-BR" sz="2400">
                <a:solidFill>
                  <a:schemeClr val="tx1"/>
                </a:solidFill>
                <a:latin typeface="+mn-lt"/>
              </a:rPr>
            </a:br>
            <a:r>
              <a:rPr lang="pt-BR" sz="240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400">
                <a:latin typeface="+mn-lt"/>
              </a:rPr>
              <a:t>F</a:t>
            </a:r>
            <a:r>
              <a:rPr lang="pt-BR" sz="2400" baseline="-25000">
                <a:latin typeface="+mn-lt"/>
              </a:rPr>
              <a:t>1</a:t>
            </a:r>
          </a:p>
        </p:txBody>
      </p:sp>
      <p:sp>
        <p:nvSpPr>
          <p:cNvPr id="145467" name="Text Box 59"/>
          <p:cNvSpPr txBox="1">
            <a:spLocks noChangeArrowheads="1"/>
          </p:cNvSpPr>
          <p:nvPr/>
        </p:nvSpPr>
        <p:spPr bwMode="auto">
          <a:xfrm>
            <a:off x="3571900" y="3581400"/>
            <a:ext cx="485775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+mn-lt"/>
              </a:rPr>
              <a:t>Terceira Troca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66" grpId="0" autoUpdateAnimBg="0"/>
      <p:bldP spid="145467" grpId="0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801691" y="1147763"/>
            <a:ext cx="4270375" cy="5491162"/>
            <a:chOff x="0" y="723"/>
            <a:chExt cx="2690" cy="3459"/>
          </a:xfrm>
        </p:grpSpPr>
        <p:sp>
          <p:nvSpPr>
            <p:cNvPr id="156725" name="Line 1027"/>
            <p:cNvSpPr>
              <a:spLocks noChangeShapeType="1"/>
            </p:cNvSpPr>
            <p:nvPr/>
          </p:nvSpPr>
          <p:spPr bwMode="auto">
            <a:xfrm>
              <a:off x="912" y="2256"/>
              <a:ext cx="3" cy="96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26" name="Text Box 1028"/>
            <p:cNvSpPr txBox="1">
              <a:spLocks noChangeArrowheads="1"/>
            </p:cNvSpPr>
            <p:nvPr/>
          </p:nvSpPr>
          <p:spPr bwMode="auto">
            <a:xfrm>
              <a:off x="0" y="723"/>
              <a:ext cx="74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(vapor) 250</a:t>
              </a:r>
            </a:p>
          </p:txBody>
        </p:sp>
        <p:sp>
          <p:nvSpPr>
            <p:cNvPr id="156727" name="Text Box 1029"/>
            <p:cNvSpPr txBox="1">
              <a:spLocks noChangeArrowheads="1"/>
            </p:cNvSpPr>
            <p:nvPr/>
          </p:nvSpPr>
          <p:spPr bwMode="auto">
            <a:xfrm>
              <a:off x="343" y="1017"/>
              <a:ext cx="344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230</a:t>
              </a:r>
            </a:p>
          </p:txBody>
        </p:sp>
        <p:sp>
          <p:nvSpPr>
            <p:cNvPr id="156728" name="Text Box 1030"/>
            <p:cNvSpPr txBox="1">
              <a:spLocks noChangeArrowheads="1"/>
            </p:cNvSpPr>
            <p:nvPr/>
          </p:nvSpPr>
          <p:spPr bwMode="auto">
            <a:xfrm>
              <a:off x="343" y="2046"/>
              <a:ext cx="344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000" b="0">
                  <a:solidFill>
                    <a:srgbClr val="FF0000"/>
                  </a:solidFill>
                  <a:latin typeface="+mn-lt"/>
                </a:rPr>
                <a:t> 160</a:t>
              </a:r>
            </a:p>
          </p:txBody>
        </p:sp>
        <p:sp>
          <p:nvSpPr>
            <p:cNvPr id="156729" name="Text Box 1031"/>
            <p:cNvSpPr txBox="1">
              <a:spLocks noChangeArrowheads="1"/>
            </p:cNvSpPr>
            <p:nvPr/>
          </p:nvSpPr>
          <p:spPr bwMode="auto">
            <a:xfrm>
              <a:off x="343" y="2335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140</a:t>
              </a:r>
            </a:p>
          </p:txBody>
        </p:sp>
        <p:sp>
          <p:nvSpPr>
            <p:cNvPr id="156730" name="Text Box 1032"/>
            <p:cNvSpPr txBox="1">
              <a:spLocks noChangeArrowheads="1"/>
            </p:cNvSpPr>
            <p:nvPr/>
          </p:nvSpPr>
          <p:spPr bwMode="auto">
            <a:xfrm>
              <a:off x="400" y="3364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70</a:t>
              </a:r>
            </a:p>
          </p:txBody>
        </p:sp>
        <p:sp>
          <p:nvSpPr>
            <p:cNvPr id="156731" name="Line 1033"/>
            <p:cNvSpPr>
              <a:spLocks noChangeShapeType="1"/>
            </p:cNvSpPr>
            <p:nvPr/>
          </p:nvSpPr>
          <p:spPr bwMode="auto">
            <a:xfrm flipV="1">
              <a:off x="1602" y="2344"/>
              <a:ext cx="0" cy="1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32" name="Text Box 1034"/>
            <p:cNvSpPr txBox="1">
              <a:spLocks noChangeArrowheads="1"/>
            </p:cNvSpPr>
            <p:nvPr/>
          </p:nvSpPr>
          <p:spPr bwMode="auto">
            <a:xfrm>
              <a:off x="2002" y="3217"/>
              <a:ext cx="372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   80</a:t>
              </a:r>
            </a:p>
          </p:txBody>
        </p:sp>
        <p:sp>
          <p:nvSpPr>
            <p:cNvPr id="156733" name="Line 1035"/>
            <p:cNvSpPr>
              <a:spLocks noChangeShapeType="1"/>
            </p:cNvSpPr>
            <p:nvPr/>
          </p:nvSpPr>
          <p:spPr bwMode="auto">
            <a:xfrm flipV="1">
              <a:off x="1824" y="1296"/>
              <a:ext cx="7" cy="76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34" name="Line 1036"/>
            <p:cNvSpPr>
              <a:spLocks noChangeShapeType="1"/>
            </p:cNvSpPr>
            <p:nvPr/>
          </p:nvSpPr>
          <p:spPr bwMode="auto">
            <a:xfrm>
              <a:off x="688" y="116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35" name="Line 1037"/>
            <p:cNvSpPr>
              <a:spLocks noChangeShapeType="1"/>
            </p:cNvSpPr>
            <p:nvPr/>
          </p:nvSpPr>
          <p:spPr bwMode="auto">
            <a:xfrm>
              <a:off x="1374" y="1315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36" name="Line 1038"/>
            <p:cNvSpPr>
              <a:spLocks noChangeShapeType="1"/>
            </p:cNvSpPr>
            <p:nvPr/>
          </p:nvSpPr>
          <p:spPr bwMode="auto">
            <a:xfrm>
              <a:off x="1375" y="1163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37" name="Line 1039"/>
            <p:cNvSpPr>
              <a:spLocks noChangeShapeType="1"/>
            </p:cNvSpPr>
            <p:nvPr/>
          </p:nvSpPr>
          <p:spPr bwMode="auto">
            <a:xfrm>
              <a:off x="688" y="2486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38" name="Line 1040"/>
            <p:cNvSpPr>
              <a:spLocks noChangeShapeType="1"/>
            </p:cNvSpPr>
            <p:nvPr/>
          </p:nvSpPr>
          <p:spPr bwMode="auto">
            <a:xfrm>
              <a:off x="1374" y="2638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39" name="Text Box 1041"/>
            <p:cNvSpPr txBox="1">
              <a:spLocks noChangeArrowheads="1"/>
            </p:cNvSpPr>
            <p:nvPr/>
          </p:nvSpPr>
          <p:spPr bwMode="auto">
            <a:xfrm>
              <a:off x="2016" y="2544"/>
              <a:ext cx="398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  130</a:t>
              </a:r>
            </a:p>
          </p:txBody>
        </p:sp>
        <p:sp>
          <p:nvSpPr>
            <p:cNvPr id="156740" name="Line 1042"/>
            <p:cNvSpPr>
              <a:spLocks noChangeShapeType="1"/>
            </p:cNvSpPr>
            <p:nvPr/>
          </p:nvSpPr>
          <p:spPr bwMode="auto">
            <a:xfrm>
              <a:off x="1375" y="2486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41" name="Line 1043"/>
            <p:cNvSpPr>
              <a:spLocks noChangeShapeType="1"/>
            </p:cNvSpPr>
            <p:nvPr/>
          </p:nvSpPr>
          <p:spPr bwMode="auto">
            <a:xfrm flipH="1">
              <a:off x="1375" y="3368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42" name="Line 1044"/>
            <p:cNvSpPr>
              <a:spLocks noChangeShapeType="1"/>
            </p:cNvSpPr>
            <p:nvPr/>
          </p:nvSpPr>
          <p:spPr bwMode="auto">
            <a:xfrm>
              <a:off x="688" y="322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43" name="Line 1045"/>
            <p:cNvSpPr>
              <a:spLocks noChangeShapeType="1"/>
            </p:cNvSpPr>
            <p:nvPr/>
          </p:nvSpPr>
          <p:spPr bwMode="auto">
            <a:xfrm>
              <a:off x="1375" y="3221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44" name="Text Box 1046"/>
            <p:cNvSpPr txBox="1">
              <a:spLocks noChangeArrowheads="1"/>
            </p:cNvSpPr>
            <p:nvPr/>
          </p:nvSpPr>
          <p:spPr bwMode="auto">
            <a:xfrm>
              <a:off x="400" y="3070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56745" name="Line 1047"/>
            <p:cNvSpPr>
              <a:spLocks noChangeShapeType="1"/>
            </p:cNvSpPr>
            <p:nvPr/>
          </p:nvSpPr>
          <p:spPr bwMode="auto">
            <a:xfrm flipH="1">
              <a:off x="1375" y="2045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46" name="Line 1048"/>
            <p:cNvSpPr>
              <a:spLocks noChangeShapeType="1"/>
            </p:cNvSpPr>
            <p:nvPr/>
          </p:nvSpPr>
          <p:spPr bwMode="auto">
            <a:xfrm>
              <a:off x="1374" y="1903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47" name="Line 1049"/>
            <p:cNvSpPr>
              <a:spLocks noChangeShapeType="1"/>
            </p:cNvSpPr>
            <p:nvPr/>
          </p:nvSpPr>
          <p:spPr bwMode="auto">
            <a:xfrm>
              <a:off x="687" y="1903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48" name="Text Box 1050"/>
            <p:cNvSpPr txBox="1">
              <a:spLocks noChangeArrowheads="1"/>
            </p:cNvSpPr>
            <p:nvPr/>
          </p:nvSpPr>
          <p:spPr bwMode="auto">
            <a:xfrm>
              <a:off x="287" y="1756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 180</a:t>
              </a:r>
            </a:p>
          </p:txBody>
        </p:sp>
        <p:sp>
          <p:nvSpPr>
            <p:cNvPr id="156749" name="Text Box 1051"/>
            <p:cNvSpPr txBox="1">
              <a:spLocks noChangeArrowheads="1"/>
            </p:cNvSpPr>
            <p:nvPr/>
          </p:nvSpPr>
          <p:spPr bwMode="auto">
            <a:xfrm>
              <a:off x="1201" y="943"/>
              <a:ext cx="229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56750" name="Text Box 1052"/>
            <p:cNvSpPr txBox="1">
              <a:spLocks noChangeArrowheads="1"/>
            </p:cNvSpPr>
            <p:nvPr/>
          </p:nvSpPr>
          <p:spPr bwMode="auto">
            <a:xfrm>
              <a:off x="1201" y="1458"/>
              <a:ext cx="287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56751" name="Text Box 1053"/>
            <p:cNvSpPr txBox="1">
              <a:spLocks noChangeArrowheads="1"/>
            </p:cNvSpPr>
            <p:nvPr/>
          </p:nvSpPr>
          <p:spPr bwMode="auto">
            <a:xfrm>
              <a:off x="1202" y="1903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56752" name="Text Box 1054"/>
            <p:cNvSpPr txBox="1">
              <a:spLocks noChangeArrowheads="1"/>
            </p:cNvSpPr>
            <p:nvPr/>
          </p:nvSpPr>
          <p:spPr bwMode="auto">
            <a:xfrm>
              <a:off x="1202" y="2197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56753" name="Text Box 1055"/>
            <p:cNvSpPr txBox="1">
              <a:spLocks noChangeArrowheads="1"/>
            </p:cNvSpPr>
            <p:nvPr/>
          </p:nvSpPr>
          <p:spPr bwMode="auto">
            <a:xfrm>
              <a:off x="768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56754" name="Text Box 1056"/>
            <p:cNvSpPr txBox="1">
              <a:spLocks noChangeArrowheads="1"/>
            </p:cNvSpPr>
            <p:nvPr/>
          </p:nvSpPr>
          <p:spPr bwMode="auto">
            <a:xfrm>
              <a:off x="1008" y="2304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1200" b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56755" name="Text Box 1057"/>
            <p:cNvSpPr txBox="1">
              <a:spLocks noChangeArrowheads="1"/>
            </p:cNvSpPr>
            <p:nvPr/>
          </p:nvSpPr>
          <p:spPr bwMode="auto">
            <a:xfrm>
              <a:off x="1488" y="3667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1</a:t>
              </a:r>
              <a:endParaRPr lang="pt-BR" sz="1200" b="0">
                <a:latin typeface="+mn-lt"/>
              </a:endParaRPr>
            </a:p>
          </p:txBody>
        </p:sp>
        <p:sp>
          <p:nvSpPr>
            <p:cNvPr id="156756" name="Text Box 1058"/>
            <p:cNvSpPr txBox="1">
              <a:spLocks noChangeArrowheads="1"/>
            </p:cNvSpPr>
            <p:nvPr/>
          </p:nvSpPr>
          <p:spPr bwMode="auto">
            <a:xfrm>
              <a:off x="1680" y="2016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F</a:t>
              </a:r>
              <a:r>
                <a:rPr lang="pt-BR" sz="1200" b="0" baseline="-25000">
                  <a:latin typeface="+mn-lt"/>
                </a:rPr>
                <a:t>2</a:t>
              </a:r>
              <a:endParaRPr lang="pt-BR" sz="1200" b="0">
                <a:latin typeface="+mn-lt"/>
              </a:endParaRPr>
            </a:p>
          </p:txBody>
        </p:sp>
        <p:sp>
          <p:nvSpPr>
            <p:cNvPr id="156757" name="Line 1059"/>
            <p:cNvSpPr>
              <a:spLocks noChangeShapeType="1"/>
            </p:cNvSpPr>
            <p:nvPr/>
          </p:nvSpPr>
          <p:spPr bwMode="auto">
            <a:xfrm>
              <a:off x="687" y="3961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58" name="Line 1060"/>
            <p:cNvSpPr>
              <a:spLocks noChangeShapeType="1"/>
            </p:cNvSpPr>
            <p:nvPr/>
          </p:nvSpPr>
          <p:spPr bwMode="auto">
            <a:xfrm flipV="1">
              <a:off x="1374" y="3961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59" name="Text Box 1061"/>
            <p:cNvSpPr txBox="1">
              <a:spLocks noChangeArrowheads="1"/>
            </p:cNvSpPr>
            <p:nvPr/>
          </p:nvSpPr>
          <p:spPr bwMode="auto">
            <a:xfrm>
              <a:off x="400" y="3805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40</a:t>
              </a:r>
            </a:p>
          </p:txBody>
        </p:sp>
        <p:sp>
          <p:nvSpPr>
            <p:cNvPr id="156760" name="Line 1062"/>
            <p:cNvSpPr>
              <a:spLocks noChangeShapeType="1"/>
            </p:cNvSpPr>
            <p:nvPr/>
          </p:nvSpPr>
          <p:spPr bwMode="auto">
            <a:xfrm>
              <a:off x="687" y="874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61" name="Line 1063"/>
            <p:cNvSpPr>
              <a:spLocks noChangeShapeType="1"/>
            </p:cNvSpPr>
            <p:nvPr/>
          </p:nvSpPr>
          <p:spPr bwMode="auto">
            <a:xfrm>
              <a:off x="1374" y="1021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62" name="Line 1064"/>
            <p:cNvSpPr>
              <a:spLocks noChangeShapeType="1"/>
            </p:cNvSpPr>
            <p:nvPr/>
          </p:nvSpPr>
          <p:spPr bwMode="auto">
            <a:xfrm>
              <a:off x="1374" y="874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63" name="Line 1065"/>
            <p:cNvSpPr>
              <a:spLocks noChangeShapeType="1"/>
            </p:cNvSpPr>
            <p:nvPr/>
          </p:nvSpPr>
          <p:spPr bwMode="auto">
            <a:xfrm>
              <a:off x="687" y="2197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64" name="Line 1066"/>
            <p:cNvSpPr>
              <a:spLocks noChangeShapeType="1"/>
            </p:cNvSpPr>
            <p:nvPr/>
          </p:nvSpPr>
          <p:spPr bwMode="auto">
            <a:xfrm>
              <a:off x="1374" y="2344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65" name="Line 1067"/>
            <p:cNvSpPr>
              <a:spLocks noChangeShapeType="1"/>
            </p:cNvSpPr>
            <p:nvPr/>
          </p:nvSpPr>
          <p:spPr bwMode="auto">
            <a:xfrm>
              <a:off x="1374" y="2197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66" name="Line 1068"/>
            <p:cNvSpPr>
              <a:spLocks noChangeShapeType="1"/>
            </p:cNvSpPr>
            <p:nvPr/>
          </p:nvSpPr>
          <p:spPr bwMode="auto">
            <a:xfrm>
              <a:off x="687" y="2932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67" name="Line 1069"/>
            <p:cNvSpPr>
              <a:spLocks noChangeShapeType="1"/>
            </p:cNvSpPr>
            <p:nvPr/>
          </p:nvSpPr>
          <p:spPr bwMode="auto">
            <a:xfrm>
              <a:off x="1374" y="2932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68" name="Line 1070"/>
            <p:cNvSpPr>
              <a:spLocks noChangeShapeType="1"/>
            </p:cNvSpPr>
            <p:nvPr/>
          </p:nvSpPr>
          <p:spPr bwMode="auto">
            <a:xfrm>
              <a:off x="1374" y="3079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69" name="Text Box 1071"/>
            <p:cNvSpPr txBox="1">
              <a:spLocks noChangeArrowheads="1"/>
            </p:cNvSpPr>
            <p:nvPr/>
          </p:nvSpPr>
          <p:spPr bwMode="auto">
            <a:xfrm>
              <a:off x="344" y="2785"/>
              <a:ext cx="40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 110</a:t>
              </a:r>
            </a:p>
          </p:txBody>
        </p:sp>
        <p:sp>
          <p:nvSpPr>
            <p:cNvPr id="156770" name="Line 1072"/>
            <p:cNvSpPr>
              <a:spLocks noChangeShapeType="1"/>
            </p:cNvSpPr>
            <p:nvPr/>
          </p:nvSpPr>
          <p:spPr bwMode="auto">
            <a:xfrm>
              <a:off x="687" y="3520"/>
              <a:ext cx="68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71" name="Line 1073"/>
            <p:cNvSpPr>
              <a:spLocks noChangeShapeType="1"/>
            </p:cNvSpPr>
            <p:nvPr/>
          </p:nvSpPr>
          <p:spPr bwMode="auto">
            <a:xfrm>
              <a:off x="1373" y="3515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72" name="Line 1074"/>
            <p:cNvSpPr>
              <a:spLocks noChangeShapeType="1"/>
            </p:cNvSpPr>
            <p:nvPr/>
          </p:nvSpPr>
          <p:spPr bwMode="auto">
            <a:xfrm flipH="1">
              <a:off x="1374" y="3667"/>
              <a:ext cx="68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73" name="Text Box 1075"/>
            <p:cNvSpPr txBox="1">
              <a:spLocks noChangeArrowheads="1"/>
            </p:cNvSpPr>
            <p:nvPr/>
          </p:nvSpPr>
          <p:spPr bwMode="auto">
            <a:xfrm>
              <a:off x="1202" y="2638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5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74" name="Text Box 1076"/>
            <p:cNvSpPr txBox="1">
              <a:spLocks noChangeArrowheads="1"/>
            </p:cNvSpPr>
            <p:nvPr/>
          </p:nvSpPr>
          <p:spPr bwMode="auto">
            <a:xfrm>
              <a:off x="1202" y="2932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6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75" name="Text Box 1077"/>
            <p:cNvSpPr txBox="1">
              <a:spLocks noChangeArrowheads="1"/>
            </p:cNvSpPr>
            <p:nvPr/>
          </p:nvSpPr>
          <p:spPr bwMode="auto">
            <a:xfrm>
              <a:off x="1202" y="3226"/>
              <a:ext cx="22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>
                  <a:solidFill>
                    <a:schemeClr val="tx1"/>
                  </a:solidFill>
                  <a:latin typeface="+mn-lt"/>
                </a:rPr>
                <a:t>7</a:t>
              </a:r>
              <a:endParaRPr lang="pt-BR" sz="12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76" name="Text Box 1078"/>
            <p:cNvSpPr txBox="1">
              <a:spLocks noChangeArrowheads="1"/>
            </p:cNvSpPr>
            <p:nvPr/>
          </p:nvSpPr>
          <p:spPr bwMode="auto">
            <a:xfrm>
              <a:off x="2060" y="1899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170</a:t>
              </a:r>
            </a:p>
          </p:txBody>
        </p:sp>
        <p:sp>
          <p:nvSpPr>
            <p:cNvPr id="156777" name="Text Box 1079"/>
            <p:cNvSpPr txBox="1">
              <a:spLocks noChangeArrowheads="1"/>
            </p:cNvSpPr>
            <p:nvPr/>
          </p:nvSpPr>
          <p:spPr bwMode="auto">
            <a:xfrm>
              <a:off x="2059" y="1159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220</a:t>
              </a:r>
            </a:p>
          </p:txBody>
        </p:sp>
        <p:sp>
          <p:nvSpPr>
            <p:cNvPr id="156778" name="Text Box 1080"/>
            <p:cNvSpPr txBox="1">
              <a:spLocks noChangeArrowheads="1"/>
            </p:cNvSpPr>
            <p:nvPr/>
          </p:nvSpPr>
          <p:spPr bwMode="auto">
            <a:xfrm>
              <a:off x="2064" y="3984"/>
              <a:ext cx="62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30 (água)</a:t>
              </a:r>
            </a:p>
          </p:txBody>
        </p:sp>
        <p:sp>
          <p:nvSpPr>
            <p:cNvPr id="156779" name="Text Box 1081"/>
            <p:cNvSpPr txBox="1">
              <a:spLocks noChangeArrowheads="1"/>
            </p:cNvSpPr>
            <p:nvPr/>
          </p:nvSpPr>
          <p:spPr bwMode="auto">
            <a:xfrm>
              <a:off x="2060" y="948"/>
              <a:ext cx="3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240</a:t>
              </a:r>
            </a:p>
          </p:txBody>
        </p:sp>
        <p:sp>
          <p:nvSpPr>
            <p:cNvPr id="156780" name="Text Box 1082"/>
            <p:cNvSpPr txBox="1">
              <a:spLocks noChangeArrowheads="1"/>
            </p:cNvSpPr>
            <p:nvPr/>
          </p:nvSpPr>
          <p:spPr bwMode="auto">
            <a:xfrm>
              <a:off x="2060" y="2197"/>
              <a:ext cx="3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150</a:t>
              </a:r>
            </a:p>
          </p:txBody>
        </p:sp>
        <p:sp>
          <p:nvSpPr>
            <p:cNvPr id="156781" name="Text Box 1083"/>
            <p:cNvSpPr txBox="1">
              <a:spLocks noChangeArrowheads="1"/>
            </p:cNvSpPr>
            <p:nvPr/>
          </p:nvSpPr>
          <p:spPr bwMode="auto">
            <a:xfrm>
              <a:off x="2060" y="2927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200" b="0">
                  <a:latin typeface="+mn-lt"/>
                </a:rPr>
                <a:t>100</a:t>
              </a:r>
            </a:p>
          </p:txBody>
        </p:sp>
        <p:sp>
          <p:nvSpPr>
            <p:cNvPr id="156782" name="Text Box 1084"/>
            <p:cNvSpPr txBox="1">
              <a:spLocks noChangeArrowheads="1"/>
            </p:cNvSpPr>
            <p:nvPr/>
          </p:nvSpPr>
          <p:spPr bwMode="auto">
            <a:xfrm>
              <a:off x="2058" y="3511"/>
              <a:ext cx="28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200" b="0">
                  <a:latin typeface="+mn-lt"/>
                </a:rPr>
                <a:t>60</a:t>
              </a:r>
            </a:p>
          </p:txBody>
        </p:sp>
        <p:sp>
          <p:nvSpPr>
            <p:cNvPr id="156783" name="Line 1085"/>
            <p:cNvSpPr>
              <a:spLocks noChangeShapeType="1"/>
            </p:cNvSpPr>
            <p:nvPr/>
          </p:nvSpPr>
          <p:spPr bwMode="auto">
            <a:xfrm>
              <a:off x="2064" y="1008"/>
              <a:ext cx="0" cy="312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84" name="Line 1086"/>
            <p:cNvSpPr>
              <a:spLocks noChangeShapeType="1"/>
            </p:cNvSpPr>
            <p:nvPr/>
          </p:nvSpPr>
          <p:spPr bwMode="auto">
            <a:xfrm>
              <a:off x="672" y="864"/>
              <a:ext cx="0" cy="31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85" name="Line 1087"/>
            <p:cNvSpPr>
              <a:spLocks noChangeShapeType="1"/>
            </p:cNvSpPr>
            <p:nvPr/>
          </p:nvSpPr>
          <p:spPr bwMode="auto">
            <a:xfrm>
              <a:off x="1344" y="4128"/>
              <a:ext cx="72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86" name="Text Box 1088"/>
            <p:cNvSpPr txBox="1">
              <a:spLocks noChangeArrowheads="1"/>
            </p:cNvSpPr>
            <p:nvPr/>
          </p:nvSpPr>
          <p:spPr bwMode="auto">
            <a:xfrm>
              <a:off x="768" y="2064"/>
              <a:ext cx="28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 eaLnBrk="0" hangingPunct="0"/>
              <a:r>
                <a:rPr lang="pt-BR" sz="1200" b="0">
                  <a:solidFill>
                    <a:srgbClr val="FF0000"/>
                  </a:solidFill>
                  <a:latin typeface="+mn-lt"/>
                </a:rPr>
                <a:t>153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Group 1090"/>
          <p:cNvGrpSpPr>
            <a:grpSpLocks/>
          </p:cNvGrpSpPr>
          <p:nvPr/>
        </p:nvGrpSpPr>
        <p:grpSpPr bwMode="auto">
          <a:xfrm>
            <a:off x="6143658" y="2"/>
            <a:ext cx="2876553" cy="2882902"/>
            <a:chOff x="-59" y="2208"/>
            <a:chExt cx="1812" cy="1816"/>
          </a:xfrm>
        </p:grpSpPr>
        <p:sp>
          <p:nvSpPr>
            <p:cNvPr id="156704" name="Oval 1091"/>
            <p:cNvSpPr>
              <a:spLocks noChangeArrowheads="1"/>
            </p:cNvSpPr>
            <p:nvPr/>
          </p:nvSpPr>
          <p:spPr bwMode="auto">
            <a:xfrm>
              <a:off x="934" y="3190"/>
              <a:ext cx="364" cy="365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05" name="Line 1092"/>
            <p:cNvSpPr>
              <a:spLocks noChangeShapeType="1"/>
            </p:cNvSpPr>
            <p:nvPr/>
          </p:nvSpPr>
          <p:spPr bwMode="auto">
            <a:xfrm>
              <a:off x="1116" y="2736"/>
              <a:ext cx="1" cy="454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06" name="Line 1093"/>
            <p:cNvSpPr>
              <a:spLocks noChangeShapeType="1"/>
            </p:cNvSpPr>
            <p:nvPr/>
          </p:nvSpPr>
          <p:spPr bwMode="auto">
            <a:xfrm>
              <a:off x="1298" y="3372"/>
              <a:ext cx="455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07" name="Line 1094"/>
            <p:cNvSpPr>
              <a:spLocks noChangeShapeType="1"/>
            </p:cNvSpPr>
            <p:nvPr/>
          </p:nvSpPr>
          <p:spPr bwMode="auto">
            <a:xfrm>
              <a:off x="480" y="3372"/>
              <a:ext cx="454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08" name="Line 1095"/>
            <p:cNvSpPr>
              <a:spLocks noChangeShapeType="1"/>
            </p:cNvSpPr>
            <p:nvPr/>
          </p:nvSpPr>
          <p:spPr bwMode="auto">
            <a:xfrm>
              <a:off x="1116" y="3554"/>
              <a:ext cx="1" cy="455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09" name="Line 1096"/>
            <p:cNvSpPr>
              <a:spLocks noChangeShapeType="1"/>
            </p:cNvSpPr>
            <p:nvPr/>
          </p:nvSpPr>
          <p:spPr bwMode="auto">
            <a:xfrm flipV="1">
              <a:off x="1116" y="3918"/>
              <a:ext cx="91" cy="9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10" name="Line 1097"/>
            <p:cNvSpPr>
              <a:spLocks noChangeShapeType="1"/>
            </p:cNvSpPr>
            <p:nvPr/>
          </p:nvSpPr>
          <p:spPr bwMode="auto">
            <a:xfrm flipH="1" flipV="1">
              <a:off x="1025" y="3918"/>
              <a:ext cx="91" cy="9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11" name="Line 1098"/>
            <p:cNvSpPr>
              <a:spLocks noChangeShapeType="1"/>
            </p:cNvSpPr>
            <p:nvPr/>
          </p:nvSpPr>
          <p:spPr bwMode="auto">
            <a:xfrm flipV="1">
              <a:off x="1116" y="3100"/>
              <a:ext cx="91" cy="9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12" name="Line 1099"/>
            <p:cNvSpPr>
              <a:spLocks noChangeShapeType="1"/>
            </p:cNvSpPr>
            <p:nvPr/>
          </p:nvSpPr>
          <p:spPr bwMode="auto">
            <a:xfrm flipH="1" flipV="1">
              <a:off x="1025" y="3100"/>
              <a:ext cx="91" cy="9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13" name="Rectangle 1100"/>
            <p:cNvSpPr>
              <a:spLocks noChangeArrowheads="1"/>
            </p:cNvSpPr>
            <p:nvPr/>
          </p:nvSpPr>
          <p:spPr bwMode="auto">
            <a:xfrm>
              <a:off x="1051" y="3328"/>
              <a:ext cx="7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14" name="Rectangle 1101"/>
            <p:cNvSpPr>
              <a:spLocks noChangeArrowheads="1"/>
            </p:cNvSpPr>
            <p:nvPr/>
          </p:nvSpPr>
          <p:spPr bwMode="auto">
            <a:xfrm>
              <a:off x="1592" y="3146"/>
              <a:ext cx="14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F1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15" name="Rectangle 1102"/>
            <p:cNvSpPr>
              <a:spLocks noChangeArrowheads="1"/>
            </p:cNvSpPr>
            <p:nvPr/>
          </p:nvSpPr>
          <p:spPr bwMode="auto">
            <a:xfrm>
              <a:off x="865" y="2783"/>
              <a:ext cx="2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Q1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16" name="Rectangle 1103"/>
            <p:cNvSpPr>
              <a:spLocks noChangeArrowheads="1"/>
            </p:cNvSpPr>
            <p:nvPr/>
          </p:nvSpPr>
          <p:spPr bwMode="auto">
            <a:xfrm>
              <a:off x="1194" y="2783"/>
              <a:ext cx="29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153*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17" name="Rectangle 1104"/>
            <p:cNvSpPr>
              <a:spLocks noChangeArrowheads="1"/>
            </p:cNvSpPr>
            <p:nvPr/>
          </p:nvSpPr>
          <p:spPr bwMode="auto">
            <a:xfrm>
              <a:off x="1498" y="3419"/>
              <a:ext cx="21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60*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18" name="Line 1105"/>
            <p:cNvSpPr>
              <a:spLocks noChangeShapeType="1"/>
            </p:cNvSpPr>
            <p:nvPr/>
          </p:nvSpPr>
          <p:spPr bwMode="auto">
            <a:xfrm flipV="1">
              <a:off x="1298" y="3281"/>
              <a:ext cx="91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19" name="Line 1106"/>
            <p:cNvSpPr>
              <a:spLocks noChangeShapeType="1"/>
            </p:cNvSpPr>
            <p:nvPr/>
          </p:nvSpPr>
          <p:spPr bwMode="auto">
            <a:xfrm>
              <a:off x="1298" y="3372"/>
              <a:ext cx="91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20" name="Line 1107"/>
            <p:cNvSpPr>
              <a:spLocks noChangeShapeType="1"/>
            </p:cNvSpPr>
            <p:nvPr/>
          </p:nvSpPr>
          <p:spPr bwMode="auto">
            <a:xfrm flipV="1">
              <a:off x="480" y="3281"/>
              <a:ext cx="90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21" name="Line 1108"/>
            <p:cNvSpPr>
              <a:spLocks noChangeShapeType="1"/>
            </p:cNvSpPr>
            <p:nvPr/>
          </p:nvSpPr>
          <p:spPr bwMode="auto">
            <a:xfrm>
              <a:off x="480" y="3372"/>
              <a:ext cx="90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6722" name="Rectangle 1109"/>
            <p:cNvSpPr>
              <a:spLocks noChangeArrowheads="1"/>
            </p:cNvSpPr>
            <p:nvPr/>
          </p:nvSpPr>
          <p:spPr bwMode="auto">
            <a:xfrm>
              <a:off x="1294" y="3840"/>
              <a:ext cx="24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90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23" name="Rectangle 1110"/>
            <p:cNvSpPr>
              <a:spLocks noChangeArrowheads="1"/>
            </p:cNvSpPr>
            <p:nvPr/>
          </p:nvSpPr>
          <p:spPr bwMode="auto">
            <a:xfrm>
              <a:off x="434" y="3510"/>
              <a:ext cx="32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150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6724" name="Text Box 1111"/>
            <p:cNvSpPr txBox="1">
              <a:spLocks noChangeArrowheads="1"/>
            </p:cNvSpPr>
            <p:nvPr/>
          </p:nvSpPr>
          <p:spPr bwMode="auto">
            <a:xfrm>
              <a:off x="-59" y="2208"/>
              <a:ext cx="142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/>
                  </a:solidFill>
                  <a:latin typeface="+mn-lt"/>
                </a:rPr>
                <a:t>Metas provisórias </a:t>
              </a:r>
              <a:r>
                <a:rPr lang="pt-BR" dirty="0">
                  <a:solidFill>
                    <a:schemeClr val="tx1"/>
                  </a:solidFill>
                  <a:latin typeface="+mn-lt"/>
                  <a:sym typeface="Wingdings" pitchFamily="2" charset="2"/>
                </a:rPr>
                <a:t> </a:t>
              </a:r>
              <a:r>
                <a:rPr lang="pt-BR" dirty="0">
                  <a:solidFill>
                    <a:schemeClr val="tx1"/>
                  </a:solidFill>
                  <a:latin typeface="+mn-lt"/>
                </a:rPr>
                <a:t>?</a:t>
              </a:r>
            </a:p>
          </p:txBody>
        </p:sp>
      </p:grpSp>
      <p:grpSp>
        <p:nvGrpSpPr>
          <p:cNvPr id="4" name="Group 1140"/>
          <p:cNvGrpSpPr>
            <a:grpSpLocks/>
          </p:cNvGrpSpPr>
          <p:nvPr/>
        </p:nvGrpSpPr>
        <p:grpSpPr bwMode="auto">
          <a:xfrm>
            <a:off x="6891374" y="3962400"/>
            <a:ext cx="2185988" cy="2670175"/>
            <a:chOff x="4161" y="2496"/>
            <a:chExt cx="1377" cy="1682"/>
          </a:xfrm>
        </p:grpSpPr>
        <p:grpSp>
          <p:nvGrpSpPr>
            <p:cNvPr id="5" name="Group 1113"/>
            <p:cNvGrpSpPr>
              <a:grpSpLocks/>
            </p:cNvGrpSpPr>
            <p:nvPr/>
          </p:nvGrpSpPr>
          <p:grpSpPr bwMode="auto">
            <a:xfrm>
              <a:off x="4219" y="2890"/>
              <a:ext cx="1319" cy="1288"/>
              <a:chOff x="3938" y="2784"/>
              <a:chExt cx="1319" cy="1288"/>
            </a:xfrm>
          </p:grpSpPr>
          <p:sp>
            <p:nvSpPr>
              <p:cNvPr id="156684" name="Oval 1114"/>
              <p:cNvSpPr>
                <a:spLocks noChangeArrowheads="1"/>
              </p:cNvSpPr>
              <p:nvPr/>
            </p:nvSpPr>
            <p:spPr bwMode="auto">
              <a:xfrm>
                <a:off x="4438" y="3238"/>
                <a:ext cx="364" cy="365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85" name="Line 1115"/>
              <p:cNvSpPr>
                <a:spLocks noChangeShapeType="1"/>
              </p:cNvSpPr>
              <p:nvPr/>
            </p:nvSpPr>
            <p:spPr bwMode="auto">
              <a:xfrm>
                <a:off x="4620" y="2784"/>
                <a:ext cx="1" cy="45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86" name="Line 1116"/>
              <p:cNvSpPr>
                <a:spLocks noChangeShapeType="1"/>
              </p:cNvSpPr>
              <p:nvPr/>
            </p:nvSpPr>
            <p:spPr bwMode="auto">
              <a:xfrm>
                <a:off x="4802" y="3420"/>
                <a:ext cx="455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87" name="Line 1117"/>
              <p:cNvSpPr>
                <a:spLocks noChangeShapeType="1"/>
              </p:cNvSpPr>
              <p:nvPr/>
            </p:nvSpPr>
            <p:spPr bwMode="auto">
              <a:xfrm>
                <a:off x="3984" y="3420"/>
                <a:ext cx="454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88" name="Line 1118"/>
              <p:cNvSpPr>
                <a:spLocks noChangeShapeType="1"/>
              </p:cNvSpPr>
              <p:nvPr/>
            </p:nvSpPr>
            <p:spPr bwMode="auto">
              <a:xfrm>
                <a:off x="4620" y="3602"/>
                <a:ext cx="1" cy="45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89" name="Line 1119"/>
              <p:cNvSpPr>
                <a:spLocks noChangeShapeType="1"/>
              </p:cNvSpPr>
              <p:nvPr/>
            </p:nvSpPr>
            <p:spPr bwMode="auto">
              <a:xfrm flipV="1">
                <a:off x="4620" y="3966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90" name="Line 1120"/>
              <p:cNvSpPr>
                <a:spLocks noChangeShapeType="1"/>
              </p:cNvSpPr>
              <p:nvPr/>
            </p:nvSpPr>
            <p:spPr bwMode="auto">
              <a:xfrm flipH="1" flipV="1">
                <a:off x="4529" y="3966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91" name="Line 1121"/>
              <p:cNvSpPr>
                <a:spLocks noChangeShapeType="1"/>
              </p:cNvSpPr>
              <p:nvPr/>
            </p:nvSpPr>
            <p:spPr bwMode="auto">
              <a:xfrm flipV="1">
                <a:off x="4620" y="3148"/>
                <a:ext cx="91" cy="9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92" name="Line 1122"/>
              <p:cNvSpPr>
                <a:spLocks noChangeShapeType="1"/>
              </p:cNvSpPr>
              <p:nvPr/>
            </p:nvSpPr>
            <p:spPr bwMode="auto">
              <a:xfrm flipH="1" flipV="1">
                <a:off x="4529" y="3148"/>
                <a:ext cx="91" cy="9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93" name="Rectangle 1123"/>
              <p:cNvSpPr>
                <a:spLocks noChangeArrowheads="1"/>
              </p:cNvSpPr>
              <p:nvPr/>
            </p:nvSpPr>
            <p:spPr bwMode="auto">
              <a:xfrm>
                <a:off x="4555" y="3376"/>
                <a:ext cx="77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000000"/>
                    </a:solidFill>
                    <a:latin typeface="+mn-lt"/>
                  </a:rPr>
                  <a:t>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6694" name="Rectangle 1124"/>
              <p:cNvSpPr>
                <a:spLocks noChangeArrowheads="1"/>
              </p:cNvSpPr>
              <p:nvPr/>
            </p:nvSpPr>
            <p:spPr bwMode="auto">
              <a:xfrm>
                <a:off x="5096" y="3194"/>
                <a:ext cx="148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F1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6695" name="Rectangle 1125"/>
              <p:cNvSpPr>
                <a:spLocks noChangeArrowheads="1"/>
              </p:cNvSpPr>
              <p:nvPr/>
            </p:nvSpPr>
            <p:spPr bwMode="auto">
              <a:xfrm>
                <a:off x="4369" y="2831"/>
                <a:ext cx="203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Q1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6696" name="Rectangle 1126"/>
              <p:cNvSpPr>
                <a:spLocks noChangeArrowheads="1"/>
              </p:cNvSpPr>
              <p:nvPr/>
            </p:nvSpPr>
            <p:spPr bwMode="auto">
              <a:xfrm>
                <a:off x="4698" y="2831"/>
                <a:ext cx="29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153*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6697" name="Rectangle 1127"/>
              <p:cNvSpPr>
                <a:spLocks noChangeArrowheads="1"/>
              </p:cNvSpPr>
              <p:nvPr/>
            </p:nvSpPr>
            <p:spPr bwMode="auto">
              <a:xfrm>
                <a:off x="5002" y="3467"/>
                <a:ext cx="217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60*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6698" name="Line 1128"/>
              <p:cNvSpPr>
                <a:spLocks noChangeShapeType="1"/>
              </p:cNvSpPr>
              <p:nvPr/>
            </p:nvSpPr>
            <p:spPr bwMode="auto">
              <a:xfrm flipV="1">
                <a:off x="4802" y="3329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699" name="Line 1129"/>
              <p:cNvSpPr>
                <a:spLocks noChangeShapeType="1"/>
              </p:cNvSpPr>
              <p:nvPr/>
            </p:nvSpPr>
            <p:spPr bwMode="auto">
              <a:xfrm>
                <a:off x="4802" y="3420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700" name="Line 1130"/>
              <p:cNvSpPr>
                <a:spLocks noChangeShapeType="1"/>
              </p:cNvSpPr>
              <p:nvPr/>
            </p:nvSpPr>
            <p:spPr bwMode="auto">
              <a:xfrm flipV="1">
                <a:off x="3984" y="3329"/>
                <a:ext cx="90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701" name="Line 1131"/>
              <p:cNvSpPr>
                <a:spLocks noChangeShapeType="1"/>
              </p:cNvSpPr>
              <p:nvPr/>
            </p:nvSpPr>
            <p:spPr bwMode="auto">
              <a:xfrm>
                <a:off x="3984" y="3420"/>
                <a:ext cx="90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6702" name="Rectangle 1132"/>
              <p:cNvSpPr>
                <a:spLocks noChangeArrowheads="1"/>
              </p:cNvSpPr>
              <p:nvPr/>
            </p:nvSpPr>
            <p:spPr bwMode="auto">
              <a:xfrm>
                <a:off x="4798" y="3888"/>
                <a:ext cx="247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90 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6703" name="Rectangle 1133"/>
              <p:cNvSpPr>
                <a:spLocks noChangeArrowheads="1"/>
              </p:cNvSpPr>
              <p:nvPr/>
            </p:nvSpPr>
            <p:spPr bwMode="auto">
              <a:xfrm>
                <a:off x="3938" y="3558"/>
                <a:ext cx="32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143 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56683" name="Text Box 1134"/>
            <p:cNvSpPr txBox="1">
              <a:spLocks noChangeArrowheads="1"/>
            </p:cNvSpPr>
            <p:nvPr/>
          </p:nvSpPr>
          <p:spPr bwMode="auto">
            <a:xfrm>
              <a:off x="4161" y="2496"/>
              <a:ext cx="1028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solidFill>
                    <a:schemeClr val="tx1"/>
                  </a:solidFill>
                  <a:latin typeface="+mn-lt"/>
                </a:rPr>
                <a:t>Metas ajustadas</a:t>
              </a:r>
            </a:p>
          </p:txBody>
        </p:sp>
      </p:grpSp>
      <p:sp>
        <p:nvSpPr>
          <p:cNvPr id="337008" name="Text Box 1136"/>
          <p:cNvSpPr txBox="1">
            <a:spLocks noChangeArrowheads="1"/>
          </p:cNvSpPr>
          <p:nvPr/>
        </p:nvSpPr>
        <p:spPr bwMode="auto">
          <a:xfrm>
            <a:off x="4912209" y="4167188"/>
            <a:ext cx="123142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dirty="0">
                <a:latin typeface="+mn-lt"/>
                <a:sym typeface="Symbol" pitchFamily="18" charset="2"/>
              </a:rPr>
              <a:t>150 </a:t>
            </a:r>
            <a:r>
              <a:rPr lang="pt-BR" dirty="0">
                <a:latin typeface="+mn-lt"/>
                <a:sym typeface="Wingdings" pitchFamily="2" charset="2"/>
              </a:rPr>
              <a:t> 143</a:t>
            </a:r>
            <a:endParaRPr lang="pt-B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37010" name="Text Box 1138"/>
          <p:cNvSpPr txBox="1">
            <a:spLocks noChangeArrowheads="1"/>
          </p:cNvSpPr>
          <p:nvPr/>
        </p:nvSpPr>
        <p:spPr bwMode="auto">
          <a:xfrm>
            <a:off x="1000100" y="144444"/>
            <a:ext cx="647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TOQ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baseline="30000" dirty="0">
                <a:latin typeface="+mn-lt"/>
              </a:rPr>
              <a:t>*</a:t>
            </a:r>
            <a:r>
              <a:rPr lang="pt-BR" sz="1800" b="0" dirty="0">
                <a:latin typeface="+mn-lt"/>
              </a:rPr>
              <a:t> = TOF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TDQ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TSF = TDF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como metas provisórias</a:t>
            </a:r>
          </a:p>
        </p:txBody>
      </p:sp>
      <p:sp>
        <p:nvSpPr>
          <p:cNvPr id="337011" name="Text Box 1139"/>
          <p:cNvSpPr txBox="1">
            <a:spLocks noChangeArrowheads="1"/>
          </p:cNvSpPr>
          <p:nvPr/>
        </p:nvSpPr>
        <p:spPr bwMode="auto">
          <a:xfrm>
            <a:off x="4376774" y="3124200"/>
            <a:ext cx="498157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6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600" b="0" dirty="0">
                <a:latin typeface="+mn-lt"/>
              </a:rPr>
              <a:t>TSF 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&lt;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limitar </a:t>
            </a:r>
            <a:r>
              <a:rPr lang="pt-BR" sz="1600" b="0" dirty="0">
                <a:latin typeface="+mn-lt"/>
              </a:rPr>
              <a:t>TSF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6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16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600" b="0" dirty="0">
                <a:latin typeface="+mn-lt"/>
              </a:rPr>
              <a:t>TEF</a:t>
            </a:r>
            <a:r>
              <a:rPr lang="pt-BR" sz="1600" b="0" baseline="30000" dirty="0">
                <a:latin typeface="+mn-lt"/>
              </a:rPr>
              <a:t>*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600" b="0" baseline="-25000" dirty="0">
                <a:solidFill>
                  <a:schemeClr val="tx1"/>
                </a:solidFill>
                <a:latin typeface="+mn-lt"/>
              </a:rPr>
              <a:t> 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limitar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 = </a:t>
            </a:r>
            <a:r>
              <a:rPr lang="pt-BR" sz="1600" b="0" dirty="0">
                <a:latin typeface="+mn-lt"/>
              </a:rPr>
              <a:t>TEF</a:t>
            </a:r>
            <a:r>
              <a:rPr lang="pt-BR" sz="1600" b="0" baseline="30000" dirty="0">
                <a:latin typeface="+mn-lt"/>
              </a:rPr>
              <a:t>*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+ </a:t>
            </a:r>
            <a:r>
              <a:rPr lang="pt-BR" sz="16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6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endParaRPr lang="pt-BR" sz="1600" b="0" baseline="-25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7013" name="Line 1141"/>
          <p:cNvSpPr>
            <a:spLocks noChangeShapeType="1"/>
          </p:cNvSpPr>
          <p:nvPr/>
        </p:nvSpPr>
        <p:spPr bwMode="auto">
          <a:xfrm>
            <a:off x="3087691" y="3886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  <p:sp>
        <p:nvSpPr>
          <p:cNvPr id="337014" name="Line 1142"/>
          <p:cNvSpPr>
            <a:spLocks noChangeShapeType="1"/>
          </p:cNvSpPr>
          <p:nvPr/>
        </p:nvSpPr>
        <p:spPr bwMode="auto">
          <a:xfrm>
            <a:off x="2020891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7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008" grpId="0" autoUpdateAnimBg="0"/>
      <p:bldP spid="337010" grpId="0" autoUpdateAnimBg="0"/>
      <p:bldP spid="337011" grpId="0" autoUpdateAnimBg="0"/>
      <p:bldP spid="337013" grpId="0" animBg="1"/>
      <p:bldP spid="337014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Text Box 3"/>
          <p:cNvSpPr txBox="1">
            <a:spLocks noChangeArrowheads="1"/>
          </p:cNvSpPr>
          <p:nvPr/>
        </p:nvSpPr>
        <p:spPr bwMode="auto">
          <a:xfrm>
            <a:off x="4405346" y="1447800"/>
            <a:ext cx="2114297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solidFill>
                  <a:srgbClr val="FF0000"/>
                </a:solidFill>
                <a:latin typeface="+mn-lt"/>
              </a:rPr>
              <a:t>Oferta      : 630</a:t>
            </a:r>
            <a:endParaRPr lang="pt-BR" sz="2400">
              <a:solidFill>
                <a:schemeClr val="tx1"/>
              </a:solidFill>
              <a:latin typeface="+mn-lt"/>
            </a:endParaRPr>
          </a:p>
          <a:p>
            <a:r>
              <a:rPr lang="pt-BR" sz="2400">
                <a:latin typeface="+mn-lt"/>
              </a:rPr>
              <a:t>Demanda : 415</a:t>
            </a:r>
          </a:p>
        </p:txBody>
      </p:sp>
      <p:sp>
        <p:nvSpPr>
          <p:cNvPr id="338948" name="Text Box 4"/>
          <p:cNvSpPr txBox="1">
            <a:spLocks noChangeArrowheads="1"/>
          </p:cNvSpPr>
          <p:nvPr/>
        </p:nvSpPr>
        <p:spPr bwMode="auto">
          <a:xfrm>
            <a:off x="4786346" y="2362200"/>
            <a:ext cx="1276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latin typeface="+mn-lt"/>
              </a:rPr>
              <a:t>Q = 415</a:t>
            </a:r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6726271" y="344488"/>
            <a:ext cx="2355850" cy="2630488"/>
            <a:chOff x="4198" y="2665"/>
            <a:chExt cx="1484" cy="1657"/>
          </a:xfrm>
        </p:grpSpPr>
        <p:grpSp>
          <p:nvGrpSpPr>
            <p:cNvPr id="3" name="Group 114"/>
            <p:cNvGrpSpPr>
              <a:grpSpLocks/>
            </p:cNvGrpSpPr>
            <p:nvPr/>
          </p:nvGrpSpPr>
          <p:grpSpPr bwMode="auto">
            <a:xfrm>
              <a:off x="4387" y="3034"/>
              <a:ext cx="1295" cy="1288"/>
              <a:chOff x="3962" y="2784"/>
              <a:chExt cx="1295" cy="1288"/>
            </a:xfrm>
          </p:grpSpPr>
          <p:sp>
            <p:nvSpPr>
              <p:cNvPr id="157795" name="Oval 115"/>
              <p:cNvSpPr>
                <a:spLocks noChangeArrowheads="1"/>
              </p:cNvSpPr>
              <p:nvPr/>
            </p:nvSpPr>
            <p:spPr bwMode="auto">
              <a:xfrm>
                <a:off x="4438" y="3238"/>
                <a:ext cx="364" cy="365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96" name="Line 116"/>
              <p:cNvSpPr>
                <a:spLocks noChangeShapeType="1"/>
              </p:cNvSpPr>
              <p:nvPr/>
            </p:nvSpPr>
            <p:spPr bwMode="auto">
              <a:xfrm>
                <a:off x="4620" y="2784"/>
                <a:ext cx="1" cy="45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97" name="Line 117"/>
              <p:cNvSpPr>
                <a:spLocks noChangeShapeType="1"/>
              </p:cNvSpPr>
              <p:nvPr/>
            </p:nvSpPr>
            <p:spPr bwMode="auto">
              <a:xfrm>
                <a:off x="4802" y="3420"/>
                <a:ext cx="455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98" name="Line 118"/>
              <p:cNvSpPr>
                <a:spLocks noChangeShapeType="1"/>
              </p:cNvSpPr>
              <p:nvPr/>
            </p:nvSpPr>
            <p:spPr bwMode="auto">
              <a:xfrm>
                <a:off x="3984" y="3420"/>
                <a:ext cx="454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99" name="Line 119"/>
              <p:cNvSpPr>
                <a:spLocks noChangeShapeType="1"/>
              </p:cNvSpPr>
              <p:nvPr/>
            </p:nvSpPr>
            <p:spPr bwMode="auto">
              <a:xfrm>
                <a:off x="4620" y="3602"/>
                <a:ext cx="1" cy="45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800" name="Line 120"/>
              <p:cNvSpPr>
                <a:spLocks noChangeShapeType="1"/>
              </p:cNvSpPr>
              <p:nvPr/>
            </p:nvSpPr>
            <p:spPr bwMode="auto">
              <a:xfrm flipV="1">
                <a:off x="4620" y="3966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801" name="Line 121"/>
              <p:cNvSpPr>
                <a:spLocks noChangeShapeType="1"/>
              </p:cNvSpPr>
              <p:nvPr/>
            </p:nvSpPr>
            <p:spPr bwMode="auto">
              <a:xfrm flipH="1" flipV="1">
                <a:off x="4529" y="3966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802" name="Line 122"/>
              <p:cNvSpPr>
                <a:spLocks noChangeShapeType="1"/>
              </p:cNvSpPr>
              <p:nvPr/>
            </p:nvSpPr>
            <p:spPr bwMode="auto">
              <a:xfrm flipV="1">
                <a:off x="4620" y="3148"/>
                <a:ext cx="91" cy="9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803" name="Line 123"/>
              <p:cNvSpPr>
                <a:spLocks noChangeShapeType="1"/>
              </p:cNvSpPr>
              <p:nvPr/>
            </p:nvSpPr>
            <p:spPr bwMode="auto">
              <a:xfrm flipH="1" flipV="1">
                <a:off x="4529" y="3148"/>
                <a:ext cx="91" cy="9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804" name="Rectangle 124"/>
              <p:cNvSpPr>
                <a:spLocks noChangeArrowheads="1"/>
              </p:cNvSpPr>
              <p:nvPr/>
            </p:nvSpPr>
            <p:spPr bwMode="auto">
              <a:xfrm>
                <a:off x="4559" y="3376"/>
                <a:ext cx="77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000000"/>
                    </a:solidFill>
                    <a:latin typeface="+mn-lt"/>
                  </a:rPr>
                  <a:t>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805" name="Rectangle 125"/>
              <p:cNvSpPr>
                <a:spLocks noChangeArrowheads="1"/>
              </p:cNvSpPr>
              <p:nvPr/>
            </p:nvSpPr>
            <p:spPr bwMode="auto">
              <a:xfrm>
                <a:off x="5104" y="3194"/>
                <a:ext cx="148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F1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806" name="Rectangle 126"/>
              <p:cNvSpPr>
                <a:spLocks noChangeArrowheads="1"/>
              </p:cNvSpPr>
              <p:nvPr/>
            </p:nvSpPr>
            <p:spPr bwMode="auto">
              <a:xfrm>
                <a:off x="4377" y="2831"/>
                <a:ext cx="203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Q1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807" name="Rectangle 127"/>
              <p:cNvSpPr>
                <a:spLocks noChangeArrowheads="1"/>
              </p:cNvSpPr>
              <p:nvPr/>
            </p:nvSpPr>
            <p:spPr bwMode="auto">
              <a:xfrm>
                <a:off x="4703" y="2831"/>
                <a:ext cx="29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153*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808" name="Rectangle 128"/>
              <p:cNvSpPr>
                <a:spLocks noChangeArrowheads="1"/>
              </p:cNvSpPr>
              <p:nvPr/>
            </p:nvSpPr>
            <p:spPr bwMode="auto">
              <a:xfrm>
                <a:off x="5002" y="3467"/>
                <a:ext cx="217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60*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809" name="Line 129"/>
              <p:cNvSpPr>
                <a:spLocks noChangeShapeType="1"/>
              </p:cNvSpPr>
              <p:nvPr/>
            </p:nvSpPr>
            <p:spPr bwMode="auto">
              <a:xfrm flipV="1">
                <a:off x="4802" y="3329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810" name="Line 130"/>
              <p:cNvSpPr>
                <a:spLocks noChangeShapeType="1"/>
              </p:cNvSpPr>
              <p:nvPr/>
            </p:nvSpPr>
            <p:spPr bwMode="auto">
              <a:xfrm>
                <a:off x="4802" y="3420"/>
                <a:ext cx="91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811" name="Line 131"/>
              <p:cNvSpPr>
                <a:spLocks noChangeShapeType="1"/>
              </p:cNvSpPr>
              <p:nvPr/>
            </p:nvSpPr>
            <p:spPr bwMode="auto">
              <a:xfrm flipV="1">
                <a:off x="3984" y="3329"/>
                <a:ext cx="90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812" name="Line 132"/>
              <p:cNvSpPr>
                <a:spLocks noChangeShapeType="1"/>
              </p:cNvSpPr>
              <p:nvPr/>
            </p:nvSpPr>
            <p:spPr bwMode="auto">
              <a:xfrm>
                <a:off x="3984" y="3420"/>
                <a:ext cx="90" cy="9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813" name="Rectangle 133"/>
              <p:cNvSpPr>
                <a:spLocks noChangeArrowheads="1"/>
              </p:cNvSpPr>
              <p:nvPr/>
            </p:nvSpPr>
            <p:spPr bwMode="auto">
              <a:xfrm>
                <a:off x="4818" y="3888"/>
                <a:ext cx="247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solidFill>
                      <a:srgbClr val="FF0000"/>
                    </a:solidFill>
                    <a:latin typeface="+mn-lt"/>
                  </a:rPr>
                  <a:t>90 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814" name="Rectangle 134"/>
              <p:cNvSpPr>
                <a:spLocks noChangeArrowheads="1"/>
              </p:cNvSpPr>
              <p:nvPr/>
            </p:nvSpPr>
            <p:spPr bwMode="auto">
              <a:xfrm>
                <a:off x="3962" y="3558"/>
                <a:ext cx="324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900" b="0">
                    <a:latin typeface="+mn-lt"/>
                  </a:rPr>
                  <a:t>143 ?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57794" name="Text Box 135"/>
            <p:cNvSpPr txBox="1">
              <a:spLocks noChangeArrowheads="1"/>
            </p:cNvSpPr>
            <p:nvPr/>
          </p:nvSpPr>
          <p:spPr bwMode="auto">
            <a:xfrm>
              <a:off x="4198" y="2665"/>
              <a:ext cx="1028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dirty="0">
                  <a:solidFill>
                    <a:schemeClr val="tx1"/>
                  </a:solidFill>
                  <a:latin typeface="+mn-lt"/>
                </a:rPr>
                <a:t>Metas ajustadas</a:t>
              </a:r>
            </a:p>
          </p:txBody>
        </p:sp>
      </p:grpSp>
      <p:grpSp>
        <p:nvGrpSpPr>
          <p:cNvPr id="4" name="Group 159"/>
          <p:cNvGrpSpPr>
            <a:grpSpLocks/>
          </p:cNvGrpSpPr>
          <p:nvPr/>
        </p:nvGrpSpPr>
        <p:grpSpPr bwMode="auto">
          <a:xfrm>
            <a:off x="7072346" y="4572000"/>
            <a:ext cx="2020888" cy="2044700"/>
            <a:chOff x="4409" y="3034"/>
            <a:chExt cx="1273" cy="1288"/>
          </a:xfrm>
        </p:grpSpPr>
        <p:sp>
          <p:nvSpPr>
            <p:cNvPr id="157773" name="Oval 138"/>
            <p:cNvSpPr>
              <a:spLocks noChangeArrowheads="1"/>
            </p:cNvSpPr>
            <p:nvPr/>
          </p:nvSpPr>
          <p:spPr bwMode="auto">
            <a:xfrm>
              <a:off x="4863" y="3488"/>
              <a:ext cx="364" cy="365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74" name="Line 139"/>
            <p:cNvSpPr>
              <a:spLocks noChangeShapeType="1"/>
            </p:cNvSpPr>
            <p:nvPr/>
          </p:nvSpPr>
          <p:spPr bwMode="auto">
            <a:xfrm>
              <a:off x="5045" y="3034"/>
              <a:ext cx="1" cy="454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75" name="Line 140"/>
            <p:cNvSpPr>
              <a:spLocks noChangeShapeType="1"/>
            </p:cNvSpPr>
            <p:nvPr/>
          </p:nvSpPr>
          <p:spPr bwMode="auto">
            <a:xfrm>
              <a:off x="5227" y="3670"/>
              <a:ext cx="455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76" name="Line 141"/>
            <p:cNvSpPr>
              <a:spLocks noChangeShapeType="1"/>
            </p:cNvSpPr>
            <p:nvPr/>
          </p:nvSpPr>
          <p:spPr bwMode="auto">
            <a:xfrm>
              <a:off x="4409" y="3670"/>
              <a:ext cx="454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77" name="Line 142"/>
            <p:cNvSpPr>
              <a:spLocks noChangeShapeType="1"/>
            </p:cNvSpPr>
            <p:nvPr/>
          </p:nvSpPr>
          <p:spPr bwMode="auto">
            <a:xfrm>
              <a:off x="5045" y="3852"/>
              <a:ext cx="1" cy="455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78" name="Line 143"/>
            <p:cNvSpPr>
              <a:spLocks noChangeShapeType="1"/>
            </p:cNvSpPr>
            <p:nvPr/>
          </p:nvSpPr>
          <p:spPr bwMode="auto">
            <a:xfrm flipV="1">
              <a:off x="5045" y="4216"/>
              <a:ext cx="91" cy="9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79" name="Line 144"/>
            <p:cNvSpPr>
              <a:spLocks noChangeShapeType="1"/>
            </p:cNvSpPr>
            <p:nvPr/>
          </p:nvSpPr>
          <p:spPr bwMode="auto">
            <a:xfrm flipH="1" flipV="1">
              <a:off x="4954" y="4216"/>
              <a:ext cx="91" cy="9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80" name="Line 145"/>
            <p:cNvSpPr>
              <a:spLocks noChangeShapeType="1"/>
            </p:cNvSpPr>
            <p:nvPr/>
          </p:nvSpPr>
          <p:spPr bwMode="auto">
            <a:xfrm flipV="1">
              <a:off x="5045" y="3398"/>
              <a:ext cx="91" cy="9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81" name="Line 146"/>
            <p:cNvSpPr>
              <a:spLocks noChangeShapeType="1"/>
            </p:cNvSpPr>
            <p:nvPr/>
          </p:nvSpPr>
          <p:spPr bwMode="auto">
            <a:xfrm flipH="1" flipV="1">
              <a:off x="4954" y="3398"/>
              <a:ext cx="91" cy="9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82" name="Rectangle 147"/>
            <p:cNvSpPr>
              <a:spLocks noChangeArrowheads="1"/>
            </p:cNvSpPr>
            <p:nvPr/>
          </p:nvSpPr>
          <p:spPr bwMode="auto">
            <a:xfrm>
              <a:off x="4984" y="3626"/>
              <a:ext cx="7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000000"/>
                  </a:solidFill>
                  <a:latin typeface="+mn-lt"/>
                </a:rPr>
                <a:t>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7783" name="Rectangle 148"/>
            <p:cNvSpPr>
              <a:spLocks noChangeArrowheads="1"/>
            </p:cNvSpPr>
            <p:nvPr/>
          </p:nvSpPr>
          <p:spPr bwMode="auto">
            <a:xfrm>
              <a:off x="5529" y="3444"/>
              <a:ext cx="14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F1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7784" name="Rectangle 149"/>
            <p:cNvSpPr>
              <a:spLocks noChangeArrowheads="1"/>
            </p:cNvSpPr>
            <p:nvPr/>
          </p:nvSpPr>
          <p:spPr bwMode="auto">
            <a:xfrm>
              <a:off x="4802" y="3081"/>
              <a:ext cx="2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Q1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7785" name="Rectangle 150"/>
            <p:cNvSpPr>
              <a:spLocks noChangeArrowheads="1"/>
            </p:cNvSpPr>
            <p:nvPr/>
          </p:nvSpPr>
          <p:spPr bwMode="auto">
            <a:xfrm>
              <a:off x="5128" y="3081"/>
              <a:ext cx="29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153*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7786" name="Rectangle 151"/>
            <p:cNvSpPr>
              <a:spLocks noChangeArrowheads="1"/>
            </p:cNvSpPr>
            <p:nvPr/>
          </p:nvSpPr>
          <p:spPr bwMode="auto">
            <a:xfrm>
              <a:off x="5427" y="3717"/>
              <a:ext cx="21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60*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7787" name="Line 152"/>
            <p:cNvSpPr>
              <a:spLocks noChangeShapeType="1"/>
            </p:cNvSpPr>
            <p:nvPr/>
          </p:nvSpPr>
          <p:spPr bwMode="auto">
            <a:xfrm flipV="1">
              <a:off x="5227" y="3579"/>
              <a:ext cx="91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88" name="Line 153"/>
            <p:cNvSpPr>
              <a:spLocks noChangeShapeType="1"/>
            </p:cNvSpPr>
            <p:nvPr/>
          </p:nvSpPr>
          <p:spPr bwMode="auto">
            <a:xfrm>
              <a:off x="5227" y="3670"/>
              <a:ext cx="91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89" name="Line 154"/>
            <p:cNvSpPr>
              <a:spLocks noChangeShapeType="1"/>
            </p:cNvSpPr>
            <p:nvPr/>
          </p:nvSpPr>
          <p:spPr bwMode="auto">
            <a:xfrm flipV="1">
              <a:off x="4409" y="3579"/>
              <a:ext cx="90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90" name="Line 155"/>
            <p:cNvSpPr>
              <a:spLocks noChangeShapeType="1"/>
            </p:cNvSpPr>
            <p:nvPr/>
          </p:nvSpPr>
          <p:spPr bwMode="auto">
            <a:xfrm>
              <a:off x="4409" y="3670"/>
              <a:ext cx="90" cy="9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7791" name="Rectangle 156"/>
            <p:cNvSpPr>
              <a:spLocks noChangeArrowheads="1"/>
            </p:cNvSpPr>
            <p:nvPr/>
          </p:nvSpPr>
          <p:spPr bwMode="auto">
            <a:xfrm>
              <a:off x="5200" y="4138"/>
              <a:ext cx="34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solidFill>
                    <a:srgbClr val="FF0000"/>
                  </a:solidFill>
                  <a:latin typeface="+mn-lt"/>
                </a:rPr>
                <a:t>111,5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7792" name="Rectangle 157"/>
            <p:cNvSpPr>
              <a:spLocks noChangeArrowheads="1"/>
            </p:cNvSpPr>
            <p:nvPr/>
          </p:nvSpPr>
          <p:spPr bwMode="auto">
            <a:xfrm>
              <a:off x="4439" y="3808"/>
              <a:ext cx="23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900" b="0">
                  <a:latin typeface="+mn-lt"/>
                </a:rPr>
                <a:t>143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39106" name="Text Box 162"/>
          <p:cNvSpPr txBox="1">
            <a:spLocks noChangeArrowheads="1"/>
          </p:cNvSpPr>
          <p:nvPr/>
        </p:nvSpPr>
        <p:spPr bwMode="auto">
          <a:xfrm>
            <a:off x="4457720" y="4419600"/>
            <a:ext cx="274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</a:rPr>
              <a:t>TSF = 143</a:t>
            </a:r>
          </a:p>
        </p:txBody>
      </p:sp>
      <p:sp>
        <p:nvSpPr>
          <p:cNvPr id="339107" name="Text Box 163"/>
          <p:cNvSpPr txBox="1">
            <a:spLocks noChangeArrowheads="1"/>
          </p:cNvSpPr>
          <p:nvPr/>
        </p:nvSpPr>
        <p:spPr bwMode="auto">
          <a:xfrm>
            <a:off x="4381520" y="5029200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+mn-lt"/>
              </a:rPr>
              <a:t>TSQ = 153 – Q / WCp</a:t>
            </a:r>
          </a:p>
        </p:txBody>
      </p:sp>
      <p:sp>
        <p:nvSpPr>
          <p:cNvPr id="339108" name="Text Box 164"/>
          <p:cNvSpPr txBox="1">
            <a:spLocks noChangeArrowheads="1"/>
          </p:cNvSpPr>
          <p:nvPr/>
        </p:nvSpPr>
        <p:spPr bwMode="auto">
          <a:xfrm>
            <a:off x="1038244" y="73006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Demanda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Adotar a troca máxima:  Q = 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800" b="0" dirty="0">
                <a:latin typeface="+mn-lt"/>
              </a:rPr>
              <a:t>Demanda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).</a:t>
            </a:r>
            <a:endParaRPr lang="pt-BR" dirty="0">
              <a:latin typeface="+mn-lt"/>
            </a:endParaRPr>
          </a:p>
        </p:txBody>
      </p:sp>
      <p:sp>
        <p:nvSpPr>
          <p:cNvPr id="339109" name="Text Box 165"/>
          <p:cNvSpPr txBox="1">
            <a:spLocks noChangeArrowheads="1"/>
          </p:cNvSpPr>
          <p:nvPr/>
        </p:nvSpPr>
        <p:spPr bwMode="auto">
          <a:xfrm>
            <a:off x="4357686" y="3276603"/>
            <a:ext cx="477202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Q =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confirmar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e calcular </a:t>
            </a:r>
            <a:r>
              <a:rPr lang="pt-BR" sz="1600" b="0" dirty="0">
                <a:latin typeface="+mn-lt"/>
              </a:rPr>
              <a:t>TSF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1600" dirty="0">
                <a:solidFill>
                  <a:schemeClr val="tx1"/>
                </a:solidFill>
                <a:latin typeface="+mn-lt"/>
              </a:rPr>
              <a:t>Se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Q = </a:t>
            </a:r>
            <a:r>
              <a:rPr lang="pt-BR" sz="1600" b="0" dirty="0">
                <a:latin typeface="+mn-lt"/>
              </a:rPr>
              <a:t>Demanda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600" dirty="0">
                <a:solidFill>
                  <a:schemeClr val="tx1"/>
                </a:solidFill>
                <a:latin typeface="+mn-lt"/>
              </a:rPr>
              <a:t>então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confirmar </a:t>
            </a:r>
            <a:r>
              <a:rPr lang="pt-BR" sz="1600" b="0" dirty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1600" b="0" dirty="0">
                <a:solidFill>
                  <a:schemeClr val="tx1"/>
                </a:solidFill>
                <a:latin typeface="+mn-lt"/>
              </a:rPr>
              <a:t> e calcular </a:t>
            </a:r>
            <a:r>
              <a:rPr lang="pt-BR" sz="1600" b="0" dirty="0">
                <a:solidFill>
                  <a:srgbClr val="FF0000"/>
                </a:solidFill>
                <a:latin typeface="+mn-lt"/>
              </a:rPr>
              <a:t>TSQ.</a:t>
            </a:r>
          </a:p>
        </p:txBody>
      </p:sp>
      <p:sp>
        <p:nvSpPr>
          <p:cNvPr id="339110" name="Text Box 166"/>
          <p:cNvSpPr txBox="1">
            <a:spLocks noChangeArrowheads="1"/>
          </p:cNvSpPr>
          <p:nvPr/>
        </p:nvSpPr>
        <p:spPr bwMode="auto">
          <a:xfrm>
            <a:off x="4610120" y="5486400"/>
            <a:ext cx="251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Não é mais possível integrar quentes e frias</a:t>
            </a:r>
          </a:p>
        </p:txBody>
      </p:sp>
      <p:grpSp>
        <p:nvGrpSpPr>
          <p:cNvPr id="5" name="Group 169"/>
          <p:cNvGrpSpPr>
            <a:grpSpLocks/>
          </p:cNvGrpSpPr>
          <p:nvPr/>
        </p:nvGrpSpPr>
        <p:grpSpPr bwMode="auto">
          <a:xfrm>
            <a:off x="730253" y="838200"/>
            <a:ext cx="4270375" cy="5800725"/>
            <a:chOff x="0" y="528"/>
            <a:chExt cx="2690" cy="3654"/>
          </a:xfrm>
        </p:grpSpPr>
        <p:grpSp>
          <p:nvGrpSpPr>
            <p:cNvPr id="6" name="Group 161"/>
            <p:cNvGrpSpPr>
              <a:grpSpLocks/>
            </p:cNvGrpSpPr>
            <p:nvPr/>
          </p:nvGrpSpPr>
          <p:grpSpPr bwMode="auto">
            <a:xfrm>
              <a:off x="0" y="723"/>
              <a:ext cx="2690" cy="3459"/>
              <a:chOff x="0" y="723"/>
              <a:chExt cx="2690" cy="3459"/>
            </a:xfrm>
          </p:grpSpPr>
          <p:sp>
            <p:nvSpPr>
              <p:cNvPr id="157710" name="Line 51"/>
              <p:cNvSpPr>
                <a:spLocks noChangeShapeType="1"/>
              </p:cNvSpPr>
              <p:nvPr/>
            </p:nvSpPr>
            <p:spPr bwMode="auto">
              <a:xfrm>
                <a:off x="912" y="2832"/>
                <a:ext cx="3" cy="38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11" name="Text Box 52"/>
              <p:cNvSpPr txBox="1">
                <a:spLocks noChangeArrowheads="1"/>
              </p:cNvSpPr>
              <p:nvPr/>
            </p:nvSpPr>
            <p:spPr bwMode="auto">
              <a:xfrm>
                <a:off x="0" y="723"/>
                <a:ext cx="742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(vapor) 250</a:t>
                </a:r>
              </a:p>
            </p:txBody>
          </p:sp>
          <p:sp>
            <p:nvSpPr>
              <p:cNvPr id="157712" name="Text Box 53"/>
              <p:cNvSpPr txBox="1">
                <a:spLocks noChangeArrowheads="1"/>
              </p:cNvSpPr>
              <p:nvPr/>
            </p:nvSpPr>
            <p:spPr bwMode="auto">
              <a:xfrm>
                <a:off x="343" y="1017"/>
                <a:ext cx="344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230</a:t>
                </a:r>
              </a:p>
            </p:txBody>
          </p:sp>
          <p:sp>
            <p:nvSpPr>
              <p:cNvPr id="157713" name="Text Box 54"/>
              <p:cNvSpPr txBox="1">
                <a:spLocks noChangeArrowheads="1"/>
              </p:cNvSpPr>
              <p:nvPr/>
            </p:nvSpPr>
            <p:spPr bwMode="auto">
              <a:xfrm>
                <a:off x="343" y="2046"/>
                <a:ext cx="344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000" b="0">
                    <a:solidFill>
                      <a:srgbClr val="FF0000"/>
                    </a:solidFill>
                    <a:latin typeface="+mn-lt"/>
                  </a:rPr>
                  <a:t> 160</a:t>
                </a:r>
              </a:p>
            </p:txBody>
          </p:sp>
          <p:sp>
            <p:nvSpPr>
              <p:cNvPr id="157714" name="Text Box 55"/>
              <p:cNvSpPr txBox="1">
                <a:spLocks noChangeArrowheads="1"/>
              </p:cNvSpPr>
              <p:nvPr/>
            </p:nvSpPr>
            <p:spPr bwMode="auto">
              <a:xfrm>
                <a:off x="343" y="2335"/>
                <a:ext cx="343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140</a:t>
                </a:r>
              </a:p>
            </p:txBody>
          </p:sp>
          <p:sp>
            <p:nvSpPr>
              <p:cNvPr id="157715" name="Text Box 56"/>
              <p:cNvSpPr txBox="1">
                <a:spLocks noChangeArrowheads="1"/>
              </p:cNvSpPr>
              <p:nvPr/>
            </p:nvSpPr>
            <p:spPr bwMode="auto">
              <a:xfrm>
                <a:off x="400" y="3364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70</a:t>
                </a:r>
              </a:p>
            </p:txBody>
          </p:sp>
          <p:sp>
            <p:nvSpPr>
              <p:cNvPr id="157716" name="Line 57"/>
              <p:cNvSpPr>
                <a:spLocks noChangeShapeType="1"/>
              </p:cNvSpPr>
              <p:nvPr/>
            </p:nvSpPr>
            <p:spPr bwMode="auto">
              <a:xfrm flipV="1">
                <a:off x="1584" y="2344"/>
                <a:ext cx="18" cy="10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17" name="Text Box 58"/>
              <p:cNvSpPr txBox="1">
                <a:spLocks noChangeArrowheads="1"/>
              </p:cNvSpPr>
              <p:nvPr/>
            </p:nvSpPr>
            <p:spPr bwMode="auto">
              <a:xfrm>
                <a:off x="2002" y="3217"/>
                <a:ext cx="372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   80</a:t>
                </a:r>
              </a:p>
            </p:txBody>
          </p:sp>
          <p:sp>
            <p:nvSpPr>
              <p:cNvPr id="157718" name="Line 59"/>
              <p:cNvSpPr>
                <a:spLocks noChangeShapeType="1"/>
              </p:cNvSpPr>
              <p:nvPr/>
            </p:nvSpPr>
            <p:spPr bwMode="auto">
              <a:xfrm flipV="1">
                <a:off x="1824" y="1296"/>
                <a:ext cx="7" cy="76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19" name="Line 60"/>
              <p:cNvSpPr>
                <a:spLocks noChangeShapeType="1"/>
              </p:cNvSpPr>
              <p:nvPr/>
            </p:nvSpPr>
            <p:spPr bwMode="auto">
              <a:xfrm>
                <a:off x="688" y="1163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20" name="Line 61"/>
              <p:cNvSpPr>
                <a:spLocks noChangeShapeType="1"/>
              </p:cNvSpPr>
              <p:nvPr/>
            </p:nvSpPr>
            <p:spPr bwMode="auto">
              <a:xfrm>
                <a:off x="1374" y="1315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21" name="Line 62"/>
              <p:cNvSpPr>
                <a:spLocks noChangeShapeType="1"/>
              </p:cNvSpPr>
              <p:nvPr/>
            </p:nvSpPr>
            <p:spPr bwMode="auto">
              <a:xfrm>
                <a:off x="1375" y="1163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22" name="Line 63"/>
              <p:cNvSpPr>
                <a:spLocks noChangeShapeType="1"/>
              </p:cNvSpPr>
              <p:nvPr/>
            </p:nvSpPr>
            <p:spPr bwMode="auto">
              <a:xfrm>
                <a:off x="688" y="2486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23" name="Line 64"/>
              <p:cNvSpPr>
                <a:spLocks noChangeShapeType="1"/>
              </p:cNvSpPr>
              <p:nvPr/>
            </p:nvSpPr>
            <p:spPr bwMode="auto">
              <a:xfrm>
                <a:off x="1374" y="2638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24" name="Text Box 65"/>
              <p:cNvSpPr txBox="1">
                <a:spLocks noChangeArrowheads="1"/>
              </p:cNvSpPr>
              <p:nvPr/>
            </p:nvSpPr>
            <p:spPr bwMode="auto">
              <a:xfrm>
                <a:off x="2016" y="2544"/>
                <a:ext cx="39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  130</a:t>
                </a:r>
              </a:p>
            </p:txBody>
          </p:sp>
          <p:sp>
            <p:nvSpPr>
              <p:cNvPr id="157725" name="Line 66"/>
              <p:cNvSpPr>
                <a:spLocks noChangeShapeType="1"/>
              </p:cNvSpPr>
              <p:nvPr/>
            </p:nvSpPr>
            <p:spPr bwMode="auto">
              <a:xfrm>
                <a:off x="1375" y="2486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26" name="Line 67"/>
              <p:cNvSpPr>
                <a:spLocks noChangeShapeType="1"/>
              </p:cNvSpPr>
              <p:nvPr/>
            </p:nvSpPr>
            <p:spPr bwMode="auto">
              <a:xfrm flipH="1">
                <a:off x="1375" y="3368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27" name="Line 68"/>
              <p:cNvSpPr>
                <a:spLocks noChangeShapeType="1"/>
              </p:cNvSpPr>
              <p:nvPr/>
            </p:nvSpPr>
            <p:spPr bwMode="auto">
              <a:xfrm>
                <a:off x="688" y="3221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28" name="Line 69"/>
              <p:cNvSpPr>
                <a:spLocks noChangeShapeType="1"/>
              </p:cNvSpPr>
              <p:nvPr/>
            </p:nvSpPr>
            <p:spPr bwMode="auto">
              <a:xfrm>
                <a:off x="1375" y="3221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29" name="Text Box 70"/>
              <p:cNvSpPr txBox="1">
                <a:spLocks noChangeArrowheads="1"/>
              </p:cNvSpPr>
              <p:nvPr/>
            </p:nvSpPr>
            <p:spPr bwMode="auto">
              <a:xfrm>
                <a:off x="400" y="3070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90</a:t>
                </a:r>
              </a:p>
            </p:txBody>
          </p:sp>
          <p:sp>
            <p:nvSpPr>
              <p:cNvPr id="157730" name="Line 71"/>
              <p:cNvSpPr>
                <a:spLocks noChangeShapeType="1"/>
              </p:cNvSpPr>
              <p:nvPr/>
            </p:nvSpPr>
            <p:spPr bwMode="auto">
              <a:xfrm flipH="1">
                <a:off x="1375" y="2045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31" name="Line 72"/>
              <p:cNvSpPr>
                <a:spLocks noChangeShapeType="1"/>
              </p:cNvSpPr>
              <p:nvPr/>
            </p:nvSpPr>
            <p:spPr bwMode="auto">
              <a:xfrm>
                <a:off x="1374" y="1903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32" name="Line 73"/>
              <p:cNvSpPr>
                <a:spLocks noChangeShapeType="1"/>
              </p:cNvSpPr>
              <p:nvPr/>
            </p:nvSpPr>
            <p:spPr bwMode="auto">
              <a:xfrm>
                <a:off x="687" y="1903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33" name="Text Box 74"/>
              <p:cNvSpPr txBox="1">
                <a:spLocks noChangeArrowheads="1"/>
              </p:cNvSpPr>
              <p:nvPr/>
            </p:nvSpPr>
            <p:spPr bwMode="auto">
              <a:xfrm>
                <a:off x="287" y="1756"/>
                <a:ext cx="400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 180</a:t>
                </a:r>
              </a:p>
            </p:txBody>
          </p:sp>
          <p:sp>
            <p:nvSpPr>
              <p:cNvPr id="157734" name="Text Box 75"/>
              <p:cNvSpPr txBox="1">
                <a:spLocks noChangeArrowheads="1"/>
              </p:cNvSpPr>
              <p:nvPr/>
            </p:nvSpPr>
            <p:spPr bwMode="auto">
              <a:xfrm>
                <a:off x="1201" y="943"/>
                <a:ext cx="229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57735" name="Text Box 76"/>
              <p:cNvSpPr txBox="1">
                <a:spLocks noChangeArrowheads="1"/>
              </p:cNvSpPr>
              <p:nvPr/>
            </p:nvSpPr>
            <p:spPr bwMode="auto">
              <a:xfrm>
                <a:off x="1201" y="1458"/>
                <a:ext cx="287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57736" name="Text Box 77"/>
              <p:cNvSpPr txBox="1">
                <a:spLocks noChangeArrowheads="1"/>
              </p:cNvSpPr>
              <p:nvPr/>
            </p:nvSpPr>
            <p:spPr bwMode="auto">
              <a:xfrm>
                <a:off x="1202" y="1903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157737" name="Text Box 78"/>
              <p:cNvSpPr txBox="1">
                <a:spLocks noChangeArrowheads="1"/>
              </p:cNvSpPr>
              <p:nvPr/>
            </p:nvSpPr>
            <p:spPr bwMode="auto">
              <a:xfrm>
                <a:off x="1202" y="2197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57738" name="Text Box 79"/>
              <p:cNvSpPr txBox="1">
                <a:spLocks noChangeArrowheads="1"/>
              </p:cNvSpPr>
              <p:nvPr/>
            </p:nvSpPr>
            <p:spPr bwMode="auto">
              <a:xfrm>
                <a:off x="768" y="1872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57739" name="Text Box 80"/>
              <p:cNvSpPr txBox="1">
                <a:spLocks noChangeArrowheads="1"/>
              </p:cNvSpPr>
              <p:nvPr/>
            </p:nvSpPr>
            <p:spPr bwMode="auto">
              <a:xfrm>
                <a:off x="1008" y="2304"/>
                <a:ext cx="2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57740" name="Text Box 81"/>
              <p:cNvSpPr txBox="1">
                <a:spLocks noChangeArrowheads="1"/>
              </p:cNvSpPr>
              <p:nvPr/>
            </p:nvSpPr>
            <p:spPr bwMode="auto">
              <a:xfrm>
                <a:off x="1488" y="3667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F</a:t>
                </a:r>
                <a:r>
                  <a:rPr lang="pt-BR" sz="1200" b="0" baseline="-25000">
                    <a:latin typeface="+mn-lt"/>
                  </a:rPr>
                  <a:t>1</a:t>
                </a:r>
                <a:endParaRPr lang="pt-BR" sz="1200" b="0">
                  <a:latin typeface="+mn-lt"/>
                </a:endParaRPr>
              </a:p>
            </p:txBody>
          </p:sp>
          <p:sp>
            <p:nvSpPr>
              <p:cNvPr id="157741" name="Text Box 82"/>
              <p:cNvSpPr txBox="1">
                <a:spLocks noChangeArrowheads="1"/>
              </p:cNvSpPr>
              <p:nvPr/>
            </p:nvSpPr>
            <p:spPr bwMode="auto">
              <a:xfrm>
                <a:off x="1680" y="2016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F</a:t>
                </a:r>
                <a:r>
                  <a:rPr lang="pt-BR" sz="1200" b="0" baseline="-25000">
                    <a:latin typeface="+mn-lt"/>
                  </a:rPr>
                  <a:t>2</a:t>
                </a:r>
                <a:endParaRPr lang="pt-BR" sz="1200" b="0">
                  <a:latin typeface="+mn-lt"/>
                </a:endParaRPr>
              </a:p>
            </p:txBody>
          </p:sp>
          <p:sp>
            <p:nvSpPr>
              <p:cNvPr id="157742" name="Line 83"/>
              <p:cNvSpPr>
                <a:spLocks noChangeShapeType="1"/>
              </p:cNvSpPr>
              <p:nvPr/>
            </p:nvSpPr>
            <p:spPr bwMode="auto">
              <a:xfrm>
                <a:off x="687" y="3961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43" name="Line 84"/>
              <p:cNvSpPr>
                <a:spLocks noChangeShapeType="1"/>
              </p:cNvSpPr>
              <p:nvPr/>
            </p:nvSpPr>
            <p:spPr bwMode="auto">
              <a:xfrm flipV="1">
                <a:off x="1374" y="3961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44" name="Text Box 85"/>
              <p:cNvSpPr txBox="1">
                <a:spLocks noChangeArrowheads="1"/>
              </p:cNvSpPr>
              <p:nvPr/>
            </p:nvSpPr>
            <p:spPr bwMode="auto">
              <a:xfrm>
                <a:off x="400" y="3805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40</a:t>
                </a:r>
              </a:p>
            </p:txBody>
          </p:sp>
          <p:sp>
            <p:nvSpPr>
              <p:cNvPr id="157745" name="Line 86"/>
              <p:cNvSpPr>
                <a:spLocks noChangeShapeType="1"/>
              </p:cNvSpPr>
              <p:nvPr/>
            </p:nvSpPr>
            <p:spPr bwMode="auto">
              <a:xfrm>
                <a:off x="687" y="874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46" name="Line 87"/>
              <p:cNvSpPr>
                <a:spLocks noChangeShapeType="1"/>
              </p:cNvSpPr>
              <p:nvPr/>
            </p:nvSpPr>
            <p:spPr bwMode="auto">
              <a:xfrm>
                <a:off x="1374" y="1021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47" name="Line 88"/>
              <p:cNvSpPr>
                <a:spLocks noChangeShapeType="1"/>
              </p:cNvSpPr>
              <p:nvPr/>
            </p:nvSpPr>
            <p:spPr bwMode="auto">
              <a:xfrm>
                <a:off x="1374" y="874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48" name="Line 89"/>
              <p:cNvSpPr>
                <a:spLocks noChangeShapeType="1"/>
              </p:cNvSpPr>
              <p:nvPr/>
            </p:nvSpPr>
            <p:spPr bwMode="auto">
              <a:xfrm>
                <a:off x="687" y="2197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49" name="Line 90"/>
              <p:cNvSpPr>
                <a:spLocks noChangeShapeType="1"/>
              </p:cNvSpPr>
              <p:nvPr/>
            </p:nvSpPr>
            <p:spPr bwMode="auto">
              <a:xfrm>
                <a:off x="1374" y="2344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50" name="Line 91"/>
              <p:cNvSpPr>
                <a:spLocks noChangeShapeType="1"/>
              </p:cNvSpPr>
              <p:nvPr/>
            </p:nvSpPr>
            <p:spPr bwMode="auto">
              <a:xfrm>
                <a:off x="1374" y="2197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51" name="Line 92"/>
              <p:cNvSpPr>
                <a:spLocks noChangeShapeType="1"/>
              </p:cNvSpPr>
              <p:nvPr/>
            </p:nvSpPr>
            <p:spPr bwMode="auto">
              <a:xfrm>
                <a:off x="687" y="2932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52" name="Line 93"/>
              <p:cNvSpPr>
                <a:spLocks noChangeShapeType="1"/>
              </p:cNvSpPr>
              <p:nvPr/>
            </p:nvSpPr>
            <p:spPr bwMode="auto">
              <a:xfrm>
                <a:off x="1374" y="2932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53" name="Line 94"/>
              <p:cNvSpPr>
                <a:spLocks noChangeShapeType="1"/>
              </p:cNvSpPr>
              <p:nvPr/>
            </p:nvSpPr>
            <p:spPr bwMode="auto">
              <a:xfrm>
                <a:off x="1374" y="3079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54" name="Text Box 95"/>
              <p:cNvSpPr txBox="1">
                <a:spLocks noChangeArrowheads="1"/>
              </p:cNvSpPr>
              <p:nvPr/>
            </p:nvSpPr>
            <p:spPr bwMode="auto">
              <a:xfrm>
                <a:off x="344" y="2785"/>
                <a:ext cx="400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 110</a:t>
                </a:r>
              </a:p>
            </p:txBody>
          </p:sp>
          <p:sp>
            <p:nvSpPr>
              <p:cNvPr id="157755" name="Line 96"/>
              <p:cNvSpPr>
                <a:spLocks noChangeShapeType="1"/>
              </p:cNvSpPr>
              <p:nvPr/>
            </p:nvSpPr>
            <p:spPr bwMode="auto">
              <a:xfrm>
                <a:off x="687" y="3520"/>
                <a:ext cx="68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56" name="Line 97"/>
              <p:cNvSpPr>
                <a:spLocks noChangeShapeType="1"/>
              </p:cNvSpPr>
              <p:nvPr/>
            </p:nvSpPr>
            <p:spPr bwMode="auto">
              <a:xfrm>
                <a:off x="1373" y="3515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57" name="Line 98"/>
              <p:cNvSpPr>
                <a:spLocks noChangeShapeType="1"/>
              </p:cNvSpPr>
              <p:nvPr/>
            </p:nvSpPr>
            <p:spPr bwMode="auto">
              <a:xfrm flipH="1">
                <a:off x="1374" y="3667"/>
                <a:ext cx="68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58" name="Text Box 99"/>
              <p:cNvSpPr txBox="1">
                <a:spLocks noChangeArrowheads="1"/>
              </p:cNvSpPr>
              <p:nvPr/>
            </p:nvSpPr>
            <p:spPr bwMode="auto">
              <a:xfrm>
                <a:off x="1202" y="2638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5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759" name="Text Box 100"/>
              <p:cNvSpPr txBox="1">
                <a:spLocks noChangeArrowheads="1"/>
              </p:cNvSpPr>
              <p:nvPr/>
            </p:nvSpPr>
            <p:spPr bwMode="auto">
              <a:xfrm>
                <a:off x="1202" y="2932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6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760" name="Text Box 101"/>
              <p:cNvSpPr txBox="1">
                <a:spLocks noChangeArrowheads="1"/>
              </p:cNvSpPr>
              <p:nvPr/>
            </p:nvSpPr>
            <p:spPr bwMode="auto">
              <a:xfrm>
                <a:off x="1202" y="3226"/>
                <a:ext cx="229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>
                    <a:solidFill>
                      <a:schemeClr val="tx1"/>
                    </a:solidFill>
                    <a:latin typeface="+mn-lt"/>
                  </a:rPr>
                  <a:t>7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761" name="Text Box 102"/>
              <p:cNvSpPr txBox="1">
                <a:spLocks noChangeArrowheads="1"/>
              </p:cNvSpPr>
              <p:nvPr/>
            </p:nvSpPr>
            <p:spPr bwMode="auto">
              <a:xfrm>
                <a:off x="2060" y="1899"/>
                <a:ext cx="343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170</a:t>
                </a:r>
              </a:p>
            </p:txBody>
          </p:sp>
          <p:sp>
            <p:nvSpPr>
              <p:cNvPr id="157762" name="Text Box 103"/>
              <p:cNvSpPr txBox="1">
                <a:spLocks noChangeArrowheads="1"/>
              </p:cNvSpPr>
              <p:nvPr/>
            </p:nvSpPr>
            <p:spPr bwMode="auto">
              <a:xfrm>
                <a:off x="2059" y="1159"/>
                <a:ext cx="343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220</a:t>
                </a:r>
              </a:p>
            </p:txBody>
          </p:sp>
          <p:sp>
            <p:nvSpPr>
              <p:cNvPr id="157763" name="Text Box 104"/>
              <p:cNvSpPr txBox="1">
                <a:spLocks noChangeArrowheads="1"/>
              </p:cNvSpPr>
              <p:nvPr/>
            </p:nvSpPr>
            <p:spPr bwMode="auto">
              <a:xfrm>
                <a:off x="2064" y="3984"/>
                <a:ext cx="626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latin typeface="+mn-lt"/>
                  </a:rPr>
                  <a:t>30 (água)</a:t>
                </a:r>
              </a:p>
            </p:txBody>
          </p:sp>
          <p:sp>
            <p:nvSpPr>
              <p:cNvPr id="157764" name="Text Box 105"/>
              <p:cNvSpPr txBox="1">
                <a:spLocks noChangeArrowheads="1"/>
              </p:cNvSpPr>
              <p:nvPr/>
            </p:nvSpPr>
            <p:spPr bwMode="auto">
              <a:xfrm>
                <a:off x="2060" y="948"/>
                <a:ext cx="343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240</a:t>
                </a:r>
              </a:p>
            </p:txBody>
          </p:sp>
          <p:sp>
            <p:nvSpPr>
              <p:cNvPr id="157765" name="Text Box 106"/>
              <p:cNvSpPr txBox="1">
                <a:spLocks noChangeArrowheads="1"/>
              </p:cNvSpPr>
              <p:nvPr/>
            </p:nvSpPr>
            <p:spPr bwMode="auto">
              <a:xfrm>
                <a:off x="2060" y="2197"/>
                <a:ext cx="343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150</a:t>
                </a:r>
              </a:p>
            </p:txBody>
          </p:sp>
          <p:sp>
            <p:nvSpPr>
              <p:cNvPr id="157766" name="Text Box 107"/>
              <p:cNvSpPr txBox="1">
                <a:spLocks noChangeArrowheads="1"/>
              </p:cNvSpPr>
              <p:nvPr/>
            </p:nvSpPr>
            <p:spPr bwMode="auto">
              <a:xfrm>
                <a:off x="2060" y="2927"/>
                <a:ext cx="343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100</a:t>
                </a:r>
              </a:p>
            </p:txBody>
          </p:sp>
          <p:sp>
            <p:nvSpPr>
              <p:cNvPr id="157767" name="Text Box 108"/>
              <p:cNvSpPr txBox="1">
                <a:spLocks noChangeArrowheads="1"/>
              </p:cNvSpPr>
              <p:nvPr/>
            </p:nvSpPr>
            <p:spPr bwMode="auto">
              <a:xfrm>
                <a:off x="2058" y="3511"/>
                <a:ext cx="286" cy="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latin typeface="+mn-lt"/>
                  </a:rPr>
                  <a:t>60</a:t>
                </a:r>
              </a:p>
            </p:txBody>
          </p:sp>
          <p:sp>
            <p:nvSpPr>
              <p:cNvPr id="157768" name="Line 109"/>
              <p:cNvSpPr>
                <a:spLocks noChangeShapeType="1"/>
              </p:cNvSpPr>
              <p:nvPr/>
            </p:nvSpPr>
            <p:spPr bwMode="auto">
              <a:xfrm>
                <a:off x="2064" y="1008"/>
                <a:ext cx="0" cy="312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69" name="Line 110"/>
              <p:cNvSpPr>
                <a:spLocks noChangeShapeType="1"/>
              </p:cNvSpPr>
              <p:nvPr/>
            </p:nvSpPr>
            <p:spPr bwMode="auto">
              <a:xfrm>
                <a:off x="672" y="864"/>
                <a:ext cx="0" cy="31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70" name="Line 111"/>
              <p:cNvSpPr>
                <a:spLocks noChangeShapeType="1"/>
              </p:cNvSpPr>
              <p:nvPr/>
            </p:nvSpPr>
            <p:spPr bwMode="auto">
              <a:xfrm>
                <a:off x="1344" y="4128"/>
                <a:ext cx="720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7771" name="Text Box 112"/>
              <p:cNvSpPr txBox="1">
                <a:spLocks noChangeArrowheads="1"/>
              </p:cNvSpPr>
              <p:nvPr/>
            </p:nvSpPr>
            <p:spPr bwMode="auto">
              <a:xfrm>
                <a:off x="720" y="2640"/>
                <a:ext cx="384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111,5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7772" name="Text Box 160"/>
              <p:cNvSpPr txBox="1">
                <a:spLocks noChangeArrowheads="1"/>
              </p:cNvSpPr>
              <p:nvPr/>
            </p:nvSpPr>
            <p:spPr bwMode="auto">
              <a:xfrm>
                <a:off x="1488" y="2496"/>
                <a:ext cx="288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pt-BR" sz="1200" b="0">
                    <a:latin typeface="+mn-lt"/>
                  </a:rPr>
                  <a:t>143</a:t>
                </a:r>
              </a:p>
            </p:txBody>
          </p:sp>
        </p:grpSp>
        <p:sp>
          <p:nvSpPr>
            <p:cNvPr id="157709" name="Text Box 167"/>
            <p:cNvSpPr txBox="1">
              <a:spLocks noChangeArrowheads="1"/>
            </p:cNvSpPr>
            <p:nvPr/>
          </p:nvSpPr>
          <p:spPr bwMode="auto">
            <a:xfrm>
              <a:off x="192" y="528"/>
              <a:ext cx="20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>
                  <a:latin typeface="+mn-lt"/>
                </a:rPr>
                <a:t>Situação das Correntes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9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9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autoUpdateAnimBg="0"/>
      <p:bldP spid="338948" grpId="0" autoUpdateAnimBg="0"/>
      <p:bldP spid="339106" grpId="0" autoUpdateAnimBg="0"/>
      <p:bldP spid="339107" grpId="0" autoUpdateAnimBg="0"/>
      <p:bldP spid="339108" grpId="0" autoUpdateAnimBg="0"/>
      <p:bldP spid="339109" grpId="0" autoUpdateAnimBg="0"/>
      <p:bldP spid="339110" grpId="0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7"/>
          <p:cNvSpPr>
            <a:spLocks noChangeArrowheads="1"/>
          </p:cNvSpPr>
          <p:nvPr/>
        </p:nvSpPr>
        <p:spPr bwMode="auto">
          <a:xfrm>
            <a:off x="928662" y="4494236"/>
            <a:ext cx="82296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342900" indent="-342900" algn="l"/>
            <a:r>
              <a:rPr lang="pt-BR" sz="2400" dirty="0">
                <a:solidFill>
                  <a:schemeClr val="tx1"/>
                </a:solidFill>
                <a:latin typeface="+mn-lt"/>
              </a:rPr>
              <a:t>Corrente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WC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 dirty="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	</a:t>
            </a:r>
            <a:r>
              <a:rPr lang="pt-BR" sz="2400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baseline="-25000" dirty="0" err="1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 dirty="0">
                <a:latin typeface="+mn-lt"/>
              </a:rPr>
              <a:t>Demanda</a:t>
            </a:r>
          </a:p>
          <a:p>
            <a:pPr marL="342900" indent="-342900" algn="l"/>
            <a:r>
              <a:rPr lang="pt-BR" sz="2400" dirty="0">
                <a:solidFill>
                  <a:schemeClr val="tx1"/>
                </a:solidFill>
                <a:latin typeface="+mn-lt"/>
              </a:rPr>
              <a:t>	                  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	              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	 </a:t>
            </a:r>
            <a:r>
              <a:rPr lang="pt-BR" baseline="30000" dirty="0" err="1">
                <a:solidFill>
                  <a:schemeClr val="tx1"/>
                </a:solidFill>
                <a:latin typeface="+mn-lt"/>
              </a:rPr>
              <a:t>o</a:t>
            </a:r>
            <a:r>
              <a:rPr lang="pt-BR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pt-BR" dirty="0">
                <a:solidFill>
                  <a:schemeClr val="tx1"/>
                </a:solidFill>
                <a:latin typeface="+mn-lt"/>
              </a:rPr>
              <a:t>                    kW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  <a:p>
            <a:pPr marL="342900" indent="-342900" algn="l"/>
            <a:r>
              <a:rPr lang="pt-BR" sz="2400" b="0" dirty="0">
                <a:solidFill>
                  <a:srgbClr val="3333CC"/>
                </a:solidFill>
                <a:latin typeface="+mn-lt"/>
              </a:rPr>
              <a:t>       F</a:t>
            </a:r>
            <a:r>
              <a:rPr lang="pt-BR" sz="2400" b="0" baseline="-25000" dirty="0">
                <a:solidFill>
                  <a:srgbClr val="3333CC"/>
                </a:solidFill>
                <a:latin typeface="+mn-lt"/>
              </a:rPr>
              <a:t>1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		   5                  143	150                35</a:t>
            </a:r>
          </a:p>
          <a:p>
            <a:pPr marL="342900" indent="-342900" algn="l"/>
            <a:r>
              <a:rPr lang="pt-BR" sz="2400" b="0" dirty="0">
                <a:solidFill>
                  <a:srgbClr val="3333CC"/>
                </a:solidFill>
                <a:latin typeface="+mn-lt"/>
              </a:rPr>
              <a:t>       F</a:t>
            </a:r>
            <a:r>
              <a:rPr lang="pt-BR" sz="2400" b="0" baseline="-25000" dirty="0">
                <a:solidFill>
                  <a:srgbClr val="3333CC"/>
                </a:solidFill>
                <a:latin typeface="+mn-lt"/>
              </a:rPr>
              <a:t>2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		   7	           170	220              350</a:t>
            </a:r>
          </a:p>
          <a:p>
            <a:pPr marL="342900" indent="-342900" algn="l"/>
            <a:r>
              <a:rPr lang="pt-BR" sz="2400" b="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	 10                 111,5	  90              215</a:t>
            </a:r>
          </a:p>
          <a:p>
            <a:pPr marL="342900" indent="-342900" algn="l"/>
            <a:r>
              <a:rPr lang="pt-BR" sz="2400" b="0" dirty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	   2	           140	140                 -</a:t>
            </a:r>
          </a:p>
        </p:txBody>
      </p:sp>
      <p:grpSp>
        <p:nvGrpSpPr>
          <p:cNvPr id="2" name="Group 1110"/>
          <p:cNvGrpSpPr>
            <a:grpSpLocks/>
          </p:cNvGrpSpPr>
          <p:nvPr/>
        </p:nvGrpSpPr>
        <p:grpSpPr bwMode="auto">
          <a:xfrm>
            <a:off x="3138462" y="84160"/>
            <a:ext cx="4114800" cy="4283075"/>
            <a:chOff x="1680" y="0"/>
            <a:chExt cx="2592" cy="2698"/>
          </a:xfrm>
        </p:grpSpPr>
        <p:sp>
          <p:nvSpPr>
            <p:cNvPr id="158724" name="Text Box 1029"/>
            <p:cNvSpPr txBox="1">
              <a:spLocks noChangeArrowheads="1"/>
            </p:cNvSpPr>
            <p:nvPr/>
          </p:nvSpPr>
          <p:spPr bwMode="auto">
            <a:xfrm>
              <a:off x="1728" y="0"/>
              <a:ext cx="1755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>
                  <a:latin typeface="+mn-lt"/>
                </a:rPr>
                <a:t>Estado atual da Rede</a:t>
              </a:r>
            </a:p>
          </p:txBody>
        </p:sp>
        <p:grpSp>
          <p:nvGrpSpPr>
            <p:cNvPr id="3" name="Group 1082"/>
            <p:cNvGrpSpPr>
              <a:grpSpLocks/>
            </p:cNvGrpSpPr>
            <p:nvPr/>
          </p:nvGrpSpPr>
          <p:grpSpPr bwMode="auto">
            <a:xfrm>
              <a:off x="1680" y="432"/>
              <a:ext cx="2592" cy="2266"/>
              <a:chOff x="1248" y="864"/>
              <a:chExt cx="2592" cy="2266"/>
            </a:xfrm>
          </p:grpSpPr>
          <p:sp>
            <p:nvSpPr>
              <p:cNvPr id="158726" name="Oval 1083"/>
              <p:cNvSpPr>
                <a:spLocks noChangeArrowheads="1"/>
              </p:cNvSpPr>
              <p:nvPr/>
            </p:nvSpPr>
            <p:spPr bwMode="auto">
              <a:xfrm>
                <a:off x="1894" y="1412"/>
                <a:ext cx="369" cy="34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27" name="Line 1084"/>
              <p:cNvSpPr>
                <a:spLocks noChangeShapeType="1"/>
              </p:cNvSpPr>
              <p:nvPr/>
            </p:nvSpPr>
            <p:spPr bwMode="auto">
              <a:xfrm>
                <a:off x="1340" y="1562"/>
                <a:ext cx="55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28" name="Line 1085"/>
              <p:cNvSpPr>
                <a:spLocks noChangeShapeType="1"/>
              </p:cNvSpPr>
              <p:nvPr/>
            </p:nvSpPr>
            <p:spPr bwMode="auto">
              <a:xfrm>
                <a:off x="2262" y="1562"/>
                <a:ext cx="55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29" name="Line 1086"/>
              <p:cNvSpPr>
                <a:spLocks noChangeShapeType="1"/>
              </p:cNvSpPr>
              <p:nvPr/>
            </p:nvSpPr>
            <p:spPr bwMode="auto">
              <a:xfrm>
                <a:off x="2078" y="864"/>
                <a:ext cx="0" cy="52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30" name="Line 1087"/>
              <p:cNvSpPr>
                <a:spLocks noChangeShapeType="1"/>
              </p:cNvSpPr>
              <p:nvPr/>
            </p:nvSpPr>
            <p:spPr bwMode="auto">
              <a:xfrm>
                <a:off x="2078" y="1736"/>
                <a:ext cx="0" cy="52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31" name="Text Box 1088"/>
              <p:cNvSpPr txBox="1">
                <a:spLocks noChangeArrowheads="1"/>
              </p:cNvSpPr>
              <p:nvPr/>
            </p:nvSpPr>
            <p:spPr bwMode="auto">
              <a:xfrm>
                <a:off x="1968" y="1458"/>
                <a:ext cx="219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solidFill>
                      <a:schemeClr val="tx1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58732" name="Text Box 1089"/>
              <p:cNvSpPr txBox="1">
                <a:spLocks noChangeArrowheads="1"/>
              </p:cNvSpPr>
              <p:nvPr/>
            </p:nvSpPr>
            <p:spPr bwMode="auto">
              <a:xfrm>
                <a:off x="1248" y="1296"/>
                <a:ext cx="528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8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800" b="0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</a:p>
              <a:p>
                <a:pPr eaLnBrk="0" hangingPunct="0"/>
                <a:endParaRPr lang="pt-BR" sz="1800" b="0" baseline="-25000">
                  <a:solidFill>
                    <a:srgbClr val="FF0000"/>
                  </a:solidFill>
                  <a:latin typeface="+mn-lt"/>
                </a:endParaRPr>
              </a:p>
              <a:p>
                <a:pPr eaLnBrk="0" hangingPunct="0"/>
                <a:r>
                  <a:rPr lang="pt-BR" sz="1800" b="0">
                    <a:solidFill>
                      <a:srgbClr val="FF0000"/>
                    </a:solidFill>
                    <a:latin typeface="+mn-lt"/>
                  </a:rPr>
                  <a:t>250</a:t>
                </a:r>
              </a:p>
            </p:txBody>
          </p:sp>
          <p:sp>
            <p:nvSpPr>
              <p:cNvPr id="158733" name="Text Box 1090"/>
              <p:cNvSpPr txBox="1">
                <a:spLocks noChangeArrowheads="1"/>
              </p:cNvSpPr>
              <p:nvPr/>
            </p:nvSpPr>
            <p:spPr bwMode="auto">
              <a:xfrm>
                <a:off x="1872" y="882"/>
                <a:ext cx="6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latin typeface="+mn-lt"/>
                  </a:rPr>
                  <a:t>F</a:t>
                </a:r>
                <a:r>
                  <a:rPr lang="pt-BR" sz="1800" b="0" baseline="-25000">
                    <a:latin typeface="+mn-lt"/>
                  </a:rPr>
                  <a:t>2</a:t>
                </a:r>
                <a:r>
                  <a:rPr lang="pt-BR" sz="1800" b="0">
                    <a:latin typeface="+mn-lt"/>
                  </a:rPr>
                  <a:t>   100</a:t>
                </a:r>
              </a:p>
            </p:txBody>
          </p:sp>
          <p:sp>
            <p:nvSpPr>
              <p:cNvPr id="158734" name="Text Box 1091"/>
              <p:cNvSpPr txBox="1">
                <a:spLocks noChangeArrowheads="1"/>
              </p:cNvSpPr>
              <p:nvPr/>
            </p:nvSpPr>
            <p:spPr bwMode="auto">
              <a:xfrm>
                <a:off x="2170" y="1562"/>
                <a:ext cx="737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pt-BR" sz="18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58735" name="Text Box 1092"/>
              <p:cNvSpPr txBox="1">
                <a:spLocks noChangeArrowheads="1"/>
              </p:cNvSpPr>
              <p:nvPr/>
            </p:nvSpPr>
            <p:spPr bwMode="auto">
              <a:xfrm>
                <a:off x="2592" y="1602"/>
                <a:ext cx="432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solidFill>
                      <a:srgbClr val="FF0000"/>
                    </a:solidFill>
                    <a:latin typeface="+mn-lt"/>
                  </a:rPr>
                  <a:t>140</a:t>
                </a:r>
              </a:p>
            </p:txBody>
          </p:sp>
          <p:sp>
            <p:nvSpPr>
              <p:cNvPr id="158736" name="Oval 1093"/>
              <p:cNvSpPr>
                <a:spLocks noChangeArrowheads="1"/>
              </p:cNvSpPr>
              <p:nvPr/>
            </p:nvSpPr>
            <p:spPr bwMode="auto">
              <a:xfrm>
                <a:off x="2814" y="2287"/>
                <a:ext cx="369" cy="34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37" name="Line 1094"/>
              <p:cNvSpPr>
                <a:spLocks noChangeShapeType="1"/>
              </p:cNvSpPr>
              <p:nvPr/>
            </p:nvSpPr>
            <p:spPr bwMode="auto">
              <a:xfrm>
                <a:off x="3183" y="2462"/>
                <a:ext cx="55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38" name="Text Box 1095"/>
              <p:cNvSpPr txBox="1">
                <a:spLocks noChangeArrowheads="1"/>
              </p:cNvSpPr>
              <p:nvPr/>
            </p:nvSpPr>
            <p:spPr bwMode="auto">
              <a:xfrm>
                <a:off x="2928" y="2370"/>
                <a:ext cx="210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solidFill>
                      <a:schemeClr val="tx1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158739" name="Text Box 1096"/>
              <p:cNvSpPr txBox="1">
                <a:spLocks noChangeArrowheads="1"/>
              </p:cNvSpPr>
              <p:nvPr/>
            </p:nvSpPr>
            <p:spPr bwMode="auto">
              <a:xfrm>
                <a:off x="3216" y="2466"/>
                <a:ext cx="624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solidFill>
                      <a:srgbClr val="FF0000"/>
                    </a:solidFill>
                    <a:latin typeface="+mn-lt"/>
                  </a:rPr>
                  <a:t>111,5</a:t>
                </a:r>
              </a:p>
            </p:txBody>
          </p:sp>
          <p:sp>
            <p:nvSpPr>
              <p:cNvPr id="158740" name="Line 1097"/>
              <p:cNvSpPr>
                <a:spLocks noChangeShapeType="1"/>
              </p:cNvSpPr>
              <p:nvPr/>
            </p:nvSpPr>
            <p:spPr bwMode="auto">
              <a:xfrm>
                <a:off x="1340" y="2430"/>
                <a:ext cx="55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41" name="Text Box 1098"/>
              <p:cNvSpPr txBox="1">
                <a:spLocks noChangeArrowheads="1"/>
              </p:cNvSpPr>
              <p:nvPr/>
            </p:nvSpPr>
            <p:spPr bwMode="auto">
              <a:xfrm>
                <a:off x="1296" y="2160"/>
                <a:ext cx="432" cy="6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800" b="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</a:p>
              <a:p>
                <a:pPr algn="l" eaLnBrk="0" hangingPunct="0"/>
                <a:endParaRPr lang="pt-BR" sz="1800" b="0">
                  <a:solidFill>
                    <a:srgbClr val="FF0000"/>
                  </a:solidFill>
                  <a:latin typeface="+mn-lt"/>
                </a:endParaRPr>
              </a:p>
              <a:p>
                <a:pPr algn="l" eaLnBrk="0" hangingPunct="0"/>
                <a:r>
                  <a:rPr lang="pt-BR" sz="1800" b="0">
                    <a:solidFill>
                      <a:srgbClr val="FF0000"/>
                    </a:solidFill>
                    <a:latin typeface="+mn-lt"/>
                  </a:rPr>
                  <a:t>180</a:t>
                </a:r>
              </a:p>
            </p:txBody>
          </p:sp>
          <p:sp>
            <p:nvSpPr>
              <p:cNvPr id="158742" name="Text Box 1099"/>
              <p:cNvSpPr txBox="1">
                <a:spLocks noChangeArrowheads="1"/>
              </p:cNvSpPr>
              <p:nvPr/>
            </p:nvSpPr>
            <p:spPr bwMode="auto">
              <a:xfrm>
                <a:off x="2064" y="1872"/>
                <a:ext cx="528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latin typeface="+mn-lt"/>
                  </a:rPr>
                  <a:t>131,4</a:t>
                </a:r>
              </a:p>
            </p:txBody>
          </p:sp>
          <p:sp>
            <p:nvSpPr>
              <p:cNvPr id="158743" name="Oval 1100"/>
              <p:cNvSpPr>
                <a:spLocks noChangeArrowheads="1"/>
              </p:cNvSpPr>
              <p:nvPr/>
            </p:nvSpPr>
            <p:spPr bwMode="auto">
              <a:xfrm>
                <a:off x="1893" y="2259"/>
                <a:ext cx="369" cy="34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44" name="Text Box 1101"/>
              <p:cNvSpPr txBox="1">
                <a:spLocks noChangeArrowheads="1"/>
              </p:cNvSpPr>
              <p:nvPr/>
            </p:nvSpPr>
            <p:spPr bwMode="auto">
              <a:xfrm>
                <a:off x="2016" y="2322"/>
                <a:ext cx="240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solidFill>
                      <a:schemeClr val="tx1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58745" name="Line 1102"/>
              <p:cNvSpPr>
                <a:spLocks noChangeShapeType="1"/>
              </p:cNvSpPr>
              <p:nvPr/>
            </p:nvSpPr>
            <p:spPr bwMode="auto">
              <a:xfrm>
                <a:off x="2078" y="2607"/>
                <a:ext cx="0" cy="52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46" name="Text Box 1103"/>
              <p:cNvSpPr txBox="1">
                <a:spLocks noChangeArrowheads="1"/>
              </p:cNvSpPr>
              <p:nvPr/>
            </p:nvSpPr>
            <p:spPr bwMode="auto">
              <a:xfrm>
                <a:off x="2112" y="2784"/>
                <a:ext cx="384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latin typeface="+mn-lt"/>
                  </a:rPr>
                  <a:t>170</a:t>
                </a:r>
              </a:p>
            </p:txBody>
          </p:sp>
          <p:sp>
            <p:nvSpPr>
              <p:cNvPr id="158747" name="Line 1104"/>
              <p:cNvSpPr>
                <a:spLocks noChangeShapeType="1"/>
              </p:cNvSpPr>
              <p:nvPr/>
            </p:nvSpPr>
            <p:spPr bwMode="auto">
              <a:xfrm>
                <a:off x="2262" y="2433"/>
                <a:ext cx="55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48" name="Text Box 1105"/>
              <p:cNvSpPr txBox="1">
                <a:spLocks noChangeArrowheads="1"/>
              </p:cNvSpPr>
              <p:nvPr/>
            </p:nvSpPr>
            <p:spPr bwMode="auto">
              <a:xfrm>
                <a:off x="2352" y="2466"/>
                <a:ext cx="378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solidFill>
                      <a:srgbClr val="FF0000"/>
                    </a:solidFill>
                    <a:latin typeface="+mn-lt"/>
                  </a:rPr>
                  <a:t>153</a:t>
                </a:r>
              </a:p>
            </p:txBody>
          </p:sp>
          <p:sp>
            <p:nvSpPr>
              <p:cNvPr id="158749" name="Line 1106"/>
              <p:cNvSpPr>
                <a:spLocks noChangeShapeType="1"/>
              </p:cNvSpPr>
              <p:nvPr/>
            </p:nvSpPr>
            <p:spPr bwMode="auto">
              <a:xfrm>
                <a:off x="2999" y="1736"/>
                <a:ext cx="0" cy="52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50" name="Line 1107"/>
              <p:cNvSpPr>
                <a:spLocks noChangeShapeType="1"/>
              </p:cNvSpPr>
              <p:nvPr/>
            </p:nvSpPr>
            <p:spPr bwMode="auto">
              <a:xfrm>
                <a:off x="2999" y="2607"/>
                <a:ext cx="0" cy="52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58751" name="Text Box 1108"/>
              <p:cNvSpPr txBox="1">
                <a:spLocks noChangeArrowheads="1"/>
              </p:cNvSpPr>
              <p:nvPr/>
            </p:nvSpPr>
            <p:spPr bwMode="auto">
              <a:xfrm>
                <a:off x="2784" y="1728"/>
                <a:ext cx="737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latin typeface="+mn-lt"/>
                  </a:rPr>
                  <a:t>F</a:t>
                </a:r>
                <a:r>
                  <a:rPr lang="pt-BR" sz="1800" b="0" baseline="-25000">
                    <a:latin typeface="+mn-lt"/>
                  </a:rPr>
                  <a:t>1</a:t>
                </a:r>
                <a:r>
                  <a:rPr lang="pt-BR" sz="1800" b="0">
                    <a:latin typeface="+mn-lt"/>
                  </a:rPr>
                  <a:t>  60</a:t>
                </a:r>
              </a:p>
            </p:txBody>
          </p:sp>
          <p:sp>
            <p:nvSpPr>
              <p:cNvPr id="158752" name="Text Box 1109"/>
              <p:cNvSpPr txBox="1">
                <a:spLocks noChangeArrowheads="1"/>
              </p:cNvSpPr>
              <p:nvPr/>
            </p:nvSpPr>
            <p:spPr bwMode="auto">
              <a:xfrm>
                <a:off x="2976" y="2706"/>
                <a:ext cx="357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800" b="0">
                    <a:latin typeface="+mn-lt"/>
                  </a:rPr>
                  <a:t>143</a:t>
                </a:r>
              </a:p>
            </p:txBody>
          </p: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857224" y="0"/>
            <a:ext cx="785814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pt-BR" sz="2800" b="0" dirty="0">
                <a:latin typeface="+mn-lt"/>
              </a:rPr>
              <a:t>REDE FINAL  -  Seleção dos Pares pelo Critério </a:t>
            </a:r>
            <a:r>
              <a:rPr lang="pt-BR" sz="2800" b="0" dirty="0">
                <a:solidFill>
                  <a:srgbClr val="FF0000"/>
                </a:solidFill>
                <a:latin typeface="+mn-lt"/>
              </a:rPr>
              <a:t>RPS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5638800" y="3000375"/>
            <a:ext cx="1917700" cy="1724025"/>
            <a:chOff x="3552" y="1890"/>
            <a:chExt cx="1208" cy="1086"/>
          </a:xfrm>
        </p:grpSpPr>
        <p:sp>
          <p:nvSpPr>
            <p:cNvPr id="159797" name="Text Box 3"/>
            <p:cNvSpPr txBox="1">
              <a:spLocks noChangeArrowheads="1"/>
            </p:cNvSpPr>
            <p:nvPr/>
          </p:nvSpPr>
          <p:spPr bwMode="auto">
            <a:xfrm>
              <a:off x="4176" y="2418"/>
              <a:ext cx="584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59798" name="Line 4"/>
            <p:cNvSpPr>
              <a:spLocks noChangeShapeType="1"/>
            </p:cNvSpPr>
            <p:nvPr/>
          </p:nvSpPr>
          <p:spPr bwMode="auto">
            <a:xfrm>
              <a:off x="4105" y="2433"/>
              <a:ext cx="55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99" name="Oval 5"/>
            <p:cNvSpPr>
              <a:spLocks noChangeArrowheads="1"/>
            </p:cNvSpPr>
            <p:nvPr/>
          </p:nvSpPr>
          <p:spPr bwMode="auto">
            <a:xfrm>
              <a:off x="3696" y="2226"/>
              <a:ext cx="369" cy="34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800" name="Line 6"/>
            <p:cNvSpPr>
              <a:spLocks noChangeShapeType="1"/>
            </p:cNvSpPr>
            <p:nvPr/>
          </p:nvSpPr>
          <p:spPr bwMode="auto">
            <a:xfrm flipH="1">
              <a:off x="4013" y="2084"/>
              <a:ext cx="276" cy="26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801" name="Line 7"/>
            <p:cNvSpPr>
              <a:spLocks noChangeShapeType="1"/>
            </p:cNvSpPr>
            <p:nvPr/>
          </p:nvSpPr>
          <p:spPr bwMode="auto">
            <a:xfrm flipH="1">
              <a:off x="3552" y="2520"/>
              <a:ext cx="277" cy="26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802" name="Text Box 8"/>
            <p:cNvSpPr txBox="1">
              <a:spLocks noChangeArrowheads="1"/>
            </p:cNvSpPr>
            <p:nvPr/>
          </p:nvSpPr>
          <p:spPr bwMode="auto">
            <a:xfrm>
              <a:off x="3840" y="2322"/>
              <a:ext cx="200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5</a:t>
              </a:r>
            </a:p>
          </p:txBody>
        </p:sp>
        <p:sp>
          <p:nvSpPr>
            <p:cNvPr id="159803" name="Text Box 9"/>
            <p:cNvSpPr txBox="1">
              <a:spLocks noChangeArrowheads="1"/>
            </p:cNvSpPr>
            <p:nvPr/>
          </p:nvSpPr>
          <p:spPr bwMode="auto">
            <a:xfrm>
              <a:off x="4080" y="1890"/>
              <a:ext cx="35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30</a:t>
              </a:r>
            </a:p>
          </p:txBody>
        </p:sp>
        <p:sp>
          <p:nvSpPr>
            <p:cNvPr id="159804" name="Text Box 10"/>
            <p:cNvSpPr txBox="1">
              <a:spLocks noChangeArrowheads="1"/>
            </p:cNvSpPr>
            <p:nvPr/>
          </p:nvSpPr>
          <p:spPr bwMode="auto">
            <a:xfrm>
              <a:off x="3648" y="2706"/>
              <a:ext cx="288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50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1981200" y="1371600"/>
            <a:ext cx="4114800" cy="3597275"/>
            <a:chOff x="1248" y="864"/>
            <a:chExt cx="2592" cy="2266"/>
          </a:xfrm>
        </p:grpSpPr>
        <p:sp>
          <p:nvSpPr>
            <p:cNvPr id="159770" name="Oval 11"/>
            <p:cNvSpPr>
              <a:spLocks noChangeArrowheads="1"/>
            </p:cNvSpPr>
            <p:nvPr/>
          </p:nvSpPr>
          <p:spPr bwMode="auto">
            <a:xfrm>
              <a:off x="1894" y="1412"/>
              <a:ext cx="369" cy="34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71" name="Line 12"/>
            <p:cNvSpPr>
              <a:spLocks noChangeShapeType="1"/>
            </p:cNvSpPr>
            <p:nvPr/>
          </p:nvSpPr>
          <p:spPr bwMode="auto">
            <a:xfrm>
              <a:off x="1340" y="1562"/>
              <a:ext cx="55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72" name="Line 13"/>
            <p:cNvSpPr>
              <a:spLocks noChangeShapeType="1"/>
            </p:cNvSpPr>
            <p:nvPr/>
          </p:nvSpPr>
          <p:spPr bwMode="auto">
            <a:xfrm>
              <a:off x="2262" y="1562"/>
              <a:ext cx="55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73" name="Line 14"/>
            <p:cNvSpPr>
              <a:spLocks noChangeShapeType="1"/>
            </p:cNvSpPr>
            <p:nvPr/>
          </p:nvSpPr>
          <p:spPr bwMode="auto">
            <a:xfrm>
              <a:off x="2078" y="864"/>
              <a:ext cx="0" cy="52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74" name="Line 15"/>
            <p:cNvSpPr>
              <a:spLocks noChangeShapeType="1"/>
            </p:cNvSpPr>
            <p:nvPr/>
          </p:nvSpPr>
          <p:spPr bwMode="auto">
            <a:xfrm>
              <a:off x="2078" y="1736"/>
              <a:ext cx="0" cy="52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75" name="Text Box 16"/>
            <p:cNvSpPr txBox="1">
              <a:spLocks noChangeArrowheads="1"/>
            </p:cNvSpPr>
            <p:nvPr/>
          </p:nvSpPr>
          <p:spPr bwMode="auto">
            <a:xfrm>
              <a:off x="1968" y="1458"/>
              <a:ext cx="21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59776" name="Text Box 17"/>
            <p:cNvSpPr txBox="1">
              <a:spLocks noChangeArrowheads="1"/>
            </p:cNvSpPr>
            <p:nvPr/>
          </p:nvSpPr>
          <p:spPr bwMode="auto">
            <a:xfrm>
              <a:off x="1248" y="1296"/>
              <a:ext cx="528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2</a:t>
              </a:r>
            </a:p>
            <a:p>
              <a:pPr eaLnBrk="0" hangingPunct="0"/>
              <a:endParaRPr lang="pt-BR" sz="1800" b="0" baseline="-25000">
                <a:solidFill>
                  <a:srgbClr val="FF0000"/>
                </a:solidFill>
                <a:latin typeface="+mn-lt"/>
              </a:endParaRPr>
            </a:p>
            <a:p>
              <a:pPr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</a:t>
              </a:r>
            </a:p>
          </p:txBody>
        </p:sp>
        <p:sp>
          <p:nvSpPr>
            <p:cNvPr id="159777" name="Text Box 18"/>
            <p:cNvSpPr txBox="1">
              <a:spLocks noChangeArrowheads="1"/>
            </p:cNvSpPr>
            <p:nvPr/>
          </p:nvSpPr>
          <p:spPr bwMode="auto">
            <a:xfrm>
              <a:off x="1872" y="882"/>
              <a:ext cx="6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2</a:t>
              </a:r>
              <a:r>
                <a:rPr lang="pt-BR" sz="1800" b="0">
                  <a:latin typeface="+mn-lt"/>
                </a:rPr>
                <a:t>   100</a:t>
              </a:r>
            </a:p>
          </p:txBody>
        </p:sp>
        <p:sp>
          <p:nvSpPr>
            <p:cNvPr id="159778" name="Text Box 19"/>
            <p:cNvSpPr txBox="1">
              <a:spLocks noChangeArrowheads="1"/>
            </p:cNvSpPr>
            <p:nvPr/>
          </p:nvSpPr>
          <p:spPr bwMode="auto">
            <a:xfrm>
              <a:off x="2170" y="1562"/>
              <a:ext cx="737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pt-BR" sz="1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9779" name="Text Box 20"/>
            <p:cNvSpPr txBox="1">
              <a:spLocks noChangeArrowheads="1"/>
            </p:cNvSpPr>
            <p:nvPr/>
          </p:nvSpPr>
          <p:spPr bwMode="auto">
            <a:xfrm>
              <a:off x="2592" y="1602"/>
              <a:ext cx="43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59780" name="Oval 21"/>
            <p:cNvSpPr>
              <a:spLocks noChangeArrowheads="1"/>
            </p:cNvSpPr>
            <p:nvPr/>
          </p:nvSpPr>
          <p:spPr bwMode="auto">
            <a:xfrm>
              <a:off x="2814" y="2287"/>
              <a:ext cx="369" cy="34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81" name="Line 22"/>
            <p:cNvSpPr>
              <a:spLocks noChangeShapeType="1"/>
            </p:cNvSpPr>
            <p:nvPr/>
          </p:nvSpPr>
          <p:spPr bwMode="auto">
            <a:xfrm>
              <a:off x="3183" y="2462"/>
              <a:ext cx="55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82" name="Text Box 23"/>
            <p:cNvSpPr txBox="1">
              <a:spLocks noChangeArrowheads="1"/>
            </p:cNvSpPr>
            <p:nvPr/>
          </p:nvSpPr>
          <p:spPr bwMode="auto">
            <a:xfrm>
              <a:off x="2928" y="2370"/>
              <a:ext cx="21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59783" name="Text Box 24"/>
            <p:cNvSpPr txBox="1">
              <a:spLocks noChangeArrowheads="1"/>
            </p:cNvSpPr>
            <p:nvPr/>
          </p:nvSpPr>
          <p:spPr bwMode="auto">
            <a:xfrm>
              <a:off x="3216" y="2466"/>
              <a:ext cx="624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111,5</a:t>
              </a:r>
            </a:p>
          </p:txBody>
        </p:sp>
        <p:sp>
          <p:nvSpPr>
            <p:cNvPr id="159784" name="Line 25"/>
            <p:cNvSpPr>
              <a:spLocks noChangeShapeType="1"/>
            </p:cNvSpPr>
            <p:nvPr/>
          </p:nvSpPr>
          <p:spPr bwMode="auto">
            <a:xfrm>
              <a:off x="1340" y="2430"/>
              <a:ext cx="55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85" name="Text Box 26"/>
            <p:cNvSpPr txBox="1">
              <a:spLocks noChangeArrowheads="1"/>
            </p:cNvSpPr>
            <p:nvPr/>
          </p:nvSpPr>
          <p:spPr bwMode="auto">
            <a:xfrm>
              <a:off x="1296" y="2160"/>
              <a:ext cx="432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1</a:t>
              </a:r>
            </a:p>
            <a:p>
              <a:pPr algn="l" eaLnBrk="0" hangingPunct="0"/>
              <a:endParaRPr lang="pt-BR" sz="1800" b="0">
                <a:solidFill>
                  <a:srgbClr val="FF0000"/>
                </a:solidFill>
                <a:latin typeface="+mn-lt"/>
              </a:endParaRPr>
            </a:p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180</a:t>
              </a:r>
            </a:p>
          </p:txBody>
        </p:sp>
        <p:sp>
          <p:nvSpPr>
            <p:cNvPr id="159786" name="Text Box 27"/>
            <p:cNvSpPr txBox="1">
              <a:spLocks noChangeArrowheads="1"/>
            </p:cNvSpPr>
            <p:nvPr/>
          </p:nvSpPr>
          <p:spPr bwMode="auto">
            <a:xfrm>
              <a:off x="2064" y="1872"/>
              <a:ext cx="528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131,4</a:t>
              </a:r>
            </a:p>
          </p:txBody>
        </p:sp>
        <p:sp>
          <p:nvSpPr>
            <p:cNvPr id="159787" name="Oval 28"/>
            <p:cNvSpPr>
              <a:spLocks noChangeArrowheads="1"/>
            </p:cNvSpPr>
            <p:nvPr/>
          </p:nvSpPr>
          <p:spPr bwMode="auto">
            <a:xfrm>
              <a:off x="1893" y="2259"/>
              <a:ext cx="369" cy="3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88" name="Text Box 29"/>
            <p:cNvSpPr txBox="1">
              <a:spLocks noChangeArrowheads="1"/>
            </p:cNvSpPr>
            <p:nvPr/>
          </p:nvSpPr>
          <p:spPr bwMode="auto">
            <a:xfrm>
              <a:off x="2016" y="2322"/>
              <a:ext cx="24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59789" name="Line 30"/>
            <p:cNvSpPr>
              <a:spLocks noChangeShapeType="1"/>
            </p:cNvSpPr>
            <p:nvPr/>
          </p:nvSpPr>
          <p:spPr bwMode="auto">
            <a:xfrm>
              <a:off x="2078" y="2607"/>
              <a:ext cx="0" cy="52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90" name="Text Box 31"/>
            <p:cNvSpPr txBox="1">
              <a:spLocks noChangeArrowheads="1"/>
            </p:cNvSpPr>
            <p:nvPr/>
          </p:nvSpPr>
          <p:spPr bwMode="auto">
            <a:xfrm>
              <a:off x="2112" y="2784"/>
              <a:ext cx="384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170</a:t>
              </a:r>
            </a:p>
          </p:txBody>
        </p:sp>
        <p:sp>
          <p:nvSpPr>
            <p:cNvPr id="159791" name="Line 41"/>
            <p:cNvSpPr>
              <a:spLocks noChangeShapeType="1"/>
            </p:cNvSpPr>
            <p:nvPr/>
          </p:nvSpPr>
          <p:spPr bwMode="auto">
            <a:xfrm>
              <a:off x="2262" y="2433"/>
              <a:ext cx="55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92" name="Text Box 42"/>
            <p:cNvSpPr txBox="1">
              <a:spLocks noChangeArrowheads="1"/>
            </p:cNvSpPr>
            <p:nvPr/>
          </p:nvSpPr>
          <p:spPr bwMode="auto">
            <a:xfrm>
              <a:off x="2352" y="2466"/>
              <a:ext cx="378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153</a:t>
              </a:r>
            </a:p>
          </p:txBody>
        </p:sp>
        <p:sp>
          <p:nvSpPr>
            <p:cNvPr id="159793" name="Line 43"/>
            <p:cNvSpPr>
              <a:spLocks noChangeShapeType="1"/>
            </p:cNvSpPr>
            <p:nvPr/>
          </p:nvSpPr>
          <p:spPr bwMode="auto">
            <a:xfrm>
              <a:off x="2999" y="1736"/>
              <a:ext cx="0" cy="52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94" name="Line 44"/>
            <p:cNvSpPr>
              <a:spLocks noChangeShapeType="1"/>
            </p:cNvSpPr>
            <p:nvPr/>
          </p:nvSpPr>
          <p:spPr bwMode="auto">
            <a:xfrm>
              <a:off x="2999" y="2607"/>
              <a:ext cx="0" cy="52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95" name="Text Box 45"/>
            <p:cNvSpPr txBox="1">
              <a:spLocks noChangeArrowheads="1"/>
            </p:cNvSpPr>
            <p:nvPr/>
          </p:nvSpPr>
          <p:spPr bwMode="auto">
            <a:xfrm>
              <a:off x="2784" y="1728"/>
              <a:ext cx="737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1</a:t>
              </a:r>
              <a:r>
                <a:rPr lang="pt-BR" sz="1800" b="0">
                  <a:latin typeface="+mn-lt"/>
                </a:rPr>
                <a:t>  60</a:t>
              </a:r>
            </a:p>
          </p:txBody>
        </p:sp>
        <p:sp>
          <p:nvSpPr>
            <p:cNvPr id="159796" name="Text Box 46"/>
            <p:cNvSpPr txBox="1">
              <a:spLocks noChangeArrowheads="1"/>
            </p:cNvSpPr>
            <p:nvPr/>
          </p:nvSpPr>
          <p:spPr bwMode="auto">
            <a:xfrm>
              <a:off x="2976" y="2706"/>
              <a:ext cx="357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143</a:t>
              </a: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2286000" y="4738688"/>
            <a:ext cx="3644900" cy="1614487"/>
            <a:chOff x="1440" y="2985"/>
            <a:chExt cx="2296" cy="1017"/>
          </a:xfrm>
        </p:grpSpPr>
        <p:sp>
          <p:nvSpPr>
            <p:cNvPr id="159752" name="Oval 32"/>
            <p:cNvSpPr>
              <a:spLocks noChangeArrowheads="1"/>
            </p:cNvSpPr>
            <p:nvPr/>
          </p:nvSpPr>
          <p:spPr bwMode="auto">
            <a:xfrm>
              <a:off x="1893" y="3159"/>
              <a:ext cx="368" cy="34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53" name="Line 33"/>
            <p:cNvSpPr>
              <a:spLocks noChangeShapeType="1"/>
            </p:cNvSpPr>
            <p:nvPr/>
          </p:nvSpPr>
          <p:spPr bwMode="auto">
            <a:xfrm flipV="1">
              <a:off x="2169" y="2985"/>
              <a:ext cx="276" cy="26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54" name="Line 34"/>
            <p:cNvSpPr>
              <a:spLocks noChangeShapeType="1"/>
            </p:cNvSpPr>
            <p:nvPr/>
          </p:nvSpPr>
          <p:spPr bwMode="auto">
            <a:xfrm flipV="1">
              <a:off x="1708" y="3421"/>
              <a:ext cx="277" cy="26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55" name="Text Box 35"/>
            <p:cNvSpPr txBox="1">
              <a:spLocks noChangeArrowheads="1"/>
            </p:cNvSpPr>
            <p:nvPr/>
          </p:nvSpPr>
          <p:spPr bwMode="auto">
            <a:xfrm>
              <a:off x="2016" y="3234"/>
              <a:ext cx="21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59756" name="Text Box 36"/>
            <p:cNvSpPr txBox="1">
              <a:spLocks noChangeArrowheads="1"/>
            </p:cNvSpPr>
            <p:nvPr/>
          </p:nvSpPr>
          <p:spPr bwMode="auto">
            <a:xfrm>
              <a:off x="1985" y="3595"/>
              <a:ext cx="737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pt-BR" sz="1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9757" name="Text Box 37"/>
            <p:cNvSpPr txBox="1">
              <a:spLocks noChangeArrowheads="1"/>
            </p:cNvSpPr>
            <p:nvPr/>
          </p:nvSpPr>
          <p:spPr bwMode="auto">
            <a:xfrm>
              <a:off x="2261" y="3072"/>
              <a:ext cx="553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</a:t>
              </a:r>
            </a:p>
          </p:txBody>
        </p:sp>
        <p:sp>
          <p:nvSpPr>
            <p:cNvPr id="159758" name="Text Box 38"/>
            <p:cNvSpPr txBox="1">
              <a:spLocks noChangeArrowheads="1"/>
            </p:cNvSpPr>
            <p:nvPr/>
          </p:nvSpPr>
          <p:spPr bwMode="auto">
            <a:xfrm>
              <a:off x="1440" y="3522"/>
              <a:ext cx="645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</a:t>
              </a:r>
            </a:p>
          </p:txBody>
        </p:sp>
        <p:sp>
          <p:nvSpPr>
            <p:cNvPr id="159759" name="Line 39"/>
            <p:cNvSpPr>
              <a:spLocks noChangeShapeType="1"/>
            </p:cNvSpPr>
            <p:nvPr/>
          </p:nvSpPr>
          <p:spPr bwMode="auto">
            <a:xfrm>
              <a:off x="2078" y="3479"/>
              <a:ext cx="0" cy="52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60" name="Text Box 40"/>
            <p:cNvSpPr txBox="1">
              <a:spLocks noChangeArrowheads="1"/>
            </p:cNvSpPr>
            <p:nvPr/>
          </p:nvSpPr>
          <p:spPr bwMode="auto">
            <a:xfrm>
              <a:off x="2112" y="3740"/>
              <a:ext cx="645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220</a:t>
              </a:r>
            </a:p>
          </p:txBody>
        </p:sp>
        <p:sp>
          <p:nvSpPr>
            <p:cNvPr id="159761" name="Line 47"/>
            <p:cNvSpPr>
              <a:spLocks noChangeShapeType="1"/>
            </p:cNvSpPr>
            <p:nvPr/>
          </p:nvSpPr>
          <p:spPr bwMode="auto">
            <a:xfrm>
              <a:off x="2999" y="3479"/>
              <a:ext cx="0" cy="52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62" name="Oval 48"/>
            <p:cNvSpPr>
              <a:spLocks noChangeArrowheads="1"/>
            </p:cNvSpPr>
            <p:nvPr/>
          </p:nvSpPr>
          <p:spPr bwMode="auto">
            <a:xfrm>
              <a:off x="2814" y="3159"/>
              <a:ext cx="369" cy="34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63" name="Line 49"/>
            <p:cNvSpPr>
              <a:spLocks noChangeShapeType="1"/>
            </p:cNvSpPr>
            <p:nvPr/>
          </p:nvSpPr>
          <p:spPr bwMode="auto">
            <a:xfrm flipV="1">
              <a:off x="3091" y="2985"/>
              <a:ext cx="276" cy="26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64" name="Line 50"/>
            <p:cNvSpPr>
              <a:spLocks noChangeShapeType="1"/>
            </p:cNvSpPr>
            <p:nvPr/>
          </p:nvSpPr>
          <p:spPr bwMode="auto">
            <a:xfrm flipV="1">
              <a:off x="2630" y="3420"/>
              <a:ext cx="276" cy="26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59765" name="Text Box 51"/>
            <p:cNvSpPr txBox="1">
              <a:spLocks noChangeArrowheads="1"/>
            </p:cNvSpPr>
            <p:nvPr/>
          </p:nvSpPr>
          <p:spPr bwMode="auto">
            <a:xfrm>
              <a:off x="2880" y="3234"/>
              <a:ext cx="21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6</a:t>
              </a:r>
            </a:p>
          </p:txBody>
        </p:sp>
        <p:sp>
          <p:nvSpPr>
            <p:cNvPr id="159766" name="Text Box 52"/>
            <p:cNvSpPr txBox="1">
              <a:spLocks noChangeArrowheads="1"/>
            </p:cNvSpPr>
            <p:nvPr/>
          </p:nvSpPr>
          <p:spPr bwMode="auto">
            <a:xfrm>
              <a:off x="2906" y="3595"/>
              <a:ext cx="738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pt-BR" sz="1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9767" name="Text Box 53"/>
            <p:cNvSpPr txBox="1">
              <a:spLocks noChangeArrowheads="1"/>
            </p:cNvSpPr>
            <p:nvPr/>
          </p:nvSpPr>
          <p:spPr bwMode="auto">
            <a:xfrm>
              <a:off x="3183" y="3072"/>
              <a:ext cx="553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</a:t>
              </a:r>
            </a:p>
          </p:txBody>
        </p:sp>
        <p:sp>
          <p:nvSpPr>
            <p:cNvPr id="159768" name="Text Box 54"/>
            <p:cNvSpPr txBox="1">
              <a:spLocks noChangeArrowheads="1"/>
            </p:cNvSpPr>
            <p:nvPr/>
          </p:nvSpPr>
          <p:spPr bwMode="auto">
            <a:xfrm>
              <a:off x="2400" y="3456"/>
              <a:ext cx="646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</a:t>
              </a:r>
            </a:p>
          </p:txBody>
        </p:sp>
        <p:sp>
          <p:nvSpPr>
            <p:cNvPr id="159769" name="Text Box 55"/>
            <p:cNvSpPr txBox="1">
              <a:spLocks noChangeArrowheads="1"/>
            </p:cNvSpPr>
            <p:nvPr/>
          </p:nvSpPr>
          <p:spPr bwMode="auto">
            <a:xfrm>
              <a:off x="3024" y="3740"/>
              <a:ext cx="645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150</a:t>
              </a:r>
            </a:p>
          </p:txBody>
        </p:sp>
      </p:grpSp>
      <p:sp>
        <p:nvSpPr>
          <p:cNvPr id="445499" name="Rectangle 59"/>
          <p:cNvSpPr>
            <a:spLocks noChangeArrowheads="1"/>
          </p:cNvSpPr>
          <p:nvPr/>
        </p:nvSpPr>
        <p:spPr bwMode="auto">
          <a:xfrm>
            <a:off x="6934200" y="5257800"/>
            <a:ext cx="1811843" cy="12003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>
                <a:latin typeface="+mn-lt"/>
              </a:rPr>
              <a:t>          RPS</a:t>
            </a:r>
            <a:r>
              <a:rPr lang="pt-BR">
                <a:solidFill>
                  <a:schemeClr val="tx1"/>
                </a:solidFill>
                <a:latin typeface="+mn-lt"/>
              </a:rPr>
              <a:t/>
            </a:r>
            <a:br>
              <a:rPr lang="pt-BR">
                <a:solidFill>
                  <a:schemeClr val="tx1"/>
                </a:solidFill>
                <a:latin typeface="+mn-lt"/>
              </a:rPr>
            </a:br>
            <a:r>
              <a:rPr lang="pt-BR">
                <a:solidFill>
                  <a:schemeClr val="tx1"/>
                </a:solidFill>
                <a:latin typeface="+mn-lt"/>
              </a:rPr>
              <a:t>C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util</a:t>
            </a:r>
            <a:r>
              <a:rPr lang="pt-BR">
                <a:solidFill>
                  <a:schemeClr val="tx1"/>
                </a:solidFill>
                <a:latin typeface="+mn-lt"/>
              </a:rPr>
              <a:t> = 14.165 $/a</a:t>
            </a:r>
            <a:br>
              <a:rPr lang="pt-BR">
                <a:solidFill>
                  <a:schemeClr val="tx1"/>
                </a:solidFill>
                <a:latin typeface="+mn-lt"/>
              </a:rPr>
            </a:br>
            <a:r>
              <a:rPr lang="pt-BR">
                <a:solidFill>
                  <a:schemeClr val="tx1"/>
                </a:solidFill>
                <a:latin typeface="+mn-lt"/>
              </a:rPr>
              <a:t>C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cap</a:t>
            </a:r>
            <a:r>
              <a:rPr lang="pt-BR">
                <a:solidFill>
                  <a:schemeClr val="tx1"/>
                </a:solidFill>
                <a:latin typeface="+mn-lt"/>
              </a:rPr>
              <a:t> =   3.186 $/a</a:t>
            </a:r>
            <a:br>
              <a:rPr lang="pt-BR">
                <a:solidFill>
                  <a:schemeClr val="tx1"/>
                </a:solidFill>
                <a:latin typeface="+mn-lt"/>
              </a:rPr>
            </a:br>
            <a:r>
              <a:rPr lang="pt-BR">
                <a:solidFill>
                  <a:schemeClr val="tx1"/>
                </a:solidFill>
                <a:latin typeface="+mn-lt"/>
              </a:rPr>
              <a:t>C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T </a:t>
            </a:r>
            <a:r>
              <a:rPr lang="pt-BR">
                <a:solidFill>
                  <a:schemeClr val="tx1"/>
                </a:solidFill>
                <a:latin typeface="+mn-lt"/>
              </a:rPr>
              <a:t>   = 17.351$/a</a:t>
            </a:r>
          </a:p>
        </p:txBody>
      </p:sp>
      <p:sp>
        <p:nvSpPr>
          <p:cNvPr id="445501" name="Text Box 61"/>
          <p:cNvSpPr txBox="1">
            <a:spLocks noChangeArrowheads="1"/>
          </p:cNvSpPr>
          <p:nvPr/>
        </p:nvSpPr>
        <p:spPr bwMode="auto">
          <a:xfrm>
            <a:off x="928662" y="754063"/>
            <a:ext cx="450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 dirty="0">
                <a:solidFill>
                  <a:schemeClr val="tx1"/>
                </a:solidFill>
                <a:latin typeface="+mn-lt"/>
              </a:rPr>
              <a:t>Completando com Utilidades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99" grpId="0" animBg="1" autoUpdateAnimBg="0"/>
      <p:bldP spid="445501" grpId="0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1000164" y="990600"/>
            <a:ext cx="9144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Enquanto houver trocas  viáveis (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o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(Q)</a:t>
            </a:r>
            <a:r>
              <a:rPr lang="pt-BR" sz="2400" b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&gt;</a:t>
            </a:r>
            <a:r>
              <a:rPr lang="pt-BR" sz="2400" b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>
                <a:latin typeface="+mn-lt"/>
              </a:rPr>
              <a:t>T</a:t>
            </a:r>
            <a:r>
              <a:rPr lang="pt-BR" sz="2400" b="0" baseline="-25000">
                <a:latin typeface="+mn-lt"/>
              </a:rPr>
              <a:t>o</a:t>
            </a:r>
            <a:r>
              <a:rPr lang="pt-BR" sz="2400" b="0">
                <a:latin typeface="+mn-lt"/>
              </a:rPr>
              <a:t>(F)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)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	</a:t>
            </a:r>
          </a:p>
          <a:p>
            <a:pPr algn="l"/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	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1000164" y="0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pt-BR" sz="2400">
                <a:latin typeface="+mn-lt"/>
              </a:rPr>
              <a:t>ALGORITMO</a:t>
            </a:r>
          </a:p>
          <a:p>
            <a:r>
              <a:rPr lang="pt-BR" sz="2400">
                <a:latin typeface="+mn-lt"/>
              </a:rPr>
              <a:t>Seleção dos  pares de correntes pelo critério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PD</a:t>
            </a:r>
          </a:p>
        </p:txBody>
      </p:sp>
      <p:sp>
        <p:nvSpPr>
          <p:cNvPr id="198663" name="Text Box 7"/>
          <p:cNvSpPr txBox="1">
            <a:spLocks noChangeArrowheads="1"/>
          </p:cNvSpPr>
          <p:nvPr/>
        </p:nvSpPr>
        <p:spPr bwMode="auto">
          <a:xfrm>
            <a:off x="1285852" y="2209800"/>
            <a:ext cx="7906075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= TOQ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 dirty="0">
                <a:latin typeface="+mn-lt"/>
              </a:rPr>
              <a:t>TSF</a:t>
            </a:r>
            <a:r>
              <a:rPr lang="pt-BR" sz="2400" b="0" baseline="30000" dirty="0">
                <a:latin typeface="+mn-lt"/>
              </a:rPr>
              <a:t>* </a:t>
            </a:r>
            <a:r>
              <a:rPr lang="pt-BR" sz="2400" b="0" dirty="0">
                <a:latin typeface="+mn-lt"/>
              </a:rPr>
              <a:t>= TDF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TSQ = TDQ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 </a:t>
            </a:r>
            <a:r>
              <a:rPr lang="pt-BR" sz="2400" b="0" dirty="0">
                <a:latin typeface="+mn-lt"/>
              </a:rPr>
              <a:t>TEF = TOF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como metas provisórias</a:t>
            </a:r>
          </a:p>
        </p:txBody>
      </p:sp>
      <p:sp>
        <p:nvSpPr>
          <p:cNvPr id="198664" name="Text Box 8"/>
          <p:cNvSpPr txBox="1">
            <a:spLocks noChangeArrowheads="1"/>
          </p:cNvSpPr>
          <p:nvPr/>
        </p:nvSpPr>
        <p:spPr bwMode="auto">
          <a:xfrm>
            <a:off x="1327417" y="1641475"/>
            <a:ext cx="593290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Selecionar um par de correntes (</a:t>
            </a:r>
            <a:r>
              <a:rPr lang="pt-BR" b="0" dirty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b="0" dirty="0">
                <a:latin typeface="+mn-lt"/>
              </a:rPr>
              <a:t>FMT</a:t>
            </a:r>
            <a:r>
              <a:rPr lang="pt-BR" dirty="0">
                <a:latin typeface="+mn-lt"/>
              </a:rPr>
              <a:t>D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198669" name="Text Box 13"/>
          <p:cNvSpPr txBox="1">
            <a:spLocks noChangeArrowheads="1"/>
          </p:cNvSpPr>
          <p:nvPr/>
        </p:nvSpPr>
        <p:spPr bwMode="auto">
          <a:xfrm>
            <a:off x="7429539" y="2000250"/>
            <a:ext cx="419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  <a:sym typeface="Symbol" pitchFamily="18" charset="2"/>
              </a:rPr>
              <a:t></a:t>
            </a:r>
            <a:endParaRPr lang="pt-BR">
              <a:latin typeface="+mn-lt"/>
            </a:endParaRPr>
          </a:p>
        </p:txBody>
      </p:sp>
      <p:grpSp>
        <p:nvGrpSpPr>
          <p:cNvPr id="2" name="Grupo 33"/>
          <p:cNvGrpSpPr>
            <a:grpSpLocks/>
          </p:cNvGrpSpPr>
          <p:nvPr/>
        </p:nvGrpSpPr>
        <p:grpSpPr bwMode="auto">
          <a:xfrm>
            <a:off x="3929102" y="3929063"/>
            <a:ext cx="2235473" cy="1500187"/>
            <a:chOff x="2908931" y="3428998"/>
            <a:chExt cx="1948653" cy="1212838"/>
          </a:xfrm>
        </p:grpSpPr>
        <p:grpSp>
          <p:nvGrpSpPr>
            <p:cNvPr id="3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60781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82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83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84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85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86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87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88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89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90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91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92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0793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60777" name="Rectangle 86"/>
            <p:cNvSpPr>
              <a:spLocks noChangeArrowheads="1"/>
            </p:cNvSpPr>
            <p:nvPr/>
          </p:nvSpPr>
          <p:spPr bwMode="auto">
            <a:xfrm>
              <a:off x="4071935" y="3429000"/>
              <a:ext cx="76934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 = TOQ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0778" name="Rectangle 87"/>
            <p:cNvSpPr>
              <a:spLocks noChangeArrowheads="1"/>
            </p:cNvSpPr>
            <p:nvPr/>
          </p:nvSpPr>
          <p:spPr bwMode="auto">
            <a:xfrm>
              <a:off x="2908931" y="4064299"/>
              <a:ext cx="675973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  = TOF?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0779" name="Rectangle 88"/>
            <p:cNvSpPr>
              <a:spLocks noChangeArrowheads="1"/>
            </p:cNvSpPr>
            <p:nvPr/>
          </p:nvSpPr>
          <p:spPr bwMode="auto">
            <a:xfrm>
              <a:off x="4214812" y="4071942"/>
              <a:ext cx="642772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TSF* = TDF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0780" name="Rectangle 89"/>
            <p:cNvSpPr>
              <a:spLocks noChangeArrowheads="1"/>
            </p:cNvSpPr>
            <p:nvPr/>
          </p:nvSpPr>
          <p:spPr bwMode="auto">
            <a:xfrm>
              <a:off x="4071936" y="4357694"/>
              <a:ext cx="743381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 =TDQ 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autoUpdateAnimBg="0"/>
      <p:bldP spid="198663" grpId="0" autoUpdateAnimBg="0"/>
      <p:bldP spid="198664" grpId="0" autoUpdateAnimBg="0"/>
      <p:bldP spid="198669" grpId="0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928726" y="990600"/>
            <a:ext cx="7286612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Enquanto houver trocas  viáveis (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o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(Q)</a:t>
            </a:r>
            <a:r>
              <a:rPr lang="pt-BR" sz="2400" b="0" dirty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&gt;</a:t>
            </a:r>
            <a:r>
              <a:rPr lang="pt-BR" sz="2400" b="0" dirty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 dirty="0">
                <a:latin typeface="+mn-lt"/>
              </a:rPr>
              <a:t>T</a:t>
            </a:r>
            <a:r>
              <a:rPr lang="pt-BR" sz="2400" b="0" baseline="-25000" dirty="0">
                <a:latin typeface="+mn-lt"/>
              </a:rPr>
              <a:t>o</a:t>
            </a:r>
            <a:r>
              <a:rPr lang="pt-BR" sz="2400" b="0" dirty="0">
                <a:latin typeface="+mn-lt"/>
              </a:rPr>
              <a:t>(F)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)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	</a:t>
            </a:r>
          </a:p>
          <a:p>
            <a:pPr algn="l"/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	</a:t>
            </a: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928726" y="0"/>
            <a:ext cx="728661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>
                <a:latin typeface="+mn-lt"/>
              </a:rPr>
              <a:t>ALGORITMO</a:t>
            </a:r>
          </a:p>
          <a:p>
            <a:r>
              <a:rPr lang="pt-BR" sz="2400">
                <a:latin typeface="+mn-lt"/>
              </a:rPr>
              <a:t>Seleção dos  pares de correntes pelo critério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PD</a:t>
            </a: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950950" y="3000375"/>
            <a:ext cx="8358378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2400" b="0">
                <a:latin typeface="+mn-lt"/>
              </a:rPr>
              <a:t>TSF</a:t>
            </a:r>
            <a:r>
              <a:rPr lang="pt-BR" sz="2400" b="0" baseline="30000"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&lt;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então inserir um aquecedor de modo que</a:t>
            </a:r>
          </a:p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      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2400" b="0" baseline="30000">
                <a:solidFill>
                  <a:srgbClr val="3333CC"/>
                </a:solidFill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- DT</a:t>
            </a:r>
            <a:r>
              <a:rPr lang="pt-BR" sz="2400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198663" name="Text Box 7"/>
          <p:cNvSpPr txBox="1">
            <a:spLocks noChangeArrowheads="1"/>
          </p:cNvSpPr>
          <p:nvPr/>
        </p:nvSpPr>
        <p:spPr bwMode="auto">
          <a:xfrm>
            <a:off x="1243050" y="2209800"/>
            <a:ext cx="7906075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= TOQ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>
                <a:latin typeface="+mn-lt"/>
              </a:rPr>
              <a:t>TSF</a:t>
            </a:r>
            <a:r>
              <a:rPr lang="pt-BR" sz="2400" b="0" baseline="30000">
                <a:latin typeface="+mn-lt"/>
              </a:rPr>
              <a:t>* </a:t>
            </a:r>
            <a:r>
              <a:rPr lang="pt-BR" sz="2400" b="0">
                <a:latin typeface="+mn-lt"/>
              </a:rPr>
              <a:t>= TDF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 = TDQ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e </a:t>
            </a:r>
            <a:r>
              <a:rPr lang="pt-BR" sz="2400" b="0">
                <a:latin typeface="+mn-lt"/>
              </a:rPr>
              <a:t>TEF = TOF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como metas provisórias</a:t>
            </a:r>
          </a:p>
        </p:txBody>
      </p:sp>
      <p:sp>
        <p:nvSpPr>
          <p:cNvPr id="198664" name="Text Box 8"/>
          <p:cNvSpPr txBox="1">
            <a:spLocks noChangeArrowheads="1"/>
          </p:cNvSpPr>
          <p:nvPr/>
        </p:nvSpPr>
        <p:spPr bwMode="auto">
          <a:xfrm>
            <a:off x="1227175" y="1641475"/>
            <a:ext cx="593290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Selecionar um par de correntes (</a:t>
            </a:r>
            <a:r>
              <a:rPr lang="pt-BR" b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b="0">
                <a:solidFill>
                  <a:schemeClr val="tx1"/>
                </a:solidFill>
                <a:latin typeface="+mn-lt"/>
              </a:rPr>
              <a:t> x </a:t>
            </a:r>
            <a:r>
              <a:rPr lang="pt-BR" b="0">
                <a:latin typeface="+mn-lt"/>
              </a:rPr>
              <a:t>FMT</a:t>
            </a:r>
            <a:r>
              <a:rPr lang="pt-BR">
                <a:latin typeface="+mn-lt"/>
              </a:rPr>
              <a:t>D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198669" name="Text Box 13"/>
          <p:cNvSpPr txBox="1">
            <a:spLocks noChangeArrowheads="1"/>
          </p:cNvSpPr>
          <p:nvPr/>
        </p:nvSpPr>
        <p:spPr bwMode="auto">
          <a:xfrm>
            <a:off x="7215225" y="2000250"/>
            <a:ext cx="419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  <a:sym typeface="Symbol" pitchFamily="18" charset="2"/>
              </a:rPr>
              <a:t></a:t>
            </a:r>
            <a:endParaRPr lang="pt-BR">
              <a:latin typeface="+mn-lt"/>
            </a:endParaRPr>
          </a:p>
        </p:txBody>
      </p:sp>
      <p:grpSp>
        <p:nvGrpSpPr>
          <p:cNvPr id="2" name="Grupo 33"/>
          <p:cNvGrpSpPr>
            <a:grpSpLocks/>
          </p:cNvGrpSpPr>
          <p:nvPr/>
        </p:nvGrpSpPr>
        <p:grpSpPr bwMode="auto">
          <a:xfrm>
            <a:off x="1000163" y="4500563"/>
            <a:ext cx="2235473" cy="1500187"/>
            <a:chOff x="2908931" y="3428998"/>
            <a:chExt cx="1948653" cy="1212838"/>
          </a:xfrm>
        </p:grpSpPr>
        <p:grpSp>
          <p:nvGrpSpPr>
            <p:cNvPr id="3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61851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52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53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54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55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56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57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58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59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60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61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62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63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61847" name="Rectangle 86"/>
            <p:cNvSpPr>
              <a:spLocks noChangeArrowheads="1"/>
            </p:cNvSpPr>
            <p:nvPr/>
          </p:nvSpPr>
          <p:spPr bwMode="auto">
            <a:xfrm>
              <a:off x="4071935" y="3429000"/>
              <a:ext cx="76934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 = TOQ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1848" name="Rectangle 87"/>
            <p:cNvSpPr>
              <a:spLocks noChangeArrowheads="1"/>
            </p:cNvSpPr>
            <p:nvPr/>
          </p:nvSpPr>
          <p:spPr bwMode="auto">
            <a:xfrm>
              <a:off x="2908931" y="4064299"/>
              <a:ext cx="675973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  = TOF?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1849" name="Rectangle 88"/>
            <p:cNvSpPr>
              <a:spLocks noChangeArrowheads="1"/>
            </p:cNvSpPr>
            <p:nvPr/>
          </p:nvSpPr>
          <p:spPr bwMode="auto">
            <a:xfrm>
              <a:off x="4214812" y="4071942"/>
              <a:ext cx="642772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TSF* = TDF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1850" name="Rectangle 89"/>
            <p:cNvSpPr>
              <a:spLocks noChangeArrowheads="1"/>
            </p:cNvSpPr>
            <p:nvPr/>
          </p:nvSpPr>
          <p:spPr bwMode="auto">
            <a:xfrm>
              <a:off x="4071936" y="4357694"/>
              <a:ext cx="743381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 =TDQ 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4" name="Grupo 131"/>
          <p:cNvGrpSpPr>
            <a:grpSpLocks/>
          </p:cNvGrpSpPr>
          <p:nvPr/>
        </p:nvGrpSpPr>
        <p:grpSpPr bwMode="auto">
          <a:xfrm>
            <a:off x="3428992" y="4500581"/>
            <a:ext cx="3725862" cy="1571625"/>
            <a:chOff x="3571868" y="4429132"/>
            <a:chExt cx="3725902" cy="1571624"/>
          </a:xfrm>
        </p:grpSpPr>
        <p:grpSp>
          <p:nvGrpSpPr>
            <p:cNvPr id="5" name="Grupo 33"/>
            <p:cNvGrpSpPr>
              <a:grpSpLocks/>
            </p:cNvGrpSpPr>
            <p:nvPr/>
          </p:nvGrpSpPr>
          <p:grpSpPr bwMode="auto">
            <a:xfrm>
              <a:off x="3571868" y="4429132"/>
              <a:ext cx="2607887" cy="1571624"/>
              <a:chOff x="2908931" y="3428998"/>
              <a:chExt cx="2273361" cy="1212838"/>
            </a:xfrm>
          </p:grpSpPr>
          <p:grpSp>
            <p:nvGrpSpPr>
              <p:cNvPr id="6" name="Grupo 23"/>
              <p:cNvGrpSpPr>
                <a:grpSpLocks/>
              </p:cNvGrpSpPr>
              <p:nvPr/>
            </p:nvGrpSpPr>
            <p:grpSpPr bwMode="auto">
              <a:xfrm>
                <a:off x="3344848" y="3428998"/>
                <a:ext cx="881540" cy="1212838"/>
                <a:chOff x="3344851" y="2336789"/>
                <a:chExt cx="1481138" cy="2305050"/>
              </a:xfrm>
            </p:grpSpPr>
            <p:sp>
              <p:nvSpPr>
                <p:cNvPr id="161836" name="Oval 71"/>
                <p:cNvSpPr>
                  <a:spLocks noChangeArrowheads="1"/>
                </p:cNvSpPr>
                <p:nvPr/>
              </p:nvSpPr>
              <p:spPr bwMode="auto">
                <a:xfrm>
                  <a:off x="4165589" y="3159114"/>
                  <a:ext cx="660400" cy="660400"/>
                </a:xfrm>
                <a:prstGeom prst="ellipse">
                  <a:avLst/>
                </a:prstGeom>
                <a:solidFill>
                  <a:srgbClr val="FFFFFF"/>
                </a:solidFill>
                <a:ln w="2698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61837" name="Line 75"/>
                <p:cNvSpPr>
                  <a:spLocks noChangeShapeType="1"/>
                </p:cNvSpPr>
                <p:nvPr/>
              </p:nvSpPr>
              <p:spPr bwMode="auto">
                <a:xfrm>
                  <a:off x="3344851" y="3489314"/>
                  <a:ext cx="822325" cy="1588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61838" name="Line 76"/>
                <p:cNvSpPr>
                  <a:spLocks noChangeShapeType="1"/>
                </p:cNvSpPr>
                <p:nvPr/>
              </p:nvSpPr>
              <p:spPr bwMode="auto">
                <a:xfrm flipH="1" flipV="1">
                  <a:off x="4002076" y="3324214"/>
                  <a:ext cx="165100" cy="165100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61839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4002076" y="3489314"/>
                  <a:ext cx="165100" cy="165100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61840" name="Line 78"/>
                <p:cNvSpPr>
                  <a:spLocks noChangeShapeType="1"/>
                </p:cNvSpPr>
                <p:nvPr/>
              </p:nvSpPr>
              <p:spPr bwMode="auto">
                <a:xfrm>
                  <a:off x="4495789" y="2336789"/>
                  <a:ext cx="1588" cy="823913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61841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4495789" y="2995601"/>
                  <a:ext cx="165100" cy="165100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61842" name="Line 80"/>
                <p:cNvSpPr>
                  <a:spLocks noChangeShapeType="1"/>
                </p:cNvSpPr>
                <p:nvPr/>
              </p:nvSpPr>
              <p:spPr bwMode="auto">
                <a:xfrm flipH="1" flipV="1">
                  <a:off x="4330689" y="2995601"/>
                  <a:ext cx="165100" cy="165100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61843" name="Line 81"/>
                <p:cNvSpPr>
                  <a:spLocks noChangeShapeType="1"/>
                </p:cNvSpPr>
                <p:nvPr/>
              </p:nvSpPr>
              <p:spPr bwMode="auto">
                <a:xfrm>
                  <a:off x="4495789" y="3817926"/>
                  <a:ext cx="1588" cy="823913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61844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4495789" y="4476739"/>
                  <a:ext cx="165100" cy="165100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61845" name="Line 83"/>
                <p:cNvSpPr>
                  <a:spLocks noChangeShapeType="1"/>
                </p:cNvSpPr>
                <p:nvPr/>
              </p:nvSpPr>
              <p:spPr bwMode="auto">
                <a:xfrm flipH="1" flipV="1">
                  <a:off x="4330689" y="4476739"/>
                  <a:ext cx="165100" cy="165100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</p:grpSp>
          <p:sp>
            <p:nvSpPr>
              <p:cNvPr id="161832" name="Rectangle 86"/>
              <p:cNvSpPr>
                <a:spLocks noChangeArrowheads="1"/>
              </p:cNvSpPr>
              <p:nvPr/>
            </p:nvSpPr>
            <p:spPr bwMode="auto">
              <a:xfrm>
                <a:off x="4071935" y="3429000"/>
                <a:ext cx="744475" cy="1425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TEQ* = TOQ</a:t>
                </a:r>
                <a:endParaRPr lang="pt-BR" sz="12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61833" name="Rectangle 87"/>
              <p:cNvSpPr>
                <a:spLocks noChangeArrowheads="1"/>
              </p:cNvSpPr>
              <p:nvPr/>
            </p:nvSpPr>
            <p:spPr bwMode="auto">
              <a:xfrm>
                <a:off x="2908931" y="4064299"/>
                <a:ext cx="676003" cy="1425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200" b="0">
                    <a:latin typeface="+mn-lt"/>
                  </a:rPr>
                  <a:t>TEF  = TOF?</a:t>
                </a:r>
                <a:endParaRPr lang="pt-BR" sz="12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61834" name="Rectangle 88"/>
              <p:cNvSpPr>
                <a:spLocks noChangeArrowheads="1"/>
              </p:cNvSpPr>
              <p:nvPr/>
            </p:nvSpPr>
            <p:spPr bwMode="auto">
              <a:xfrm>
                <a:off x="4216692" y="4090551"/>
                <a:ext cx="965600" cy="1425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200" b="0">
                    <a:latin typeface="+mn-lt"/>
                  </a:rPr>
                  <a:t>TSF* = </a:t>
                </a:r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TEQ* </a:t>
                </a:r>
                <a:r>
                  <a:rPr lang="pt-BR" sz="1200" b="0">
                    <a:latin typeface="+mn-lt"/>
                  </a:rPr>
                  <a:t>- 10</a:t>
                </a:r>
                <a:endParaRPr lang="pt-BR" sz="12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61835" name="Rectangle 89"/>
              <p:cNvSpPr>
                <a:spLocks noChangeArrowheads="1"/>
              </p:cNvSpPr>
              <p:nvPr/>
            </p:nvSpPr>
            <p:spPr bwMode="auto">
              <a:xfrm>
                <a:off x="4071936" y="4357694"/>
                <a:ext cx="743414" cy="1425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TSQ =TDQ ?</a:t>
                </a:r>
                <a:endParaRPr lang="pt-BR" sz="12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7" name="Grupo 23"/>
            <p:cNvGrpSpPr>
              <a:grpSpLocks/>
            </p:cNvGrpSpPr>
            <p:nvPr/>
          </p:nvGrpSpPr>
          <p:grpSpPr bwMode="auto">
            <a:xfrm>
              <a:off x="6286512" y="5000636"/>
              <a:ext cx="1011258" cy="429805"/>
              <a:chOff x="4165589" y="3159114"/>
              <a:chExt cx="1481137" cy="660400"/>
            </a:xfrm>
          </p:grpSpPr>
          <p:sp>
            <p:nvSpPr>
              <p:cNvPr id="161827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28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29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30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61824" name="Rectangle 88"/>
            <p:cNvSpPr>
              <a:spLocks noChangeArrowheads="1"/>
            </p:cNvSpPr>
            <p:nvPr/>
          </p:nvSpPr>
          <p:spPr bwMode="auto">
            <a:xfrm>
              <a:off x="6858016" y="5286388"/>
              <a:ext cx="28052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TDF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27" name="Conector de seta reta 126"/>
            <p:cNvCxnSpPr/>
            <p:nvPr/>
          </p:nvCxnSpPr>
          <p:spPr bwMode="auto">
            <a:xfrm rot="5400000" flipH="1" flipV="1">
              <a:off x="6215087" y="4929192"/>
              <a:ext cx="642938" cy="500067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1826" name="Conector de seta reta 128"/>
            <p:cNvCxnSpPr>
              <a:cxnSpLocks noChangeShapeType="1"/>
              <a:stCxn id="161836" idx="6"/>
            </p:cNvCxnSpPr>
            <p:nvPr/>
          </p:nvCxnSpPr>
          <p:spPr bwMode="auto">
            <a:xfrm>
              <a:off x="5083189" y="5214944"/>
              <a:ext cx="1203323" cy="6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8" name="Grupo 33"/>
          <p:cNvGrpSpPr>
            <a:grpSpLocks/>
          </p:cNvGrpSpPr>
          <p:nvPr/>
        </p:nvGrpSpPr>
        <p:grpSpPr bwMode="auto">
          <a:xfrm>
            <a:off x="6929454" y="5214938"/>
            <a:ext cx="2235473" cy="1500187"/>
            <a:chOff x="2908931" y="3428998"/>
            <a:chExt cx="1948653" cy="1212838"/>
          </a:xfrm>
        </p:grpSpPr>
        <p:grpSp>
          <p:nvGrpSpPr>
            <p:cNvPr id="9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61809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0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1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2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3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4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5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6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7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8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19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20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1821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61805" name="Rectangle 86"/>
            <p:cNvSpPr>
              <a:spLocks noChangeArrowheads="1"/>
            </p:cNvSpPr>
            <p:nvPr/>
          </p:nvSpPr>
          <p:spPr bwMode="auto">
            <a:xfrm>
              <a:off x="4071935" y="3429000"/>
              <a:ext cx="76934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 = TOQ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1806" name="Rectangle 87"/>
            <p:cNvSpPr>
              <a:spLocks noChangeArrowheads="1"/>
            </p:cNvSpPr>
            <p:nvPr/>
          </p:nvSpPr>
          <p:spPr bwMode="auto">
            <a:xfrm>
              <a:off x="2908931" y="4064299"/>
              <a:ext cx="816042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  = TSQ-10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1807" name="Rectangle 88"/>
            <p:cNvSpPr>
              <a:spLocks noChangeArrowheads="1"/>
            </p:cNvSpPr>
            <p:nvPr/>
          </p:nvSpPr>
          <p:spPr bwMode="auto">
            <a:xfrm>
              <a:off x="4214812" y="4071942"/>
              <a:ext cx="642772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TSF* = TDF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1808" name="Rectangle 89"/>
            <p:cNvSpPr>
              <a:spLocks noChangeArrowheads="1"/>
            </p:cNvSpPr>
            <p:nvPr/>
          </p:nvSpPr>
          <p:spPr bwMode="auto">
            <a:xfrm>
              <a:off x="4071937" y="4357694"/>
              <a:ext cx="252917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52" name="CaixaDeTexto 151"/>
          <p:cNvSpPr txBox="1">
            <a:spLocks noChangeArrowheads="1"/>
          </p:cNvSpPr>
          <p:nvPr/>
        </p:nvSpPr>
        <p:spPr bwMode="auto">
          <a:xfrm>
            <a:off x="1000163" y="3857625"/>
            <a:ext cx="6429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0">
                <a:solidFill>
                  <a:schemeClr val="tx1"/>
                </a:solidFill>
                <a:latin typeface="+mn-lt"/>
              </a:rPr>
              <a:t>Se </a:t>
            </a:r>
            <a:r>
              <a:rPr lang="pt-BR" b="0">
                <a:solidFill>
                  <a:srgbClr val="FF0000"/>
                </a:solidFill>
                <a:latin typeface="+mn-lt"/>
              </a:rPr>
              <a:t>TSQ</a:t>
            </a:r>
            <a:r>
              <a:rPr lang="pt-BR" b="0">
                <a:solidFill>
                  <a:schemeClr val="tx1"/>
                </a:solidFill>
                <a:latin typeface="+mn-lt"/>
              </a:rPr>
              <a:t> -</a:t>
            </a:r>
            <a:r>
              <a:rPr lang="pt-BR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b="0">
                <a:latin typeface="+mn-lt"/>
              </a:rPr>
              <a:t>TEF</a:t>
            </a:r>
            <a:r>
              <a:rPr lang="pt-BR" b="0">
                <a:solidFill>
                  <a:schemeClr val="tx1"/>
                </a:solidFill>
                <a:latin typeface="+mn-lt"/>
              </a:rPr>
              <a:t> &lt; DT</a:t>
            </a:r>
            <a:r>
              <a:rPr lang="pt-BR" b="0" baseline="-25000">
                <a:solidFill>
                  <a:schemeClr val="tx1"/>
                </a:solidFill>
                <a:latin typeface="+mn-lt"/>
              </a:rPr>
              <a:t>min  </a:t>
            </a:r>
            <a:r>
              <a:rPr lang="pt-BR" b="0">
                <a:solidFill>
                  <a:schemeClr val="tx1"/>
                </a:solidFill>
                <a:latin typeface="+mn-lt"/>
              </a:rPr>
              <a:t>então limitar </a:t>
            </a:r>
            <a:r>
              <a:rPr lang="pt-BR" b="0">
                <a:latin typeface="+mn-lt"/>
              </a:rPr>
              <a:t>TEF</a:t>
            </a:r>
            <a:r>
              <a:rPr lang="pt-BR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b="0">
                <a:solidFill>
                  <a:srgbClr val="FF0000"/>
                </a:solidFill>
                <a:latin typeface="+mn-lt"/>
              </a:rPr>
              <a:t>TSQ</a:t>
            </a:r>
            <a:r>
              <a:rPr lang="pt-BR" b="0">
                <a:solidFill>
                  <a:schemeClr val="tx1"/>
                </a:solidFill>
                <a:latin typeface="+mn-lt"/>
              </a:rPr>
              <a:t> – Dt</a:t>
            </a:r>
            <a:r>
              <a:rPr lang="pt-BR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b="0" baseline="30000">
                <a:solidFill>
                  <a:schemeClr val="tx1"/>
                </a:solidFill>
                <a:latin typeface="+mn-lt"/>
              </a:rPr>
              <a:t> </a:t>
            </a:r>
            <a:endParaRPr lang="pt-BR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autoUpdateAnimBg="0"/>
      <p:bldP spid="198662" grpId="0" autoUpdateAnimBg="0"/>
      <p:bldP spid="198663" grpId="0" autoUpdateAnimBg="0"/>
      <p:bldP spid="198664" grpId="0" autoUpdateAnimBg="0"/>
      <p:bldP spid="198669" grpId="0" autoUpdateAnimBg="0"/>
      <p:bldP spid="152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1072664" y="1428750"/>
            <a:ext cx="722499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então confirmar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e recalcular </a:t>
            </a:r>
            <a:r>
              <a:rPr lang="pt-BR" sz="2400" b="0">
                <a:latin typeface="+mn-lt"/>
              </a:rPr>
              <a:t>TEF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2400" b="0">
                <a:latin typeface="+mn-lt"/>
              </a:rPr>
              <a:t>Demanda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, então confirmar </a:t>
            </a:r>
            <a:r>
              <a:rPr lang="pt-BR" sz="2400" b="0">
                <a:latin typeface="+mn-lt"/>
              </a:rPr>
              <a:t>TEF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recalcular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TSQ.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1144101" y="428625"/>
            <a:ext cx="7571303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>
                <a:latin typeface="+mn-lt"/>
              </a:rPr>
              <a:t>Demanda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Adotar a troca máxima:  Q =  Min (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2400" b="0">
                <a:latin typeface="+mn-lt"/>
              </a:rPr>
              <a:t>Demanda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)	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upo 33"/>
          <p:cNvGrpSpPr>
            <a:grpSpLocks/>
          </p:cNvGrpSpPr>
          <p:nvPr/>
        </p:nvGrpSpPr>
        <p:grpSpPr bwMode="auto">
          <a:xfrm>
            <a:off x="1643053" y="3143250"/>
            <a:ext cx="1571625" cy="1500188"/>
            <a:chOff x="3344849" y="3428998"/>
            <a:chExt cx="1370024" cy="1212838"/>
          </a:xfrm>
        </p:grpSpPr>
        <p:grpSp>
          <p:nvGrpSpPr>
            <p:cNvPr id="3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62846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47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48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49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50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51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52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53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54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55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56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57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58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62842" name="Rectangle 86"/>
            <p:cNvSpPr>
              <a:spLocks noChangeArrowheads="1"/>
            </p:cNvSpPr>
            <p:nvPr/>
          </p:nvSpPr>
          <p:spPr bwMode="auto">
            <a:xfrm>
              <a:off x="4071936" y="3429000"/>
              <a:ext cx="366113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 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2843" name="Rectangle 87"/>
            <p:cNvSpPr>
              <a:spLocks noChangeArrowheads="1"/>
            </p:cNvSpPr>
            <p:nvPr/>
          </p:nvSpPr>
          <p:spPr bwMode="auto">
            <a:xfrm>
              <a:off x="3407125" y="4064299"/>
              <a:ext cx="255720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2844" name="Rectangle 88"/>
            <p:cNvSpPr>
              <a:spLocks noChangeArrowheads="1"/>
            </p:cNvSpPr>
            <p:nvPr/>
          </p:nvSpPr>
          <p:spPr bwMode="auto">
            <a:xfrm>
              <a:off x="4214813" y="4071942"/>
              <a:ext cx="299039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TSF* 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2845" name="Rectangle 89"/>
            <p:cNvSpPr>
              <a:spLocks noChangeArrowheads="1"/>
            </p:cNvSpPr>
            <p:nvPr/>
          </p:nvSpPr>
          <p:spPr bwMode="auto">
            <a:xfrm>
              <a:off x="4071936" y="4357694"/>
              <a:ext cx="252926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4" name="Grupo 33"/>
          <p:cNvGrpSpPr>
            <a:grpSpLocks/>
          </p:cNvGrpSpPr>
          <p:nvPr/>
        </p:nvGrpSpPr>
        <p:grpSpPr bwMode="auto">
          <a:xfrm>
            <a:off x="5715009" y="3143250"/>
            <a:ext cx="1735403" cy="1500188"/>
            <a:chOff x="3344849" y="3428998"/>
            <a:chExt cx="1512729" cy="1212838"/>
          </a:xfrm>
        </p:grpSpPr>
        <p:grpSp>
          <p:nvGrpSpPr>
            <p:cNvPr id="5" name="Grupo 23"/>
            <p:cNvGrpSpPr>
              <a:grpSpLocks/>
            </p:cNvGrpSpPr>
            <p:nvPr/>
          </p:nvGrpSpPr>
          <p:grpSpPr bwMode="auto">
            <a:xfrm>
              <a:off x="3344849" y="3428998"/>
              <a:ext cx="1370024" cy="1212838"/>
              <a:chOff x="3344851" y="2336789"/>
              <a:chExt cx="2301875" cy="2305050"/>
            </a:xfrm>
          </p:grpSpPr>
          <p:sp>
            <p:nvSpPr>
              <p:cNvPr id="162828" name="Oval 71"/>
              <p:cNvSpPr>
                <a:spLocks noChangeArrowheads="1"/>
              </p:cNvSpPr>
              <p:nvPr/>
            </p:nvSpPr>
            <p:spPr bwMode="auto">
              <a:xfrm>
                <a:off x="4165589" y="3159114"/>
                <a:ext cx="660400" cy="66040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29" name="Line 72"/>
              <p:cNvSpPr>
                <a:spLocks noChangeShapeType="1"/>
              </p:cNvSpPr>
              <p:nvPr/>
            </p:nvSpPr>
            <p:spPr bwMode="auto">
              <a:xfrm>
                <a:off x="482440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0" name="Line 73"/>
              <p:cNvSpPr>
                <a:spLocks noChangeShapeType="1"/>
              </p:cNvSpPr>
              <p:nvPr/>
            </p:nvSpPr>
            <p:spPr bwMode="auto">
              <a:xfrm flipH="1" flipV="1">
                <a:off x="548162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1" name="Line 74"/>
              <p:cNvSpPr>
                <a:spLocks noChangeShapeType="1"/>
              </p:cNvSpPr>
              <p:nvPr/>
            </p:nvSpPr>
            <p:spPr bwMode="auto">
              <a:xfrm flipH="1">
                <a:off x="548162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2" name="Line 75"/>
              <p:cNvSpPr>
                <a:spLocks noChangeShapeType="1"/>
              </p:cNvSpPr>
              <p:nvPr/>
            </p:nvSpPr>
            <p:spPr bwMode="auto">
              <a:xfrm>
                <a:off x="3344851" y="3489314"/>
                <a:ext cx="822325" cy="15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3" name="Line 76"/>
              <p:cNvSpPr>
                <a:spLocks noChangeShapeType="1"/>
              </p:cNvSpPr>
              <p:nvPr/>
            </p:nvSpPr>
            <p:spPr bwMode="auto">
              <a:xfrm flipH="1" flipV="1">
                <a:off x="4002076" y="33242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4" name="Line 77"/>
              <p:cNvSpPr>
                <a:spLocks noChangeShapeType="1"/>
              </p:cNvSpPr>
              <p:nvPr/>
            </p:nvSpPr>
            <p:spPr bwMode="auto">
              <a:xfrm flipH="1">
                <a:off x="4002076" y="3489314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5" name="Line 78"/>
              <p:cNvSpPr>
                <a:spLocks noChangeShapeType="1"/>
              </p:cNvSpPr>
              <p:nvPr/>
            </p:nvSpPr>
            <p:spPr bwMode="auto">
              <a:xfrm>
                <a:off x="4495789" y="2336789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6" name="Line 79"/>
              <p:cNvSpPr>
                <a:spLocks noChangeShapeType="1"/>
              </p:cNvSpPr>
              <p:nvPr/>
            </p:nvSpPr>
            <p:spPr bwMode="auto">
              <a:xfrm flipV="1">
                <a:off x="44957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7" name="Line 80"/>
              <p:cNvSpPr>
                <a:spLocks noChangeShapeType="1"/>
              </p:cNvSpPr>
              <p:nvPr/>
            </p:nvSpPr>
            <p:spPr bwMode="auto">
              <a:xfrm flipH="1" flipV="1">
                <a:off x="4330689" y="2995601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8" name="Line 81"/>
              <p:cNvSpPr>
                <a:spLocks noChangeShapeType="1"/>
              </p:cNvSpPr>
              <p:nvPr/>
            </p:nvSpPr>
            <p:spPr bwMode="auto">
              <a:xfrm>
                <a:off x="4495789" y="3817926"/>
                <a:ext cx="1588" cy="8239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39" name="Line 82"/>
              <p:cNvSpPr>
                <a:spLocks noChangeShapeType="1"/>
              </p:cNvSpPr>
              <p:nvPr/>
            </p:nvSpPr>
            <p:spPr bwMode="auto">
              <a:xfrm flipV="1">
                <a:off x="44957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2840" name="Line 83"/>
              <p:cNvSpPr>
                <a:spLocks noChangeShapeType="1"/>
              </p:cNvSpPr>
              <p:nvPr/>
            </p:nvSpPr>
            <p:spPr bwMode="auto">
              <a:xfrm flipH="1" flipV="1">
                <a:off x="4330689" y="4476739"/>
                <a:ext cx="165100" cy="16510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62824" name="Rectangle 86"/>
            <p:cNvSpPr>
              <a:spLocks noChangeArrowheads="1"/>
            </p:cNvSpPr>
            <p:nvPr/>
          </p:nvSpPr>
          <p:spPr bwMode="auto">
            <a:xfrm>
              <a:off x="4071935" y="3429000"/>
              <a:ext cx="314397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TEQ*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2825" name="Rectangle 87"/>
            <p:cNvSpPr>
              <a:spLocks noChangeArrowheads="1"/>
            </p:cNvSpPr>
            <p:nvPr/>
          </p:nvSpPr>
          <p:spPr bwMode="auto">
            <a:xfrm>
              <a:off x="3407125" y="4064299"/>
              <a:ext cx="210995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TEF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2826" name="Rectangle 88"/>
            <p:cNvSpPr>
              <a:spLocks noChangeArrowheads="1"/>
            </p:cNvSpPr>
            <p:nvPr/>
          </p:nvSpPr>
          <p:spPr bwMode="auto">
            <a:xfrm>
              <a:off x="4214812" y="4071942"/>
              <a:ext cx="642766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latin typeface="+mn-lt"/>
                </a:rPr>
                <a:t>TSF* = TDF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2827" name="Rectangle 89"/>
            <p:cNvSpPr>
              <a:spLocks noChangeArrowheads="1"/>
            </p:cNvSpPr>
            <p:nvPr/>
          </p:nvSpPr>
          <p:spPr bwMode="auto">
            <a:xfrm>
              <a:off x="4071936" y="4357694"/>
              <a:ext cx="297629" cy="149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200" b="0">
                  <a:solidFill>
                    <a:srgbClr val="FF0000"/>
                  </a:solidFill>
                  <a:latin typeface="+mn-lt"/>
                </a:rPr>
                <a:t>TSQ?</a:t>
              </a:r>
              <a:endParaRPr lang="pt-BR" sz="120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62822" name="CaixaDeTexto 49"/>
          <p:cNvSpPr txBox="1">
            <a:spLocks noChangeArrowheads="1"/>
          </p:cNvSpPr>
          <p:nvPr/>
        </p:nvSpPr>
        <p:spPr bwMode="auto">
          <a:xfrm>
            <a:off x="3929063" y="371475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chemeClr val="tx1"/>
                </a:solidFill>
                <a:latin typeface="+mn-lt"/>
              </a:rPr>
              <a:t>OU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  <p:bldP spid="198661" grpId="0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 Box 2"/>
          <p:cNvSpPr txBox="1">
            <a:spLocks noChangeArrowheads="1"/>
          </p:cNvSpPr>
          <p:nvPr/>
        </p:nvSpPr>
        <p:spPr bwMode="auto">
          <a:xfrm>
            <a:off x="928662" y="990600"/>
            <a:ext cx="7000924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+mn-lt"/>
              </a:rPr>
              <a:t>Enquanto houver trocas  viáveis (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</a:t>
            </a:r>
            <a:r>
              <a:rPr lang="pt-BR" sz="2400" b="0" baseline="-25000" dirty="0">
                <a:solidFill>
                  <a:srgbClr val="FF0000"/>
                </a:solidFill>
                <a:latin typeface="+mn-lt"/>
              </a:rPr>
              <a:t>o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(Q)</a:t>
            </a:r>
            <a:r>
              <a:rPr lang="pt-BR" sz="2400" b="0" dirty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&gt;</a:t>
            </a:r>
            <a:r>
              <a:rPr lang="pt-BR" sz="2400" b="0" dirty="0">
                <a:solidFill>
                  <a:schemeClr val="hlink"/>
                </a:solidFill>
                <a:latin typeface="+mn-lt"/>
              </a:rPr>
              <a:t> </a:t>
            </a:r>
            <a:r>
              <a:rPr lang="pt-BR" sz="2400" b="0" dirty="0">
                <a:latin typeface="+mn-lt"/>
              </a:rPr>
              <a:t>T</a:t>
            </a:r>
            <a:r>
              <a:rPr lang="pt-BR" sz="2400" b="0" baseline="-25000" dirty="0">
                <a:latin typeface="+mn-lt"/>
              </a:rPr>
              <a:t>o</a:t>
            </a:r>
            <a:r>
              <a:rPr lang="pt-BR" sz="2400" b="0" dirty="0">
                <a:latin typeface="+mn-lt"/>
              </a:rPr>
              <a:t>(F)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)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	</a:t>
            </a:r>
          </a:p>
          <a:p>
            <a:pPr algn="l"/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	</a:t>
            </a:r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928662" y="0"/>
            <a:ext cx="6858048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latin typeface="+mn-lt"/>
              </a:rPr>
              <a:t>ALGORITMO</a:t>
            </a:r>
          </a:p>
          <a:p>
            <a:r>
              <a:rPr lang="pt-BR" sz="2400" dirty="0">
                <a:latin typeface="+mn-lt"/>
              </a:rPr>
              <a:t>Seleção dos  pares de correntes pelo critério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PD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385862" y="5105400"/>
            <a:ext cx="722499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então confirmar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e recalcular </a:t>
            </a:r>
            <a:r>
              <a:rPr lang="pt-BR" sz="2400" b="0">
                <a:latin typeface="+mn-lt"/>
              </a:rPr>
              <a:t>TEF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2400" b="0">
                <a:latin typeface="+mn-lt"/>
              </a:rPr>
              <a:t>Demanda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, então confirmar </a:t>
            </a:r>
            <a:r>
              <a:rPr lang="pt-BR" sz="2400" b="0">
                <a:latin typeface="+mn-lt"/>
              </a:rPr>
              <a:t>TEF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recalcular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TSQ.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1385862" y="4191000"/>
            <a:ext cx="7571303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>
                <a:latin typeface="+mn-lt"/>
              </a:rPr>
              <a:t>Demanda</a:t>
            </a:r>
            <a:r>
              <a:rPr lang="pt-BR" sz="24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2400" b="0">
                <a:solidFill>
                  <a:schemeClr val="tx1"/>
                </a:solidFill>
                <a:latin typeface="+mn-lt"/>
              </a:rPr>
              <a:t>Adotar a troca máxima:  Q =  Min (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2400" b="0">
                <a:latin typeface="+mn-lt"/>
              </a:rPr>
              <a:t>Demanda</a:t>
            </a:r>
            <a:r>
              <a:rPr lang="pt-BR" sz="2400" b="0">
                <a:solidFill>
                  <a:schemeClr val="tx1"/>
                </a:solidFill>
                <a:latin typeface="+mn-lt"/>
              </a:rPr>
              <a:t>)	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928662" y="2971800"/>
            <a:ext cx="8358378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2400" b="0" dirty="0">
                <a:latin typeface="+mn-lt"/>
              </a:rPr>
              <a:t>TSF</a:t>
            </a:r>
            <a:r>
              <a:rPr lang="pt-BR" sz="2400" b="0" baseline="30000" dirty="0">
                <a:latin typeface="+mn-lt"/>
              </a:rPr>
              <a:t>*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então inserir um aquecedor de modo que</a:t>
            </a:r>
          </a:p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      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2400" b="0" baseline="30000" dirty="0">
                <a:solidFill>
                  <a:srgbClr val="3333CC"/>
                </a:solidFill>
                <a:latin typeface="+mn-lt"/>
              </a:rPr>
              <a:t>*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24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2400" b="0" dirty="0">
                <a:latin typeface="+mn-lt"/>
              </a:rPr>
              <a:t>TEF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 baseline="-25000" dirty="0">
                <a:solidFill>
                  <a:schemeClr val="tx1"/>
                </a:solidFill>
                <a:latin typeface="+mn-lt"/>
              </a:rPr>
              <a:t> 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então limitar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2400" b="0" dirty="0">
                <a:latin typeface="+mn-lt"/>
              </a:rPr>
              <a:t>TEF +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24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2400" b="0" baseline="3000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1285852" y="2209800"/>
            <a:ext cx="7906075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24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 = TOQ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2400" b="0" dirty="0">
                <a:latin typeface="+mn-lt"/>
              </a:rPr>
              <a:t>TSF</a:t>
            </a:r>
            <a:r>
              <a:rPr lang="pt-BR" sz="2400" b="0" baseline="30000" dirty="0">
                <a:latin typeface="+mn-lt"/>
              </a:rPr>
              <a:t>* </a:t>
            </a:r>
            <a:r>
              <a:rPr lang="pt-BR" sz="2400" b="0" dirty="0">
                <a:latin typeface="+mn-lt"/>
              </a:rPr>
              <a:t>= TDF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2400" b="0" dirty="0">
                <a:solidFill>
                  <a:srgbClr val="FF0000"/>
                </a:solidFill>
                <a:latin typeface="+mn-lt"/>
              </a:rPr>
              <a:t>TSQ = TDQ 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e </a:t>
            </a:r>
            <a:r>
              <a:rPr lang="pt-BR" sz="2400" b="0" dirty="0">
                <a:latin typeface="+mn-lt"/>
              </a:rPr>
              <a:t>TEF = TOF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 como metas provisórias</a:t>
            </a:r>
          </a:p>
        </p:txBody>
      </p:sp>
      <p:sp>
        <p:nvSpPr>
          <p:cNvPr id="163848" name="Text Box 8"/>
          <p:cNvSpPr txBox="1">
            <a:spLocks noChangeArrowheads="1"/>
          </p:cNvSpPr>
          <p:nvPr/>
        </p:nvSpPr>
        <p:spPr bwMode="auto">
          <a:xfrm>
            <a:off x="1369987" y="1641475"/>
            <a:ext cx="593290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 b="0" dirty="0">
                <a:solidFill>
                  <a:schemeClr val="tx1"/>
                </a:solidFill>
                <a:latin typeface="+mn-lt"/>
              </a:rPr>
              <a:t>Selecionar um par de correntes (</a:t>
            </a:r>
            <a:r>
              <a:rPr lang="pt-BR" b="0" dirty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b="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b="0" dirty="0">
                <a:latin typeface="+mn-lt"/>
              </a:rPr>
              <a:t>FMT</a:t>
            </a:r>
            <a:r>
              <a:rPr lang="pt-BR" dirty="0">
                <a:latin typeface="+mn-lt"/>
              </a:rPr>
              <a:t>D</a:t>
            </a:r>
            <a:r>
              <a:rPr lang="pt-BR" sz="2400" b="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163849" name="Text Box 11"/>
          <p:cNvSpPr txBox="1">
            <a:spLocks noChangeArrowheads="1"/>
          </p:cNvSpPr>
          <p:nvPr/>
        </p:nvSpPr>
        <p:spPr bwMode="auto">
          <a:xfrm>
            <a:off x="2452662" y="6035675"/>
            <a:ext cx="5571975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Oferta: Q = WCp</a:t>
            </a:r>
            <a:r>
              <a:rPr lang="pt-BR" sz="240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 (TEQ</a:t>
            </a:r>
            <a:r>
              <a:rPr lang="pt-BR" sz="240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 - TSQ)     kcal/h</a:t>
            </a:r>
          </a:p>
          <a:p>
            <a:pPr algn="l"/>
            <a:r>
              <a:rPr lang="pt-BR" sz="2400">
                <a:solidFill>
                  <a:srgbClr val="3333CC"/>
                </a:solidFill>
                <a:latin typeface="+mn-lt"/>
              </a:rPr>
              <a:t>Demanda: Q = WCp</a:t>
            </a:r>
            <a:r>
              <a:rPr lang="pt-BR" sz="2400" baseline="30000">
                <a:solidFill>
                  <a:srgbClr val="3333CC"/>
                </a:solidFill>
                <a:latin typeface="+mn-lt"/>
              </a:rPr>
              <a:t>*</a:t>
            </a:r>
            <a:r>
              <a:rPr lang="pt-BR" sz="2400" baseline="-25000">
                <a:solidFill>
                  <a:srgbClr val="3333CC"/>
                </a:solidFill>
                <a:latin typeface="+mn-lt"/>
              </a:rPr>
              <a:t>F</a:t>
            </a:r>
            <a:r>
              <a:rPr lang="pt-BR" sz="2400">
                <a:solidFill>
                  <a:srgbClr val="3333CC"/>
                </a:solidFill>
                <a:latin typeface="+mn-lt"/>
              </a:rPr>
              <a:t> (TSF - TEF</a:t>
            </a:r>
            <a:r>
              <a:rPr lang="pt-BR" sz="2400" baseline="30000">
                <a:solidFill>
                  <a:srgbClr val="3333CC"/>
                </a:solidFill>
                <a:latin typeface="+mn-lt"/>
              </a:rPr>
              <a:t>*</a:t>
            </a:r>
            <a:r>
              <a:rPr lang="pt-BR" sz="2400">
                <a:solidFill>
                  <a:srgbClr val="3333CC"/>
                </a:solidFill>
                <a:latin typeface="+mn-lt"/>
              </a:rPr>
              <a:t>)  kcal/h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1" name="Text Box 3"/>
          <p:cNvSpPr txBox="1">
            <a:spLocks noChangeArrowheads="1"/>
          </p:cNvSpPr>
          <p:nvPr/>
        </p:nvSpPr>
        <p:spPr bwMode="auto">
          <a:xfrm>
            <a:off x="1000100" y="2500306"/>
            <a:ext cx="226996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 baseline="-25000">
                <a:solidFill>
                  <a:schemeClr val="tx1"/>
                </a:solidFill>
                <a:latin typeface="+mn-lt"/>
                <a:sym typeface="Symbol" pitchFamily="18" charset="2"/>
              </a:rPr>
              <a:t>1</a:t>
            </a:r>
            <a:r>
              <a:rPr lang="pt-BR" sz="2400">
                <a:solidFill>
                  <a:schemeClr val="tx1"/>
                </a:solidFill>
                <a:latin typeface="+mn-lt"/>
                <a:sym typeface="Symbol" pitchFamily="18" charset="2"/>
              </a:rPr>
              <a:t> = </a:t>
            </a:r>
            <a:r>
              <a:rPr lang="pt-BR" sz="2400">
                <a:solidFill>
                  <a:srgbClr val="FF0000"/>
                </a:solidFill>
                <a:latin typeface="+mn-lt"/>
                <a:sym typeface="Symbol" pitchFamily="18" charset="2"/>
              </a:rPr>
              <a:t>TEQ</a:t>
            </a:r>
            <a:r>
              <a:rPr lang="pt-BR" sz="2400">
                <a:solidFill>
                  <a:schemeClr val="tx1"/>
                </a:solidFill>
                <a:latin typeface="+mn-lt"/>
                <a:sym typeface="Symbol" pitchFamily="18" charset="2"/>
              </a:rPr>
              <a:t> - </a:t>
            </a:r>
            <a:r>
              <a:rPr lang="pt-BR" sz="2400">
                <a:solidFill>
                  <a:srgbClr val="3333CC"/>
                </a:solidFill>
                <a:latin typeface="+mn-lt"/>
                <a:sym typeface="Symbol" pitchFamily="18" charset="2"/>
              </a:rPr>
              <a:t>TFS</a:t>
            </a:r>
          </a:p>
          <a:p>
            <a:pPr>
              <a:spcBef>
                <a:spcPct val="50000"/>
              </a:spcBef>
            </a:pPr>
            <a:r>
              <a:rPr lang="pt-BR" sz="2400">
                <a:solidFill>
                  <a:schemeClr val="tx1"/>
                </a:solidFill>
                <a:latin typeface="+mn-lt"/>
                <a:sym typeface="Symbol" pitchFamily="18" charset="2"/>
              </a:rPr>
              <a:t>“Approach”</a:t>
            </a:r>
            <a:endParaRPr lang="pt-BR" sz="24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80292" name="Text Box 4"/>
          <p:cNvSpPr txBox="1">
            <a:spLocks noChangeArrowheads="1"/>
          </p:cNvSpPr>
          <p:nvPr/>
        </p:nvSpPr>
        <p:spPr bwMode="auto">
          <a:xfrm>
            <a:off x="6753196" y="5040759"/>
            <a:ext cx="226996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2</a:t>
            </a:r>
            <a:r>
              <a:rPr lang="pt-BR" sz="2400" dirty="0">
                <a:solidFill>
                  <a:schemeClr val="tx1"/>
                </a:solidFill>
                <a:latin typeface="+mn-lt"/>
                <a:sym typeface="Symbol" pitchFamily="18" charset="2"/>
              </a:rPr>
              <a:t> = </a:t>
            </a:r>
            <a:r>
              <a:rPr lang="pt-BR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TSQ</a:t>
            </a:r>
            <a:r>
              <a:rPr lang="pt-BR" sz="2400" dirty="0">
                <a:solidFill>
                  <a:schemeClr val="tx1"/>
                </a:solidFill>
                <a:latin typeface="+mn-lt"/>
                <a:sym typeface="Symbol" pitchFamily="18" charset="2"/>
              </a:rPr>
              <a:t> - </a:t>
            </a:r>
            <a:r>
              <a:rPr lang="pt-BR" sz="2400" dirty="0">
                <a:solidFill>
                  <a:srgbClr val="3333CC"/>
                </a:solidFill>
                <a:latin typeface="+mn-lt"/>
                <a:sym typeface="Symbol" pitchFamily="18" charset="2"/>
              </a:rPr>
              <a:t>TEF</a:t>
            </a:r>
          </a:p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tx1"/>
                </a:solidFill>
                <a:latin typeface="+mn-lt"/>
                <a:sym typeface="Symbol" pitchFamily="18" charset="2"/>
              </a:rPr>
              <a:t>“Approach”</a:t>
            </a:r>
            <a:endParaRPr lang="pt-BR" sz="24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022138" y="2071678"/>
            <a:ext cx="8086749" cy="4598998"/>
            <a:chOff x="0" y="1031"/>
            <a:chExt cx="5814" cy="3171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5009" y="2554"/>
              <a:ext cx="773" cy="85"/>
              <a:chOff x="5023" y="1851"/>
              <a:chExt cx="773" cy="85"/>
            </a:xfrm>
          </p:grpSpPr>
          <p:sp>
            <p:nvSpPr>
              <p:cNvPr id="41008" name="Line 10"/>
              <p:cNvSpPr>
                <a:spLocks noChangeShapeType="1"/>
              </p:cNvSpPr>
              <p:nvPr/>
            </p:nvSpPr>
            <p:spPr bwMode="auto">
              <a:xfrm>
                <a:off x="5023" y="1888"/>
                <a:ext cx="713" cy="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41009" name="Freeform 11"/>
              <p:cNvSpPr>
                <a:spLocks/>
              </p:cNvSpPr>
              <p:nvPr/>
            </p:nvSpPr>
            <p:spPr bwMode="auto">
              <a:xfrm>
                <a:off x="5712" y="1851"/>
                <a:ext cx="84" cy="85"/>
              </a:xfrm>
              <a:custGeom>
                <a:avLst/>
                <a:gdLst>
                  <a:gd name="T0" fmla="*/ 0 w 84"/>
                  <a:gd name="T1" fmla="*/ 85 h 85"/>
                  <a:gd name="T2" fmla="*/ 84 w 84"/>
                  <a:gd name="T3" fmla="*/ 37 h 85"/>
                  <a:gd name="T4" fmla="*/ 0 w 84"/>
                  <a:gd name="T5" fmla="*/ 0 h 85"/>
                  <a:gd name="T6" fmla="*/ 0 w 84"/>
                  <a:gd name="T7" fmla="*/ 85 h 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85"/>
                  <a:gd name="T14" fmla="*/ 84 w 84"/>
                  <a:gd name="T15" fmla="*/ 85 h 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85">
                    <a:moveTo>
                      <a:pt x="0" y="85"/>
                    </a:moveTo>
                    <a:lnTo>
                      <a:pt x="84" y="3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</p:grpSp>
        <p:sp>
          <p:nvSpPr>
            <p:cNvPr id="40970" name="Text Box 12"/>
            <p:cNvSpPr txBox="1">
              <a:spLocks noChangeArrowheads="1"/>
            </p:cNvSpPr>
            <p:nvPr/>
          </p:nvSpPr>
          <p:spPr bwMode="auto">
            <a:xfrm>
              <a:off x="4972" y="2228"/>
              <a:ext cx="842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>
                  <a:solidFill>
                    <a:srgbClr val="FF0000"/>
                  </a:solidFill>
                  <a:latin typeface="+mn-lt"/>
                </a:rPr>
                <a:t>W</a:t>
              </a:r>
              <a:r>
                <a:rPr lang="pt-BR" sz="2400" baseline="-2500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400">
                  <a:solidFill>
                    <a:srgbClr val="FF0000"/>
                  </a:solidFill>
                  <a:latin typeface="+mn-lt"/>
                </a:rPr>
                <a:t>, TSQ</a:t>
              </a: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0" y="2552"/>
              <a:ext cx="1063" cy="84"/>
              <a:chOff x="0" y="1900"/>
              <a:chExt cx="1063" cy="84"/>
            </a:xfrm>
          </p:grpSpPr>
          <p:sp>
            <p:nvSpPr>
              <p:cNvPr id="41006" name="Line 14"/>
              <p:cNvSpPr>
                <a:spLocks noChangeShapeType="1"/>
              </p:cNvSpPr>
              <p:nvPr/>
            </p:nvSpPr>
            <p:spPr bwMode="auto">
              <a:xfrm>
                <a:off x="0" y="1936"/>
                <a:ext cx="1002" cy="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41007" name="Freeform 15"/>
              <p:cNvSpPr>
                <a:spLocks/>
              </p:cNvSpPr>
              <p:nvPr/>
            </p:nvSpPr>
            <p:spPr bwMode="auto">
              <a:xfrm>
                <a:off x="978" y="1900"/>
                <a:ext cx="85" cy="84"/>
              </a:xfrm>
              <a:custGeom>
                <a:avLst/>
                <a:gdLst>
                  <a:gd name="T0" fmla="*/ 0 w 85"/>
                  <a:gd name="T1" fmla="*/ 84 h 84"/>
                  <a:gd name="T2" fmla="*/ 85 w 85"/>
                  <a:gd name="T3" fmla="*/ 36 h 84"/>
                  <a:gd name="T4" fmla="*/ 0 w 85"/>
                  <a:gd name="T5" fmla="*/ 0 h 84"/>
                  <a:gd name="T6" fmla="*/ 0 w 85"/>
                  <a:gd name="T7" fmla="*/ 84 h 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84"/>
                  <a:gd name="T14" fmla="*/ 85 w 85"/>
                  <a:gd name="T15" fmla="*/ 84 h 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84">
                    <a:moveTo>
                      <a:pt x="0" y="84"/>
                    </a:moveTo>
                    <a:lnTo>
                      <a:pt x="85" y="36"/>
                    </a:lnTo>
                    <a:lnTo>
                      <a:pt x="0" y="0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</p:grpSp>
        <p:sp>
          <p:nvSpPr>
            <p:cNvPr id="40972" name="Text Box 16"/>
            <p:cNvSpPr txBox="1">
              <a:spLocks noChangeArrowheads="1"/>
            </p:cNvSpPr>
            <p:nvPr/>
          </p:nvSpPr>
          <p:spPr bwMode="auto">
            <a:xfrm>
              <a:off x="3727" y="3911"/>
              <a:ext cx="718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>
                  <a:latin typeface="+mn-lt"/>
                </a:rPr>
                <a:t>W</a:t>
              </a:r>
              <a:r>
                <a:rPr lang="pt-BR" sz="2400" baseline="-25000">
                  <a:latin typeface="+mn-lt"/>
                </a:rPr>
                <a:t>F</a:t>
              </a:r>
              <a:r>
                <a:rPr lang="pt-BR" sz="2400">
                  <a:latin typeface="+mn-lt"/>
                </a:rPr>
                <a:t>, TEF</a:t>
              </a:r>
            </a:p>
          </p:txBody>
        </p:sp>
        <p:sp>
          <p:nvSpPr>
            <p:cNvPr id="40973" name="Rectangle 17"/>
            <p:cNvSpPr>
              <a:spLocks noChangeArrowheads="1"/>
            </p:cNvSpPr>
            <p:nvPr/>
          </p:nvSpPr>
          <p:spPr bwMode="auto">
            <a:xfrm>
              <a:off x="1584" y="2188"/>
              <a:ext cx="2898" cy="77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40974" name="Freeform 18"/>
            <p:cNvSpPr>
              <a:spLocks/>
            </p:cNvSpPr>
            <p:nvPr/>
          </p:nvSpPr>
          <p:spPr bwMode="auto">
            <a:xfrm>
              <a:off x="4498" y="2191"/>
              <a:ext cx="531" cy="774"/>
            </a:xfrm>
            <a:custGeom>
              <a:avLst/>
              <a:gdLst>
                <a:gd name="T0" fmla="*/ 2147483647 w 44"/>
                <a:gd name="T1" fmla="*/ 0 h 64"/>
                <a:gd name="T2" fmla="*/ 2147483647 w 44"/>
                <a:gd name="T3" fmla="*/ 2147483647 h 64"/>
                <a:gd name="T4" fmla="*/ 2147483647 w 44"/>
                <a:gd name="T5" fmla="*/ 2147483647 h 64"/>
                <a:gd name="T6" fmla="*/ 0 w 44"/>
                <a:gd name="T7" fmla="*/ 2147483647 h 64"/>
                <a:gd name="T8" fmla="*/ 0 w 44"/>
                <a:gd name="T9" fmla="*/ 0 h 64"/>
                <a:gd name="T10" fmla="*/ 2147483647 w 44"/>
                <a:gd name="T11" fmla="*/ 0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64"/>
                <a:gd name="T20" fmla="*/ 44 w 44"/>
                <a:gd name="T21" fmla="*/ 64 h 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64">
                  <a:moveTo>
                    <a:pt x="22" y="0"/>
                  </a:moveTo>
                  <a:cubicBezTo>
                    <a:pt x="34" y="0"/>
                    <a:pt x="44" y="14"/>
                    <a:pt x="44" y="32"/>
                  </a:cubicBezTo>
                  <a:cubicBezTo>
                    <a:pt x="44" y="50"/>
                    <a:pt x="34" y="64"/>
                    <a:pt x="22" y="64"/>
                  </a:cubicBezTo>
                  <a:lnTo>
                    <a:pt x="0" y="64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CCCC"/>
            </a:solidFill>
            <a:ln w="19050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40975" name="Freeform 19"/>
            <p:cNvSpPr>
              <a:spLocks/>
            </p:cNvSpPr>
            <p:nvPr/>
          </p:nvSpPr>
          <p:spPr bwMode="auto">
            <a:xfrm>
              <a:off x="1056" y="2188"/>
              <a:ext cx="531" cy="774"/>
            </a:xfrm>
            <a:custGeom>
              <a:avLst/>
              <a:gdLst>
                <a:gd name="T0" fmla="*/ 2147483647 w 44"/>
                <a:gd name="T1" fmla="*/ 2147483647 h 64"/>
                <a:gd name="T2" fmla="*/ 0 w 44"/>
                <a:gd name="T3" fmla="*/ 2147483647 h 64"/>
                <a:gd name="T4" fmla="*/ 2147483647 w 44"/>
                <a:gd name="T5" fmla="*/ 0 h 64"/>
                <a:gd name="T6" fmla="*/ 2147483647 w 44"/>
                <a:gd name="T7" fmla="*/ 0 h 64"/>
                <a:gd name="T8" fmla="*/ 2147483647 w 44"/>
                <a:gd name="T9" fmla="*/ 2147483647 h 64"/>
                <a:gd name="T10" fmla="*/ 2147483647 w 44"/>
                <a:gd name="T11" fmla="*/ 2147483647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64"/>
                <a:gd name="T20" fmla="*/ 44 w 44"/>
                <a:gd name="T21" fmla="*/ 64 h 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64">
                  <a:moveTo>
                    <a:pt x="22" y="64"/>
                  </a:moveTo>
                  <a:cubicBezTo>
                    <a:pt x="10" y="64"/>
                    <a:pt x="0" y="50"/>
                    <a:pt x="0" y="32"/>
                  </a:cubicBezTo>
                  <a:cubicBezTo>
                    <a:pt x="0" y="14"/>
                    <a:pt x="10" y="0"/>
                    <a:pt x="22" y="0"/>
                  </a:cubicBezTo>
                  <a:lnTo>
                    <a:pt x="44" y="0"/>
                  </a:lnTo>
                  <a:lnTo>
                    <a:pt x="44" y="64"/>
                  </a:lnTo>
                  <a:lnTo>
                    <a:pt x="22" y="64"/>
                  </a:lnTo>
                  <a:close/>
                </a:path>
              </a:pathLst>
            </a:custGeom>
            <a:solidFill>
              <a:srgbClr val="FFCCCC"/>
            </a:solidFill>
            <a:ln w="19050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sz="2400">
                <a:latin typeface="+mn-lt"/>
              </a:endParaRPr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4069" y="2975"/>
              <a:ext cx="85" cy="918"/>
              <a:chOff x="4069" y="2323"/>
              <a:chExt cx="85" cy="918"/>
            </a:xfrm>
          </p:grpSpPr>
          <p:sp>
            <p:nvSpPr>
              <p:cNvPr id="41004" name="Line 21"/>
              <p:cNvSpPr>
                <a:spLocks noChangeShapeType="1"/>
              </p:cNvSpPr>
              <p:nvPr/>
            </p:nvSpPr>
            <p:spPr bwMode="auto">
              <a:xfrm flipV="1">
                <a:off x="4106" y="2383"/>
                <a:ext cx="1" cy="858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41005" name="Freeform 22"/>
              <p:cNvSpPr>
                <a:spLocks/>
              </p:cNvSpPr>
              <p:nvPr/>
            </p:nvSpPr>
            <p:spPr bwMode="auto">
              <a:xfrm>
                <a:off x="4069" y="2323"/>
                <a:ext cx="85" cy="84"/>
              </a:xfrm>
              <a:custGeom>
                <a:avLst/>
                <a:gdLst>
                  <a:gd name="T0" fmla="*/ 85 w 85"/>
                  <a:gd name="T1" fmla="*/ 84 h 84"/>
                  <a:gd name="T2" fmla="*/ 37 w 85"/>
                  <a:gd name="T3" fmla="*/ 0 h 84"/>
                  <a:gd name="T4" fmla="*/ 0 w 85"/>
                  <a:gd name="T5" fmla="*/ 84 h 84"/>
                  <a:gd name="T6" fmla="*/ 85 w 85"/>
                  <a:gd name="T7" fmla="*/ 84 h 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84"/>
                  <a:gd name="T14" fmla="*/ 85 w 85"/>
                  <a:gd name="T15" fmla="*/ 84 h 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84">
                    <a:moveTo>
                      <a:pt x="85" y="84"/>
                    </a:moveTo>
                    <a:lnTo>
                      <a:pt x="37" y="0"/>
                    </a:lnTo>
                    <a:lnTo>
                      <a:pt x="0" y="84"/>
                    </a:lnTo>
                    <a:lnTo>
                      <a:pt x="85" y="84"/>
                    </a:lnTo>
                    <a:close/>
                  </a:path>
                </a:pathLst>
              </a:custGeom>
              <a:solidFill>
                <a:srgbClr val="3366CC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848" y="1283"/>
              <a:ext cx="84" cy="918"/>
              <a:chOff x="1848" y="631"/>
              <a:chExt cx="84" cy="918"/>
            </a:xfrm>
          </p:grpSpPr>
          <p:sp>
            <p:nvSpPr>
              <p:cNvPr id="41002" name="Line 24"/>
              <p:cNvSpPr>
                <a:spLocks noChangeShapeType="1"/>
              </p:cNvSpPr>
              <p:nvPr/>
            </p:nvSpPr>
            <p:spPr bwMode="auto">
              <a:xfrm flipV="1">
                <a:off x="1884" y="691"/>
                <a:ext cx="1" cy="858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41003" name="Freeform 25"/>
              <p:cNvSpPr>
                <a:spLocks/>
              </p:cNvSpPr>
              <p:nvPr/>
            </p:nvSpPr>
            <p:spPr bwMode="auto">
              <a:xfrm>
                <a:off x="1848" y="631"/>
                <a:ext cx="84" cy="84"/>
              </a:xfrm>
              <a:custGeom>
                <a:avLst/>
                <a:gdLst>
                  <a:gd name="T0" fmla="*/ 84 w 84"/>
                  <a:gd name="T1" fmla="*/ 84 h 84"/>
                  <a:gd name="T2" fmla="*/ 36 w 84"/>
                  <a:gd name="T3" fmla="*/ 0 h 84"/>
                  <a:gd name="T4" fmla="*/ 0 w 84"/>
                  <a:gd name="T5" fmla="*/ 84 h 84"/>
                  <a:gd name="T6" fmla="*/ 84 w 84"/>
                  <a:gd name="T7" fmla="*/ 84 h 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84"/>
                  <a:gd name="T14" fmla="*/ 84 w 84"/>
                  <a:gd name="T15" fmla="*/ 84 h 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84">
                    <a:moveTo>
                      <a:pt x="84" y="84"/>
                    </a:moveTo>
                    <a:lnTo>
                      <a:pt x="36" y="0"/>
                    </a:lnTo>
                    <a:lnTo>
                      <a:pt x="0" y="84"/>
                    </a:lnTo>
                    <a:lnTo>
                      <a:pt x="84" y="84"/>
                    </a:lnTo>
                    <a:close/>
                  </a:path>
                </a:pathLst>
              </a:custGeom>
              <a:solidFill>
                <a:srgbClr val="3366CC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+mn-lt"/>
                </a:endParaRPr>
              </a:p>
            </p:txBody>
          </p:sp>
        </p:grpSp>
        <p:sp>
          <p:nvSpPr>
            <p:cNvPr id="40978" name="Rectangle 26"/>
            <p:cNvSpPr>
              <a:spLocks noChangeArrowheads="1"/>
            </p:cNvSpPr>
            <p:nvPr/>
          </p:nvSpPr>
          <p:spPr bwMode="auto">
            <a:xfrm>
              <a:off x="218" y="2719"/>
              <a:ext cx="73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400">
                  <a:solidFill>
                    <a:srgbClr val="FF0000"/>
                  </a:solidFill>
                  <a:latin typeface="+mn-lt"/>
                </a:rPr>
                <a:t>Corrente</a:t>
              </a:r>
            </a:p>
            <a:p>
              <a:r>
                <a:rPr lang="pt-BR" sz="2400">
                  <a:solidFill>
                    <a:srgbClr val="FF0000"/>
                  </a:solidFill>
                  <a:latin typeface="+mn-lt"/>
                </a:rPr>
                <a:t> Quente</a:t>
              </a:r>
              <a:endParaRPr lang="pt-BR" sz="2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0979" name="Rectangle 27"/>
            <p:cNvSpPr>
              <a:spLocks noChangeArrowheads="1"/>
            </p:cNvSpPr>
            <p:nvPr/>
          </p:nvSpPr>
          <p:spPr bwMode="auto">
            <a:xfrm>
              <a:off x="2604" y="3199"/>
              <a:ext cx="147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pt-BR" sz="2400" dirty="0" smtClean="0">
                  <a:latin typeface="+mn-lt"/>
                </a:rPr>
                <a:t>Corrente Fria</a:t>
              </a:r>
              <a:endParaRPr lang="pt-BR" sz="2400" dirty="0">
                <a:latin typeface="+mn-lt"/>
              </a:endParaRPr>
            </a:p>
          </p:txBody>
        </p:sp>
        <p:sp>
          <p:nvSpPr>
            <p:cNvPr id="40980" name="Rectangle 28"/>
            <p:cNvSpPr>
              <a:spLocks noChangeArrowheads="1"/>
            </p:cNvSpPr>
            <p:nvPr/>
          </p:nvSpPr>
          <p:spPr bwMode="auto">
            <a:xfrm>
              <a:off x="1584" y="2428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40981" name="Rectangle 29"/>
            <p:cNvSpPr>
              <a:spLocks noChangeArrowheads="1"/>
            </p:cNvSpPr>
            <p:nvPr/>
          </p:nvSpPr>
          <p:spPr bwMode="auto">
            <a:xfrm>
              <a:off x="1584" y="2572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40982" name="Rectangle 30"/>
            <p:cNvSpPr>
              <a:spLocks noChangeArrowheads="1"/>
            </p:cNvSpPr>
            <p:nvPr/>
          </p:nvSpPr>
          <p:spPr bwMode="auto">
            <a:xfrm>
              <a:off x="1584" y="2716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40983" name="Rectangle 31"/>
            <p:cNvSpPr>
              <a:spLocks noChangeArrowheads="1"/>
            </p:cNvSpPr>
            <p:nvPr/>
          </p:nvSpPr>
          <p:spPr bwMode="auto">
            <a:xfrm>
              <a:off x="1584" y="2860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40984" name="Rectangle 32"/>
            <p:cNvSpPr>
              <a:spLocks noChangeArrowheads="1"/>
            </p:cNvSpPr>
            <p:nvPr/>
          </p:nvSpPr>
          <p:spPr bwMode="auto">
            <a:xfrm>
              <a:off x="1584" y="2284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40985" name="Text Box 33"/>
            <p:cNvSpPr txBox="1">
              <a:spLocks noChangeArrowheads="1"/>
            </p:cNvSpPr>
            <p:nvPr/>
          </p:nvSpPr>
          <p:spPr bwMode="auto">
            <a:xfrm>
              <a:off x="85" y="2228"/>
              <a:ext cx="850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>
                  <a:solidFill>
                    <a:srgbClr val="FF0000"/>
                  </a:solidFill>
                  <a:latin typeface="+mn-lt"/>
                </a:rPr>
                <a:t>W</a:t>
              </a:r>
              <a:r>
                <a:rPr lang="pt-BR" sz="2400" baseline="-2500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400">
                  <a:solidFill>
                    <a:srgbClr val="FF0000"/>
                  </a:solidFill>
                  <a:latin typeface="+mn-lt"/>
                </a:rPr>
                <a:t>, TEQ</a:t>
              </a:r>
              <a:endParaRPr lang="pt-BR" sz="2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0986" name="Text Box 34"/>
            <p:cNvSpPr txBox="1">
              <a:spLocks noChangeArrowheads="1"/>
            </p:cNvSpPr>
            <p:nvPr/>
          </p:nvSpPr>
          <p:spPr bwMode="auto">
            <a:xfrm>
              <a:off x="1558" y="1031"/>
              <a:ext cx="710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>
                  <a:latin typeface="+mn-lt"/>
                </a:rPr>
                <a:t>W</a:t>
              </a:r>
              <a:r>
                <a:rPr lang="pt-BR" sz="2400" baseline="-25000">
                  <a:latin typeface="+mn-lt"/>
                </a:rPr>
                <a:t>F</a:t>
              </a:r>
              <a:r>
                <a:rPr lang="pt-BR" sz="2400">
                  <a:latin typeface="+mn-lt"/>
                </a:rPr>
                <a:t>, TSF</a:t>
              </a:r>
            </a:p>
          </p:txBody>
        </p:sp>
        <p:sp>
          <p:nvSpPr>
            <p:cNvPr id="40987" name="Line 35"/>
            <p:cNvSpPr>
              <a:spLocks noChangeShapeType="1"/>
            </p:cNvSpPr>
            <p:nvPr/>
          </p:nvSpPr>
          <p:spPr bwMode="auto">
            <a:xfrm>
              <a:off x="3360" y="2208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40988" name="Line 36"/>
            <p:cNvSpPr>
              <a:spLocks noChangeShapeType="1"/>
            </p:cNvSpPr>
            <p:nvPr/>
          </p:nvSpPr>
          <p:spPr bwMode="auto">
            <a:xfrm>
              <a:off x="2112" y="2208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sp>
          <p:nvSpPr>
            <p:cNvPr id="40989" name="Line 37"/>
            <p:cNvSpPr>
              <a:spLocks noChangeShapeType="1"/>
            </p:cNvSpPr>
            <p:nvPr/>
          </p:nvSpPr>
          <p:spPr bwMode="auto">
            <a:xfrm flipV="1">
              <a:off x="1872" y="2400"/>
              <a:ext cx="0" cy="336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 sz="2400">
                <a:latin typeface="+mn-lt"/>
              </a:endParaRPr>
            </a:p>
          </p:txBody>
        </p: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3600" y="2394"/>
              <a:ext cx="528" cy="582"/>
              <a:chOff x="3600" y="2394"/>
              <a:chExt cx="528" cy="582"/>
            </a:xfrm>
          </p:grpSpPr>
          <p:sp>
            <p:nvSpPr>
              <p:cNvPr id="40998" name="Line 39"/>
              <p:cNvSpPr>
                <a:spLocks noChangeShapeType="1"/>
              </p:cNvSpPr>
              <p:nvPr/>
            </p:nvSpPr>
            <p:spPr bwMode="auto">
              <a:xfrm>
                <a:off x="3888" y="2496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40999" name="Line 40"/>
              <p:cNvSpPr>
                <a:spLocks noChangeShapeType="1"/>
              </p:cNvSpPr>
              <p:nvPr/>
            </p:nvSpPr>
            <p:spPr bwMode="auto">
              <a:xfrm flipV="1">
                <a:off x="4128" y="2400"/>
                <a:ext cx="0" cy="33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41000" name="Line 41"/>
              <p:cNvSpPr>
                <a:spLocks noChangeShapeType="1"/>
              </p:cNvSpPr>
              <p:nvPr/>
            </p:nvSpPr>
            <p:spPr bwMode="auto">
              <a:xfrm>
                <a:off x="3600" y="2400"/>
                <a:ext cx="0" cy="432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cxnSp>
            <p:nvCxnSpPr>
              <p:cNvPr id="41001" name="AutoShape 42"/>
              <p:cNvCxnSpPr>
                <a:cxnSpLocks noChangeShapeType="1"/>
                <a:stCxn id="40999" idx="1"/>
                <a:endCxn id="41000" idx="0"/>
              </p:cNvCxnSpPr>
              <p:nvPr/>
            </p:nvCxnSpPr>
            <p:spPr bwMode="auto">
              <a:xfrm rot="-5400000" flipH="1" flipV="1">
                <a:off x="3863" y="2131"/>
                <a:ext cx="1" cy="528"/>
              </a:xfrm>
              <a:prstGeom prst="curvedConnector3">
                <a:avLst>
                  <a:gd name="adj1" fmla="val -138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40991" name="AutoShape 43"/>
            <p:cNvCxnSpPr>
              <a:cxnSpLocks noChangeShapeType="1"/>
              <a:endCxn id="40989" idx="0"/>
            </p:cNvCxnSpPr>
            <p:nvPr/>
          </p:nvCxnSpPr>
          <p:spPr bwMode="auto">
            <a:xfrm rot="16200000" flipV="1">
              <a:off x="2064" y="2550"/>
              <a:ext cx="96" cy="480"/>
            </a:xfrm>
            <a:prstGeom prst="curvedConnector3">
              <a:avLst>
                <a:gd name="adj1" fmla="val -4375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0992" name="AutoShape 44"/>
            <p:cNvCxnSpPr>
              <a:cxnSpLocks noChangeShapeType="1"/>
            </p:cNvCxnSpPr>
            <p:nvPr/>
          </p:nvCxnSpPr>
          <p:spPr bwMode="auto">
            <a:xfrm rot="16200000" flipV="1">
              <a:off x="3216" y="2496"/>
              <a:ext cx="96" cy="576"/>
            </a:xfrm>
            <a:prstGeom prst="curvedConnector3">
              <a:avLst>
                <a:gd name="adj1" fmla="val -4375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8" name="Group 45"/>
            <p:cNvGrpSpPr>
              <a:grpSpLocks/>
            </p:cNvGrpSpPr>
            <p:nvPr/>
          </p:nvGrpSpPr>
          <p:grpSpPr bwMode="auto">
            <a:xfrm>
              <a:off x="2448" y="2400"/>
              <a:ext cx="528" cy="582"/>
              <a:chOff x="3600" y="2394"/>
              <a:chExt cx="528" cy="582"/>
            </a:xfrm>
          </p:grpSpPr>
          <p:sp>
            <p:nvSpPr>
              <p:cNvPr id="40994" name="Line 46"/>
              <p:cNvSpPr>
                <a:spLocks noChangeShapeType="1"/>
              </p:cNvSpPr>
              <p:nvPr/>
            </p:nvSpPr>
            <p:spPr bwMode="auto">
              <a:xfrm>
                <a:off x="3888" y="2496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40995" name="Line 47"/>
              <p:cNvSpPr>
                <a:spLocks noChangeShapeType="1"/>
              </p:cNvSpPr>
              <p:nvPr/>
            </p:nvSpPr>
            <p:spPr bwMode="auto">
              <a:xfrm flipV="1">
                <a:off x="4128" y="2400"/>
                <a:ext cx="0" cy="33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sp>
            <p:nvSpPr>
              <p:cNvPr id="40996" name="Line 48"/>
              <p:cNvSpPr>
                <a:spLocks noChangeShapeType="1"/>
              </p:cNvSpPr>
              <p:nvPr/>
            </p:nvSpPr>
            <p:spPr bwMode="auto">
              <a:xfrm>
                <a:off x="3600" y="2400"/>
                <a:ext cx="0" cy="432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 sz="2400">
                  <a:latin typeface="+mn-lt"/>
                </a:endParaRPr>
              </a:p>
            </p:txBody>
          </p:sp>
          <p:cxnSp>
            <p:nvCxnSpPr>
              <p:cNvPr id="40997" name="AutoShape 49"/>
              <p:cNvCxnSpPr>
                <a:cxnSpLocks noChangeShapeType="1"/>
                <a:stCxn id="40995" idx="1"/>
                <a:endCxn id="40996" idx="0"/>
              </p:cNvCxnSpPr>
              <p:nvPr/>
            </p:nvCxnSpPr>
            <p:spPr bwMode="auto">
              <a:xfrm rot="-5400000" flipH="1" flipV="1">
                <a:off x="3863" y="2131"/>
                <a:ext cx="1" cy="528"/>
              </a:xfrm>
              <a:prstGeom prst="curvedConnector3">
                <a:avLst>
                  <a:gd name="adj1" fmla="val -138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1857356" y="71414"/>
            <a:ext cx="592935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pt-BR" b="1" u="sng" dirty="0" smtClean="0">
                <a:latin typeface="+mn-lt"/>
              </a:rPr>
              <a:t>INTEGRAÇÃO ENERGÉTICA</a:t>
            </a:r>
          </a:p>
          <a:p>
            <a:pPr algn="ctr"/>
            <a:r>
              <a:rPr lang="pt-BR" b="1" u="sng" dirty="0" smtClean="0">
                <a:latin typeface="+mn-lt"/>
              </a:rPr>
              <a:t>REDES DE TROCADORES DE CALOR</a:t>
            </a:r>
            <a:endParaRPr lang="pt-BR" b="1" u="sng" dirty="0">
              <a:latin typeface="+mn-lt"/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3071802" y="1071546"/>
            <a:ext cx="33629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u="sng" dirty="0" smtClean="0">
                <a:latin typeface="+mn-lt"/>
              </a:rPr>
              <a:t>Trocadores de Calor</a:t>
            </a:r>
            <a:endParaRPr lang="pt-BR" sz="2600" b="1" u="sng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3"/>
          <p:cNvSpPr>
            <a:spLocks noChangeArrowheads="1"/>
          </p:cNvSpPr>
          <p:nvPr/>
        </p:nvSpPr>
        <p:spPr bwMode="auto">
          <a:xfrm>
            <a:off x="1000100" y="214290"/>
            <a:ext cx="771530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dirty="0">
                <a:latin typeface="+mn-lt"/>
              </a:rPr>
              <a:t>Resolução do Problema Ilustrativo pelo Método Heurístico</a:t>
            </a:r>
          </a:p>
        </p:txBody>
      </p:sp>
      <p:sp>
        <p:nvSpPr>
          <p:cNvPr id="484356" name="Rectangle 4"/>
          <p:cNvSpPr>
            <a:spLocks noChangeArrowheads="1"/>
          </p:cNvSpPr>
          <p:nvPr/>
        </p:nvSpPr>
        <p:spPr bwMode="auto">
          <a:xfrm>
            <a:off x="900082" y="1600216"/>
            <a:ext cx="8258175" cy="2678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marL="342900" indent="-342900" algn="l"/>
            <a:r>
              <a:rPr lang="pt-BR" sz="2400">
                <a:solidFill>
                  <a:schemeClr val="tx1"/>
                </a:solidFill>
                <a:latin typeface="+mn-lt"/>
              </a:rPr>
              <a:t>Corrente	WC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>
                <a:latin typeface="+mn-lt"/>
              </a:rPr>
              <a:t>Demanda</a:t>
            </a:r>
          </a:p>
          <a:p>
            <a:pPr marL="342900" indent="-342900" algn="l"/>
            <a:r>
              <a:rPr lang="pt-BR" sz="2400">
                <a:solidFill>
                  <a:schemeClr val="tx1"/>
                </a:solidFill>
                <a:latin typeface="+mn-lt"/>
              </a:rPr>
              <a:t>	                  </a:t>
            </a:r>
            <a:r>
              <a:rPr lang="pt-BR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	             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	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                   kW</a:t>
            </a:r>
            <a:br>
              <a:rPr lang="pt-BR">
                <a:solidFill>
                  <a:schemeClr val="tx1"/>
                </a:solidFill>
                <a:latin typeface="+mn-lt"/>
              </a:rPr>
            </a:br>
            <a:endParaRPr lang="pt-BR" sz="2400" b="0">
              <a:solidFill>
                <a:schemeClr val="tx1"/>
              </a:solidFill>
              <a:latin typeface="+mn-lt"/>
            </a:endParaRPr>
          </a:p>
          <a:p>
            <a:pPr marL="342900" indent="-342900" algn="l"/>
            <a:r>
              <a:rPr lang="pt-BR" sz="2400" b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b="0">
                <a:latin typeface="+mn-lt"/>
              </a:rPr>
              <a:t>F</a:t>
            </a:r>
            <a:r>
              <a:rPr lang="pt-BR" sz="2400" b="0" baseline="-25000">
                <a:latin typeface="+mn-lt"/>
              </a:rPr>
              <a:t>1</a:t>
            </a:r>
            <a:r>
              <a:rPr lang="pt-BR" sz="2400" b="0">
                <a:latin typeface="+mn-lt"/>
              </a:rPr>
              <a:t>		   5                    60	150              450</a:t>
            </a:r>
          </a:p>
          <a:p>
            <a:pPr marL="342900" indent="-342900" algn="l"/>
            <a:r>
              <a:rPr lang="pt-BR" sz="2400" b="0">
                <a:latin typeface="+mn-lt"/>
              </a:rPr>
              <a:t>       F</a:t>
            </a:r>
            <a:r>
              <a:rPr lang="pt-BR" sz="2400" b="0" baseline="-25000">
                <a:latin typeface="+mn-lt"/>
              </a:rPr>
              <a:t>2</a:t>
            </a:r>
            <a:r>
              <a:rPr lang="pt-BR" sz="2400" b="0">
                <a:latin typeface="+mn-lt"/>
              </a:rPr>
              <a:t>		   7	           100	220              840</a:t>
            </a:r>
          </a:p>
          <a:p>
            <a:pPr marL="342900" indent="-342900"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	 10                  180	  90              900</a:t>
            </a:r>
          </a:p>
          <a:p>
            <a:pPr marL="342900" indent="-342900"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  2	           250	140              220</a:t>
            </a:r>
          </a:p>
        </p:txBody>
      </p:sp>
      <p:sp>
        <p:nvSpPr>
          <p:cNvPr id="484357" name="Text Box 5"/>
          <p:cNvSpPr txBox="1">
            <a:spLocks noChangeArrowheads="1"/>
          </p:cNvSpPr>
          <p:nvPr/>
        </p:nvSpPr>
        <p:spPr bwMode="auto">
          <a:xfrm>
            <a:off x="2714612" y="5143512"/>
            <a:ext cx="4429156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  <a:latin typeface="+mn-lt"/>
              </a:rPr>
              <a:t>QMTO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400" dirty="0">
                <a:latin typeface="+mn-lt"/>
              </a:rPr>
              <a:t>FMTD </a:t>
            </a:r>
            <a:r>
              <a:rPr lang="pt-BR" sz="2400" dirty="0">
                <a:latin typeface="+mn-lt"/>
                <a:sym typeface="Wingdings" pitchFamily="2" charset="2"/>
              </a:rPr>
              <a:t>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pt-BR" sz="2400" baseline="-250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x </a:t>
            </a:r>
            <a:r>
              <a:rPr lang="pt-BR" sz="2400" dirty="0">
                <a:solidFill>
                  <a:srgbClr val="3333CC"/>
                </a:solidFill>
                <a:latin typeface="+mn-lt"/>
              </a:rPr>
              <a:t>F</a:t>
            </a:r>
            <a:r>
              <a:rPr lang="pt-BR" sz="2400" baseline="-25000" dirty="0">
                <a:solidFill>
                  <a:srgbClr val="3333CC"/>
                </a:solidFill>
                <a:latin typeface="+mn-lt"/>
              </a:rPr>
              <a:t>2</a:t>
            </a:r>
          </a:p>
        </p:txBody>
      </p:sp>
      <p:sp>
        <p:nvSpPr>
          <p:cNvPr id="484380" name="Text Box 28"/>
          <p:cNvSpPr txBox="1">
            <a:spLocks noChangeArrowheads="1"/>
          </p:cNvSpPr>
          <p:nvPr/>
        </p:nvSpPr>
        <p:spPr bwMode="auto">
          <a:xfrm>
            <a:off x="3586132" y="4572016"/>
            <a:ext cx="19803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latin typeface="+mn-lt"/>
              </a:rPr>
              <a:t>Primeira Troca</a:t>
            </a:r>
            <a:endParaRPr lang="pt-BR">
              <a:latin typeface="+mn-lt"/>
            </a:endParaRPr>
          </a:p>
        </p:txBody>
      </p:sp>
      <p:sp>
        <p:nvSpPr>
          <p:cNvPr id="484381" name="Text Box 29"/>
          <p:cNvSpPr txBox="1">
            <a:spLocks noChangeArrowheads="1"/>
          </p:cNvSpPr>
          <p:nvPr/>
        </p:nvSpPr>
        <p:spPr bwMode="auto">
          <a:xfrm>
            <a:off x="1433482" y="1143016"/>
            <a:ext cx="637456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pt-BR" sz="2400">
                <a:latin typeface="+mn-lt"/>
              </a:rPr>
              <a:t>Seleção dos Pares de Correntes pelo Critério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PD</a:t>
            </a:r>
            <a:endParaRPr lang="pt-BR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6" grpId="0" animBg="1" autoUpdateAnimBg="0"/>
      <p:bldP spid="484357" grpId="0" autoUpdateAnimBg="0"/>
      <p:bldP spid="484380" grpId="0" autoUpdateAnimBg="0"/>
      <p:bldP spid="484381" grpId="0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32"/>
          <p:cNvGrpSpPr>
            <a:grpSpLocks/>
          </p:cNvGrpSpPr>
          <p:nvPr/>
        </p:nvGrpSpPr>
        <p:grpSpPr bwMode="auto">
          <a:xfrm>
            <a:off x="6130925" y="0"/>
            <a:ext cx="2386013" cy="2889250"/>
            <a:chOff x="405" y="2502"/>
            <a:chExt cx="1503" cy="1820"/>
          </a:xfrm>
        </p:grpSpPr>
        <p:sp>
          <p:nvSpPr>
            <p:cNvPr id="165916" name="Oval 1033"/>
            <p:cNvSpPr>
              <a:spLocks noChangeArrowheads="1"/>
            </p:cNvSpPr>
            <p:nvPr/>
          </p:nvSpPr>
          <p:spPr bwMode="auto">
            <a:xfrm>
              <a:off x="975" y="3367"/>
              <a:ext cx="416" cy="416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17" name="Line 1034"/>
            <p:cNvSpPr>
              <a:spLocks noChangeShapeType="1"/>
            </p:cNvSpPr>
            <p:nvPr/>
          </p:nvSpPr>
          <p:spPr bwMode="auto">
            <a:xfrm>
              <a:off x="1390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18" name="Line 1035"/>
            <p:cNvSpPr>
              <a:spLocks noChangeShapeType="1"/>
            </p:cNvSpPr>
            <p:nvPr/>
          </p:nvSpPr>
          <p:spPr bwMode="auto">
            <a:xfrm flipH="1" flipV="1">
              <a:off x="1804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19" name="Line 1036"/>
            <p:cNvSpPr>
              <a:spLocks noChangeShapeType="1"/>
            </p:cNvSpPr>
            <p:nvPr/>
          </p:nvSpPr>
          <p:spPr bwMode="auto">
            <a:xfrm flipH="1">
              <a:off x="1804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0" name="Line 1037"/>
            <p:cNvSpPr>
              <a:spLocks noChangeShapeType="1"/>
            </p:cNvSpPr>
            <p:nvPr/>
          </p:nvSpPr>
          <p:spPr bwMode="auto">
            <a:xfrm>
              <a:off x="458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1" name="Line 1038"/>
            <p:cNvSpPr>
              <a:spLocks noChangeShapeType="1"/>
            </p:cNvSpPr>
            <p:nvPr/>
          </p:nvSpPr>
          <p:spPr bwMode="auto">
            <a:xfrm flipH="1" flipV="1">
              <a:off x="872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2" name="Line 1039"/>
            <p:cNvSpPr>
              <a:spLocks noChangeShapeType="1"/>
            </p:cNvSpPr>
            <p:nvPr/>
          </p:nvSpPr>
          <p:spPr bwMode="auto">
            <a:xfrm flipH="1">
              <a:off x="872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3" name="Line 1040"/>
            <p:cNvSpPr>
              <a:spLocks noChangeShapeType="1"/>
            </p:cNvSpPr>
            <p:nvPr/>
          </p:nvSpPr>
          <p:spPr bwMode="auto">
            <a:xfrm>
              <a:off x="1183" y="2849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4" name="Line 1041"/>
            <p:cNvSpPr>
              <a:spLocks noChangeShapeType="1"/>
            </p:cNvSpPr>
            <p:nvPr/>
          </p:nvSpPr>
          <p:spPr bwMode="auto">
            <a:xfrm flipV="1">
              <a:off x="1183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5" name="Line 1042"/>
            <p:cNvSpPr>
              <a:spLocks noChangeShapeType="1"/>
            </p:cNvSpPr>
            <p:nvPr/>
          </p:nvSpPr>
          <p:spPr bwMode="auto">
            <a:xfrm flipH="1" flipV="1">
              <a:off x="1079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6" name="Line 1043"/>
            <p:cNvSpPr>
              <a:spLocks noChangeShapeType="1"/>
            </p:cNvSpPr>
            <p:nvPr/>
          </p:nvSpPr>
          <p:spPr bwMode="auto">
            <a:xfrm>
              <a:off x="1183" y="3782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7" name="Line 1044"/>
            <p:cNvSpPr>
              <a:spLocks noChangeShapeType="1"/>
            </p:cNvSpPr>
            <p:nvPr/>
          </p:nvSpPr>
          <p:spPr bwMode="auto">
            <a:xfrm flipV="1">
              <a:off x="1183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8" name="Line 1045"/>
            <p:cNvSpPr>
              <a:spLocks noChangeShapeType="1"/>
            </p:cNvSpPr>
            <p:nvPr/>
          </p:nvSpPr>
          <p:spPr bwMode="auto">
            <a:xfrm flipH="1" flipV="1">
              <a:off x="1079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29" name="Rectangle 1046"/>
            <p:cNvSpPr>
              <a:spLocks noChangeArrowheads="1"/>
            </p:cNvSpPr>
            <p:nvPr/>
          </p:nvSpPr>
          <p:spPr bwMode="auto">
            <a:xfrm>
              <a:off x="498" y="3318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30" name="Rectangle 1047"/>
            <p:cNvSpPr>
              <a:spLocks noChangeArrowheads="1"/>
            </p:cNvSpPr>
            <p:nvPr/>
          </p:nvSpPr>
          <p:spPr bwMode="auto">
            <a:xfrm>
              <a:off x="899" y="2800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31" name="Rectangle 1048"/>
            <p:cNvSpPr>
              <a:spLocks noChangeArrowheads="1"/>
            </p:cNvSpPr>
            <p:nvPr/>
          </p:nvSpPr>
          <p:spPr bwMode="auto">
            <a:xfrm>
              <a:off x="1273" y="2800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32" name="Rectangle 1049"/>
            <p:cNvSpPr>
              <a:spLocks noChangeArrowheads="1"/>
            </p:cNvSpPr>
            <p:nvPr/>
          </p:nvSpPr>
          <p:spPr bwMode="auto">
            <a:xfrm>
              <a:off x="405" y="3733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100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33" name="Rectangle 1050"/>
            <p:cNvSpPr>
              <a:spLocks noChangeArrowheads="1"/>
            </p:cNvSpPr>
            <p:nvPr/>
          </p:nvSpPr>
          <p:spPr bwMode="auto">
            <a:xfrm>
              <a:off x="1456" y="3733"/>
              <a:ext cx="39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 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34" name="Rectangle 1051"/>
            <p:cNvSpPr>
              <a:spLocks noChangeArrowheads="1"/>
            </p:cNvSpPr>
            <p:nvPr/>
          </p:nvSpPr>
          <p:spPr bwMode="auto">
            <a:xfrm>
              <a:off x="1336" y="4109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140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35" name="Text Box 1052"/>
            <p:cNvSpPr txBox="1">
              <a:spLocks noChangeArrowheads="1"/>
            </p:cNvSpPr>
            <p:nvPr/>
          </p:nvSpPr>
          <p:spPr bwMode="auto">
            <a:xfrm>
              <a:off x="441" y="2502"/>
              <a:ext cx="146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solidFill>
                    <a:schemeClr val="tx1"/>
                  </a:solidFill>
                  <a:latin typeface="+mn-lt"/>
                </a:rPr>
                <a:t>Metas  provisórias </a:t>
              </a:r>
              <a:r>
                <a:rPr lang="pt-BR">
                  <a:solidFill>
                    <a:schemeClr val="tx1"/>
                  </a:solidFill>
                  <a:latin typeface="+mn-lt"/>
                  <a:sym typeface="Wingdings" pitchFamily="2" charset="2"/>
                </a:rPr>
                <a:t>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36" name="Text Box 1053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</p:grpSp>
      <p:grpSp>
        <p:nvGrpSpPr>
          <p:cNvPr id="3" name="Group 1054"/>
          <p:cNvGrpSpPr>
            <a:grpSpLocks/>
          </p:cNvGrpSpPr>
          <p:nvPr/>
        </p:nvGrpSpPr>
        <p:grpSpPr bwMode="auto">
          <a:xfrm>
            <a:off x="6400801" y="3581400"/>
            <a:ext cx="2443163" cy="2889250"/>
            <a:chOff x="4153" y="2502"/>
            <a:chExt cx="1539" cy="1820"/>
          </a:xfrm>
        </p:grpSpPr>
        <p:sp>
          <p:nvSpPr>
            <p:cNvPr id="165895" name="Oval 1055"/>
            <p:cNvSpPr>
              <a:spLocks noChangeArrowheads="1"/>
            </p:cNvSpPr>
            <p:nvPr/>
          </p:nvSpPr>
          <p:spPr bwMode="auto">
            <a:xfrm>
              <a:off x="4759" y="3367"/>
              <a:ext cx="416" cy="416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896" name="Line 1056"/>
            <p:cNvSpPr>
              <a:spLocks noChangeShapeType="1"/>
            </p:cNvSpPr>
            <p:nvPr/>
          </p:nvSpPr>
          <p:spPr bwMode="auto">
            <a:xfrm>
              <a:off x="5174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897" name="Line 1057"/>
            <p:cNvSpPr>
              <a:spLocks noChangeShapeType="1"/>
            </p:cNvSpPr>
            <p:nvPr/>
          </p:nvSpPr>
          <p:spPr bwMode="auto">
            <a:xfrm flipH="1" flipV="1">
              <a:off x="5588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898" name="Line 1058"/>
            <p:cNvSpPr>
              <a:spLocks noChangeShapeType="1"/>
            </p:cNvSpPr>
            <p:nvPr/>
          </p:nvSpPr>
          <p:spPr bwMode="auto">
            <a:xfrm flipH="1">
              <a:off x="5588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899" name="Line 1059"/>
            <p:cNvSpPr>
              <a:spLocks noChangeShapeType="1"/>
            </p:cNvSpPr>
            <p:nvPr/>
          </p:nvSpPr>
          <p:spPr bwMode="auto">
            <a:xfrm>
              <a:off x="4242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00" name="Line 1060"/>
            <p:cNvSpPr>
              <a:spLocks noChangeShapeType="1"/>
            </p:cNvSpPr>
            <p:nvPr/>
          </p:nvSpPr>
          <p:spPr bwMode="auto">
            <a:xfrm flipH="1" flipV="1">
              <a:off x="4656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01" name="Line 1061"/>
            <p:cNvSpPr>
              <a:spLocks noChangeShapeType="1"/>
            </p:cNvSpPr>
            <p:nvPr/>
          </p:nvSpPr>
          <p:spPr bwMode="auto">
            <a:xfrm flipH="1">
              <a:off x="4656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02" name="Line 1062"/>
            <p:cNvSpPr>
              <a:spLocks noChangeShapeType="1"/>
            </p:cNvSpPr>
            <p:nvPr/>
          </p:nvSpPr>
          <p:spPr bwMode="auto">
            <a:xfrm>
              <a:off x="4967" y="2849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03" name="Line 1063"/>
            <p:cNvSpPr>
              <a:spLocks noChangeShapeType="1"/>
            </p:cNvSpPr>
            <p:nvPr/>
          </p:nvSpPr>
          <p:spPr bwMode="auto">
            <a:xfrm flipV="1">
              <a:off x="4967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04" name="Line 1064"/>
            <p:cNvSpPr>
              <a:spLocks noChangeShapeType="1"/>
            </p:cNvSpPr>
            <p:nvPr/>
          </p:nvSpPr>
          <p:spPr bwMode="auto">
            <a:xfrm flipH="1" flipV="1">
              <a:off x="4863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05" name="Line 1065"/>
            <p:cNvSpPr>
              <a:spLocks noChangeShapeType="1"/>
            </p:cNvSpPr>
            <p:nvPr/>
          </p:nvSpPr>
          <p:spPr bwMode="auto">
            <a:xfrm>
              <a:off x="4967" y="3782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06" name="Line 1066"/>
            <p:cNvSpPr>
              <a:spLocks noChangeShapeType="1"/>
            </p:cNvSpPr>
            <p:nvPr/>
          </p:nvSpPr>
          <p:spPr bwMode="auto">
            <a:xfrm flipV="1">
              <a:off x="4967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07" name="Line 1067"/>
            <p:cNvSpPr>
              <a:spLocks noChangeShapeType="1"/>
            </p:cNvSpPr>
            <p:nvPr/>
          </p:nvSpPr>
          <p:spPr bwMode="auto">
            <a:xfrm flipH="1" flipV="1">
              <a:off x="4863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5908" name="Rectangle 1068"/>
            <p:cNvSpPr>
              <a:spLocks noChangeArrowheads="1"/>
            </p:cNvSpPr>
            <p:nvPr/>
          </p:nvSpPr>
          <p:spPr bwMode="auto">
            <a:xfrm>
              <a:off x="4282" y="3318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09" name="Rectangle 1069"/>
            <p:cNvSpPr>
              <a:spLocks noChangeArrowheads="1"/>
            </p:cNvSpPr>
            <p:nvPr/>
          </p:nvSpPr>
          <p:spPr bwMode="auto">
            <a:xfrm>
              <a:off x="4683" y="2800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10" name="Rectangle 1070"/>
            <p:cNvSpPr>
              <a:spLocks noChangeArrowheads="1"/>
            </p:cNvSpPr>
            <p:nvPr/>
          </p:nvSpPr>
          <p:spPr bwMode="auto">
            <a:xfrm>
              <a:off x="5057" y="2800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11" name="Rectangle 1071"/>
            <p:cNvSpPr>
              <a:spLocks noChangeArrowheads="1"/>
            </p:cNvSpPr>
            <p:nvPr/>
          </p:nvSpPr>
          <p:spPr bwMode="auto">
            <a:xfrm>
              <a:off x="4189" y="3733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100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12" name="Rectangle 1072"/>
            <p:cNvSpPr>
              <a:spLocks noChangeArrowheads="1"/>
            </p:cNvSpPr>
            <p:nvPr/>
          </p:nvSpPr>
          <p:spPr bwMode="auto">
            <a:xfrm>
              <a:off x="5264" y="3733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13" name="Rectangle 1073"/>
            <p:cNvSpPr>
              <a:spLocks noChangeArrowheads="1"/>
            </p:cNvSpPr>
            <p:nvPr/>
          </p:nvSpPr>
          <p:spPr bwMode="auto">
            <a:xfrm>
              <a:off x="5121" y="4109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140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5914" name="Text Box 1074"/>
            <p:cNvSpPr txBox="1">
              <a:spLocks noChangeArrowheads="1"/>
            </p:cNvSpPr>
            <p:nvPr/>
          </p:nvSpPr>
          <p:spPr bwMode="auto">
            <a:xfrm>
              <a:off x="4153" y="2502"/>
              <a:ext cx="121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chemeClr val="tx1"/>
                  </a:solidFill>
                  <a:latin typeface="+mn-lt"/>
                </a:rPr>
                <a:t>Metas confirmadas</a:t>
              </a:r>
            </a:p>
          </p:txBody>
        </p:sp>
        <p:sp>
          <p:nvSpPr>
            <p:cNvPr id="165915" name="Text Box 1075"/>
            <p:cNvSpPr txBox="1">
              <a:spLocks noChangeArrowheads="1"/>
            </p:cNvSpPr>
            <p:nvPr/>
          </p:nvSpPr>
          <p:spPr bwMode="auto">
            <a:xfrm>
              <a:off x="4848" y="3456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65892" name="Text Box 1076"/>
          <p:cNvSpPr txBox="1">
            <a:spLocks noChangeArrowheads="1"/>
          </p:cNvSpPr>
          <p:nvPr/>
        </p:nvSpPr>
        <p:spPr bwMode="auto">
          <a:xfrm>
            <a:off x="1071538" y="291092"/>
            <a:ext cx="54816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 = TOQ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TSF</a:t>
            </a:r>
            <a:r>
              <a:rPr lang="pt-BR" sz="1800" b="0" baseline="30000" dirty="0">
                <a:latin typeface="+mn-lt"/>
              </a:rPr>
              <a:t>* </a:t>
            </a:r>
            <a:r>
              <a:rPr lang="pt-BR" sz="1800" b="0" dirty="0">
                <a:latin typeface="+mn-lt"/>
              </a:rPr>
              <a:t>= TDF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 = TDQ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e </a:t>
            </a:r>
            <a:r>
              <a:rPr lang="pt-BR" sz="1800" b="0" dirty="0">
                <a:latin typeface="+mn-lt"/>
              </a:rPr>
              <a:t>TEF = TOF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como metas provisórias</a:t>
            </a:r>
            <a:endParaRPr lang="pt-BR" dirty="0">
              <a:latin typeface="+mn-lt"/>
            </a:endParaRPr>
          </a:p>
        </p:txBody>
      </p:sp>
      <p:sp>
        <p:nvSpPr>
          <p:cNvPr id="617525" name="Text Box 1077"/>
          <p:cNvSpPr txBox="1">
            <a:spLocks noChangeArrowheads="1"/>
          </p:cNvSpPr>
          <p:nvPr/>
        </p:nvSpPr>
        <p:spPr bwMode="auto">
          <a:xfrm>
            <a:off x="1071538" y="3048000"/>
            <a:ext cx="51435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 dirty="0">
                <a:latin typeface="+mn-lt"/>
              </a:rPr>
              <a:t>TSF</a:t>
            </a:r>
            <a:r>
              <a:rPr lang="pt-BR" sz="1800" b="0" baseline="30000" dirty="0"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então inserir um aquecedor de modo que  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1800" b="0" baseline="30000" dirty="0">
                <a:solidFill>
                  <a:srgbClr val="3333CC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</a:t>
            </a:r>
            <a:endParaRPr lang="pt-BR" sz="1800" b="0" dirty="0" smtClean="0">
              <a:solidFill>
                <a:schemeClr val="tx1"/>
              </a:solidFill>
              <a:latin typeface="+mn-lt"/>
            </a:endParaRPr>
          </a:p>
          <a:p>
            <a:pPr algn="l"/>
            <a:endParaRPr lang="pt-BR" sz="1800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baseline="-25000" dirty="0">
                <a:solidFill>
                  <a:schemeClr val="tx1"/>
                </a:solidFill>
                <a:latin typeface="+mn-lt"/>
              </a:rPr>
              <a:t> 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então limitar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endParaRPr lang="pt-BR" sz="1800" b="0" baseline="-25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25" grpId="0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4" name="Text Box 4"/>
          <p:cNvSpPr txBox="1">
            <a:spLocks noChangeArrowheads="1"/>
          </p:cNvSpPr>
          <p:nvPr/>
        </p:nvSpPr>
        <p:spPr bwMode="auto">
          <a:xfrm>
            <a:off x="2127281" y="1021340"/>
            <a:ext cx="2114297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Oferta      : 220</a:t>
            </a:r>
            <a:endParaRPr lang="pt-BR" sz="240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>
                <a:latin typeface="+mn-lt"/>
              </a:rPr>
              <a:t>Demanda : 840</a:t>
            </a:r>
          </a:p>
        </p:txBody>
      </p:sp>
      <p:sp>
        <p:nvSpPr>
          <p:cNvPr id="435205" name="Text Box 5"/>
          <p:cNvSpPr txBox="1">
            <a:spLocks noChangeArrowheads="1"/>
          </p:cNvSpPr>
          <p:nvPr/>
        </p:nvSpPr>
        <p:spPr bwMode="auto">
          <a:xfrm>
            <a:off x="2660681" y="2011940"/>
            <a:ext cx="1276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  <a:latin typeface="+mn-lt"/>
              </a:rPr>
              <a:t>Q = 220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546882" y="106940"/>
            <a:ext cx="2443163" cy="2889250"/>
            <a:chOff x="4153" y="2502"/>
            <a:chExt cx="1539" cy="1820"/>
          </a:xfrm>
        </p:grpSpPr>
        <p:sp>
          <p:nvSpPr>
            <p:cNvPr id="166944" name="Oval 8"/>
            <p:cNvSpPr>
              <a:spLocks noChangeArrowheads="1"/>
            </p:cNvSpPr>
            <p:nvPr/>
          </p:nvSpPr>
          <p:spPr bwMode="auto">
            <a:xfrm>
              <a:off x="4759" y="3367"/>
              <a:ext cx="416" cy="416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45" name="Line 9"/>
            <p:cNvSpPr>
              <a:spLocks noChangeShapeType="1"/>
            </p:cNvSpPr>
            <p:nvPr/>
          </p:nvSpPr>
          <p:spPr bwMode="auto">
            <a:xfrm>
              <a:off x="5174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46" name="Line 10"/>
            <p:cNvSpPr>
              <a:spLocks noChangeShapeType="1"/>
            </p:cNvSpPr>
            <p:nvPr/>
          </p:nvSpPr>
          <p:spPr bwMode="auto">
            <a:xfrm flipH="1" flipV="1">
              <a:off x="5588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47" name="Line 11"/>
            <p:cNvSpPr>
              <a:spLocks noChangeShapeType="1"/>
            </p:cNvSpPr>
            <p:nvPr/>
          </p:nvSpPr>
          <p:spPr bwMode="auto">
            <a:xfrm flipH="1">
              <a:off x="5588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48" name="Line 12"/>
            <p:cNvSpPr>
              <a:spLocks noChangeShapeType="1"/>
            </p:cNvSpPr>
            <p:nvPr/>
          </p:nvSpPr>
          <p:spPr bwMode="auto">
            <a:xfrm>
              <a:off x="4242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49" name="Line 13"/>
            <p:cNvSpPr>
              <a:spLocks noChangeShapeType="1"/>
            </p:cNvSpPr>
            <p:nvPr/>
          </p:nvSpPr>
          <p:spPr bwMode="auto">
            <a:xfrm flipH="1" flipV="1">
              <a:off x="4656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50" name="Line 14"/>
            <p:cNvSpPr>
              <a:spLocks noChangeShapeType="1"/>
            </p:cNvSpPr>
            <p:nvPr/>
          </p:nvSpPr>
          <p:spPr bwMode="auto">
            <a:xfrm flipH="1">
              <a:off x="4656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51" name="Line 15"/>
            <p:cNvSpPr>
              <a:spLocks noChangeShapeType="1"/>
            </p:cNvSpPr>
            <p:nvPr/>
          </p:nvSpPr>
          <p:spPr bwMode="auto">
            <a:xfrm>
              <a:off x="4967" y="2849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52" name="Line 16"/>
            <p:cNvSpPr>
              <a:spLocks noChangeShapeType="1"/>
            </p:cNvSpPr>
            <p:nvPr/>
          </p:nvSpPr>
          <p:spPr bwMode="auto">
            <a:xfrm flipV="1">
              <a:off x="4967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53" name="Line 17"/>
            <p:cNvSpPr>
              <a:spLocks noChangeShapeType="1"/>
            </p:cNvSpPr>
            <p:nvPr/>
          </p:nvSpPr>
          <p:spPr bwMode="auto">
            <a:xfrm flipH="1" flipV="1">
              <a:off x="4863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54" name="Line 18"/>
            <p:cNvSpPr>
              <a:spLocks noChangeShapeType="1"/>
            </p:cNvSpPr>
            <p:nvPr/>
          </p:nvSpPr>
          <p:spPr bwMode="auto">
            <a:xfrm>
              <a:off x="4967" y="3782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55" name="Line 19"/>
            <p:cNvSpPr>
              <a:spLocks noChangeShapeType="1"/>
            </p:cNvSpPr>
            <p:nvPr/>
          </p:nvSpPr>
          <p:spPr bwMode="auto">
            <a:xfrm flipV="1">
              <a:off x="4967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56" name="Line 20"/>
            <p:cNvSpPr>
              <a:spLocks noChangeShapeType="1"/>
            </p:cNvSpPr>
            <p:nvPr/>
          </p:nvSpPr>
          <p:spPr bwMode="auto">
            <a:xfrm flipH="1" flipV="1">
              <a:off x="4863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57" name="Rectangle 21"/>
            <p:cNvSpPr>
              <a:spLocks noChangeArrowheads="1"/>
            </p:cNvSpPr>
            <p:nvPr/>
          </p:nvSpPr>
          <p:spPr bwMode="auto">
            <a:xfrm>
              <a:off x="4282" y="3318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58" name="Rectangle 22"/>
            <p:cNvSpPr>
              <a:spLocks noChangeArrowheads="1"/>
            </p:cNvSpPr>
            <p:nvPr/>
          </p:nvSpPr>
          <p:spPr bwMode="auto">
            <a:xfrm>
              <a:off x="4683" y="2800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59" name="Rectangle 23"/>
            <p:cNvSpPr>
              <a:spLocks noChangeArrowheads="1"/>
            </p:cNvSpPr>
            <p:nvPr/>
          </p:nvSpPr>
          <p:spPr bwMode="auto">
            <a:xfrm>
              <a:off x="5057" y="2800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60" name="Rectangle 24"/>
            <p:cNvSpPr>
              <a:spLocks noChangeArrowheads="1"/>
            </p:cNvSpPr>
            <p:nvPr/>
          </p:nvSpPr>
          <p:spPr bwMode="auto">
            <a:xfrm>
              <a:off x="4189" y="3733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100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61" name="Rectangle 25"/>
            <p:cNvSpPr>
              <a:spLocks noChangeArrowheads="1"/>
            </p:cNvSpPr>
            <p:nvPr/>
          </p:nvSpPr>
          <p:spPr bwMode="auto">
            <a:xfrm>
              <a:off x="5264" y="3733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62" name="Rectangle 26"/>
            <p:cNvSpPr>
              <a:spLocks noChangeArrowheads="1"/>
            </p:cNvSpPr>
            <p:nvPr/>
          </p:nvSpPr>
          <p:spPr bwMode="auto">
            <a:xfrm>
              <a:off x="5121" y="4109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140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63" name="Text Box 27"/>
            <p:cNvSpPr txBox="1">
              <a:spLocks noChangeArrowheads="1"/>
            </p:cNvSpPr>
            <p:nvPr/>
          </p:nvSpPr>
          <p:spPr bwMode="auto">
            <a:xfrm>
              <a:off x="4153" y="2502"/>
              <a:ext cx="121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chemeClr val="tx1"/>
                  </a:solidFill>
                  <a:latin typeface="+mn-lt"/>
                </a:rPr>
                <a:t>Metas confirmadas</a:t>
              </a:r>
            </a:p>
          </p:txBody>
        </p:sp>
        <p:sp>
          <p:nvSpPr>
            <p:cNvPr id="166964" name="Text Box 28"/>
            <p:cNvSpPr txBox="1">
              <a:spLocks noChangeArrowheads="1"/>
            </p:cNvSpPr>
            <p:nvPr/>
          </p:nvSpPr>
          <p:spPr bwMode="auto">
            <a:xfrm>
              <a:off x="4848" y="3456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435246" name="Rectangle 46"/>
          <p:cNvSpPr>
            <a:spLocks noChangeArrowheads="1"/>
          </p:cNvSpPr>
          <p:nvPr/>
        </p:nvSpPr>
        <p:spPr bwMode="auto">
          <a:xfrm>
            <a:off x="1757394" y="5517140"/>
            <a:ext cx="2130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t-BR" sz="2200" b="0">
                <a:latin typeface="+mn-lt"/>
              </a:rPr>
              <a:t>Mas 188,6 &gt; </a:t>
            </a:r>
            <a:r>
              <a:rPr lang="pt-BR" sz="2200" b="0">
                <a:solidFill>
                  <a:srgbClr val="FF0000"/>
                </a:solidFill>
                <a:latin typeface="+mn-lt"/>
              </a:rPr>
              <a:t>140!!!</a:t>
            </a:r>
            <a:endParaRPr lang="pt-BR" sz="28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35297" name="Text Box 97"/>
          <p:cNvSpPr txBox="1">
            <a:spLocks noChangeArrowheads="1"/>
          </p:cNvSpPr>
          <p:nvPr/>
        </p:nvSpPr>
        <p:spPr bwMode="auto">
          <a:xfrm>
            <a:off x="1365281" y="437414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+mn-lt"/>
              </a:rPr>
              <a:t>TSQ = 140</a:t>
            </a:r>
          </a:p>
        </p:txBody>
      </p:sp>
      <p:sp>
        <p:nvSpPr>
          <p:cNvPr id="435298" name="Text Box 98"/>
          <p:cNvSpPr txBox="1">
            <a:spLocks noChangeArrowheads="1"/>
          </p:cNvSpPr>
          <p:nvPr/>
        </p:nvSpPr>
        <p:spPr bwMode="auto">
          <a:xfrm>
            <a:off x="1212881" y="4907540"/>
            <a:ext cx="3581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</a:rPr>
              <a:t>TEF = 220 – Q / WCp</a:t>
            </a:r>
          </a:p>
        </p:txBody>
      </p:sp>
      <p:sp>
        <p:nvSpPr>
          <p:cNvPr id="435300" name="Text Box 100"/>
          <p:cNvSpPr txBox="1">
            <a:spLocks noChangeArrowheads="1"/>
          </p:cNvSpPr>
          <p:nvPr/>
        </p:nvSpPr>
        <p:spPr bwMode="auto">
          <a:xfrm>
            <a:off x="1019180" y="6202940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latin typeface="+mn-lt"/>
              </a:rPr>
              <a:t>Não é possível trocar 220 kW !!!</a:t>
            </a:r>
          </a:p>
        </p:txBody>
      </p:sp>
      <p:sp>
        <p:nvSpPr>
          <p:cNvPr id="435302" name="Text Box 102"/>
          <p:cNvSpPr txBox="1">
            <a:spLocks noChangeArrowheads="1"/>
          </p:cNvSpPr>
          <p:nvPr/>
        </p:nvSpPr>
        <p:spPr bwMode="auto">
          <a:xfrm>
            <a:off x="990616" y="106940"/>
            <a:ext cx="586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Demanda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Adotar a troca máxima:  Q = 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800" b="0" dirty="0">
                <a:latin typeface="+mn-lt"/>
              </a:rPr>
              <a:t>Demanda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).</a:t>
            </a:r>
            <a:endParaRPr lang="pt-BR" dirty="0">
              <a:latin typeface="+mn-lt"/>
            </a:endParaRPr>
          </a:p>
        </p:txBody>
      </p:sp>
      <p:sp>
        <p:nvSpPr>
          <p:cNvPr id="435303" name="Text Box 103"/>
          <p:cNvSpPr txBox="1">
            <a:spLocks noChangeArrowheads="1"/>
          </p:cNvSpPr>
          <p:nvPr/>
        </p:nvSpPr>
        <p:spPr bwMode="auto">
          <a:xfrm>
            <a:off x="1028728" y="2926340"/>
            <a:ext cx="754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2200" b="0" dirty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22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então confirmar </a:t>
            </a:r>
            <a:r>
              <a:rPr lang="pt-BR" sz="2200" b="0" dirty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e recalcular </a:t>
            </a:r>
            <a:r>
              <a:rPr lang="pt-BR" sz="2200" b="0" dirty="0">
                <a:latin typeface="+mn-lt"/>
              </a:rPr>
              <a:t>TEF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2200" b="0" dirty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2200" b="0" dirty="0">
                <a:latin typeface="+mn-lt"/>
              </a:rPr>
              <a:t>Demanda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, então confirmar </a:t>
            </a:r>
            <a:r>
              <a:rPr lang="pt-BR" sz="2200" b="0" dirty="0">
                <a:latin typeface="+mn-lt"/>
              </a:rPr>
              <a:t>TEF</a:t>
            </a:r>
            <a:r>
              <a:rPr lang="pt-BR" sz="2200" b="0" dirty="0">
                <a:solidFill>
                  <a:schemeClr val="tx1"/>
                </a:solidFill>
                <a:latin typeface="+mn-lt"/>
              </a:rPr>
              <a:t> e recalcular </a:t>
            </a:r>
            <a:r>
              <a:rPr lang="pt-BR" sz="2200" b="0" dirty="0">
                <a:solidFill>
                  <a:srgbClr val="FF0000"/>
                </a:solidFill>
                <a:latin typeface="+mn-lt"/>
              </a:rPr>
              <a:t>TSQ</a:t>
            </a:r>
          </a:p>
        </p:txBody>
      </p:sp>
      <p:grpSp>
        <p:nvGrpSpPr>
          <p:cNvPr id="3" name="Group 105"/>
          <p:cNvGrpSpPr>
            <a:grpSpLocks/>
          </p:cNvGrpSpPr>
          <p:nvPr/>
        </p:nvGrpSpPr>
        <p:grpSpPr bwMode="auto">
          <a:xfrm>
            <a:off x="6394481" y="3840740"/>
            <a:ext cx="2606675" cy="2416175"/>
            <a:chOff x="3552" y="2352"/>
            <a:chExt cx="1642" cy="1522"/>
          </a:xfrm>
        </p:grpSpPr>
        <p:sp>
          <p:nvSpPr>
            <p:cNvPr id="166924" name="Oval 30"/>
            <p:cNvSpPr>
              <a:spLocks noChangeArrowheads="1"/>
            </p:cNvSpPr>
            <p:nvPr/>
          </p:nvSpPr>
          <p:spPr bwMode="auto">
            <a:xfrm>
              <a:off x="4261" y="2919"/>
              <a:ext cx="416" cy="416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25" name="Line 31"/>
            <p:cNvSpPr>
              <a:spLocks noChangeShapeType="1"/>
            </p:cNvSpPr>
            <p:nvPr/>
          </p:nvSpPr>
          <p:spPr bwMode="auto">
            <a:xfrm>
              <a:off x="4676" y="3127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26" name="Line 32"/>
            <p:cNvSpPr>
              <a:spLocks noChangeShapeType="1"/>
            </p:cNvSpPr>
            <p:nvPr/>
          </p:nvSpPr>
          <p:spPr bwMode="auto">
            <a:xfrm flipH="1" flipV="1">
              <a:off x="5090" y="3023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27" name="Line 33"/>
            <p:cNvSpPr>
              <a:spLocks noChangeShapeType="1"/>
            </p:cNvSpPr>
            <p:nvPr/>
          </p:nvSpPr>
          <p:spPr bwMode="auto">
            <a:xfrm flipH="1">
              <a:off x="5090" y="3127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28" name="Line 34"/>
            <p:cNvSpPr>
              <a:spLocks noChangeShapeType="1"/>
            </p:cNvSpPr>
            <p:nvPr/>
          </p:nvSpPr>
          <p:spPr bwMode="auto">
            <a:xfrm>
              <a:off x="3744" y="3127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29" name="Line 35"/>
            <p:cNvSpPr>
              <a:spLocks noChangeShapeType="1"/>
            </p:cNvSpPr>
            <p:nvPr/>
          </p:nvSpPr>
          <p:spPr bwMode="auto">
            <a:xfrm flipH="1" flipV="1">
              <a:off x="4158" y="3023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30" name="Line 36"/>
            <p:cNvSpPr>
              <a:spLocks noChangeShapeType="1"/>
            </p:cNvSpPr>
            <p:nvPr/>
          </p:nvSpPr>
          <p:spPr bwMode="auto">
            <a:xfrm flipH="1">
              <a:off x="4158" y="3127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31" name="Line 37"/>
            <p:cNvSpPr>
              <a:spLocks noChangeShapeType="1"/>
            </p:cNvSpPr>
            <p:nvPr/>
          </p:nvSpPr>
          <p:spPr bwMode="auto">
            <a:xfrm>
              <a:off x="4469" y="2401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32" name="Line 38"/>
            <p:cNvSpPr>
              <a:spLocks noChangeShapeType="1"/>
            </p:cNvSpPr>
            <p:nvPr/>
          </p:nvSpPr>
          <p:spPr bwMode="auto">
            <a:xfrm flipV="1">
              <a:off x="4469" y="2816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33" name="Line 39"/>
            <p:cNvSpPr>
              <a:spLocks noChangeShapeType="1"/>
            </p:cNvSpPr>
            <p:nvPr/>
          </p:nvSpPr>
          <p:spPr bwMode="auto">
            <a:xfrm flipH="1" flipV="1">
              <a:off x="4365" y="2816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34" name="Line 40"/>
            <p:cNvSpPr>
              <a:spLocks noChangeShapeType="1"/>
            </p:cNvSpPr>
            <p:nvPr/>
          </p:nvSpPr>
          <p:spPr bwMode="auto">
            <a:xfrm>
              <a:off x="4469" y="3334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35" name="Line 41"/>
            <p:cNvSpPr>
              <a:spLocks noChangeShapeType="1"/>
            </p:cNvSpPr>
            <p:nvPr/>
          </p:nvSpPr>
          <p:spPr bwMode="auto">
            <a:xfrm flipV="1">
              <a:off x="4469" y="3749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36" name="Line 42"/>
            <p:cNvSpPr>
              <a:spLocks noChangeShapeType="1"/>
            </p:cNvSpPr>
            <p:nvPr/>
          </p:nvSpPr>
          <p:spPr bwMode="auto">
            <a:xfrm flipH="1" flipV="1">
              <a:off x="4365" y="3749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6937" name="Rectangle 43"/>
            <p:cNvSpPr>
              <a:spLocks noChangeArrowheads="1"/>
            </p:cNvSpPr>
            <p:nvPr/>
          </p:nvSpPr>
          <p:spPr bwMode="auto">
            <a:xfrm>
              <a:off x="3784" y="2870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38" name="Rectangle 44"/>
            <p:cNvSpPr>
              <a:spLocks noChangeArrowheads="1"/>
            </p:cNvSpPr>
            <p:nvPr/>
          </p:nvSpPr>
          <p:spPr bwMode="auto">
            <a:xfrm>
              <a:off x="4185" y="2352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39" name="Rectangle 45"/>
            <p:cNvSpPr>
              <a:spLocks noChangeArrowheads="1"/>
            </p:cNvSpPr>
            <p:nvPr/>
          </p:nvSpPr>
          <p:spPr bwMode="auto">
            <a:xfrm>
              <a:off x="4559" y="2352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40" name="Rectangle 47"/>
            <p:cNvSpPr>
              <a:spLocks noChangeArrowheads="1"/>
            </p:cNvSpPr>
            <p:nvPr/>
          </p:nvSpPr>
          <p:spPr bwMode="auto">
            <a:xfrm>
              <a:off x="4766" y="3285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41" name="Rectangle 48"/>
            <p:cNvSpPr>
              <a:spLocks noChangeArrowheads="1"/>
            </p:cNvSpPr>
            <p:nvPr/>
          </p:nvSpPr>
          <p:spPr bwMode="auto">
            <a:xfrm>
              <a:off x="4696" y="3661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140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42" name="Text Box 50"/>
            <p:cNvSpPr txBox="1">
              <a:spLocks noChangeArrowheads="1"/>
            </p:cNvSpPr>
            <p:nvPr/>
          </p:nvSpPr>
          <p:spPr bwMode="auto">
            <a:xfrm>
              <a:off x="4350" y="3008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943" name="Text Box 104"/>
            <p:cNvSpPr txBox="1">
              <a:spLocks noChangeArrowheads="1"/>
            </p:cNvSpPr>
            <p:nvPr/>
          </p:nvSpPr>
          <p:spPr bwMode="auto">
            <a:xfrm>
              <a:off x="3552" y="3168"/>
              <a:ext cx="76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200" b="0">
                  <a:latin typeface="+mn-lt"/>
                </a:rPr>
                <a:t>188,6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5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5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5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5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4" grpId="0" autoUpdateAnimBg="0"/>
      <p:bldP spid="435205" grpId="0" autoUpdateAnimBg="0"/>
      <p:bldP spid="435246" grpId="0" autoUpdateAnimBg="0"/>
      <p:bldP spid="435297" grpId="0" autoUpdateAnimBg="0"/>
      <p:bldP spid="435298" grpId="0" autoUpdateAnimBg="0"/>
      <p:bldP spid="435300" grpId="0" autoUpdateAnimBg="0"/>
      <p:bldP spid="435302" grpId="0" autoUpdateAnimBg="0"/>
      <p:bldP spid="435303" grpId="0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49"/>
          <p:cNvSpPr txBox="1">
            <a:spLocks noChangeArrowheads="1"/>
          </p:cNvSpPr>
          <p:nvPr/>
        </p:nvSpPr>
        <p:spPr bwMode="auto">
          <a:xfrm>
            <a:off x="1000132" y="0"/>
            <a:ext cx="557213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latin typeface="+mn-lt"/>
              </a:rPr>
              <a:t>Determinar a troca possível</a:t>
            </a:r>
            <a:endParaRPr lang="pt-BR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6172200" y="609600"/>
            <a:ext cx="2517775" cy="2416175"/>
            <a:chOff x="-3" y="2800"/>
            <a:chExt cx="1586" cy="1522"/>
          </a:xfrm>
        </p:grpSpPr>
        <p:sp>
          <p:nvSpPr>
            <p:cNvPr id="167965" name="Oval 51"/>
            <p:cNvSpPr>
              <a:spLocks noChangeArrowheads="1"/>
            </p:cNvSpPr>
            <p:nvPr/>
          </p:nvSpPr>
          <p:spPr bwMode="auto">
            <a:xfrm>
              <a:off x="650" y="3367"/>
              <a:ext cx="416" cy="416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66" name="Line 52"/>
            <p:cNvSpPr>
              <a:spLocks noChangeShapeType="1"/>
            </p:cNvSpPr>
            <p:nvPr/>
          </p:nvSpPr>
          <p:spPr bwMode="auto">
            <a:xfrm>
              <a:off x="1065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67" name="Line 53"/>
            <p:cNvSpPr>
              <a:spLocks noChangeShapeType="1"/>
            </p:cNvSpPr>
            <p:nvPr/>
          </p:nvSpPr>
          <p:spPr bwMode="auto">
            <a:xfrm flipH="1" flipV="1">
              <a:off x="1479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68" name="Line 54"/>
            <p:cNvSpPr>
              <a:spLocks noChangeShapeType="1"/>
            </p:cNvSpPr>
            <p:nvPr/>
          </p:nvSpPr>
          <p:spPr bwMode="auto">
            <a:xfrm flipH="1">
              <a:off x="1479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69" name="Line 55"/>
            <p:cNvSpPr>
              <a:spLocks noChangeShapeType="1"/>
            </p:cNvSpPr>
            <p:nvPr/>
          </p:nvSpPr>
          <p:spPr bwMode="auto">
            <a:xfrm>
              <a:off x="133" y="3575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70" name="Line 56"/>
            <p:cNvSpPr>
              <a:spLocks noChangeShapeType="1"/>
            </p:cNvSpPr>
            <p:nvPr/>
          </p:nvSpPr>
          <p:spPr bwMode="auto">
            <a:xfrm flipH="1" flipV="1">
              <a:off x="547" y="3471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71" name="Line 57"/>
            <p:cNvSpPr>
              <a:spLocks noChangeShapeType="1"/>
            </p:cNvSpPr>
            <p:nvPr/>
          </p:nvSpPr>
          <p:spPr bwMode="auto">
            <a:xfrm flipH="1">
              <a:off x="547" y="3575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72" name="Line 58"/>
            <p:cNvSpPr>
              <a:spLocks noChangeShapeType="1"/>
            </p:cNvSpPr>
            <p:nvPr/>
          </p:nvSpPr>
          <p:spPr bwMode="auto">
            <a:xfrm>
              <a:off x="858" y="2849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73" name="Line 59"/>
            <p:cNvSpPr>
              <a:spLocks noChangeShapeType="1"/>
            </p:cNvSpPr>
            <p:nvPr/>
          </p:nvSpPr>
          <p:spPr bwMode="auto">
            <a:xfrm flipV="1">
              <a:off x="858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74" name="Line 60"/>
            <p:cNvSpPr>
              <a:spLocks noChangeShapeType="1"/>
            </p:cNvSpPr>
            <p:nvPr/>
          </p:nvSpPr>
          <p:spPr bwMode="auto">
            <a:xfrm flipH="1" flipV="1">
              <a:off x="754" y="3264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75" name="Line 61"/>
            <p:cNvSpPr>
              <a:spLocks noChangeShapeType="1"/>
            </p:cNvSpPr>
            <p:nvPr/>
          </p:nvSpPr>
          <p:spPr bwMode="auto">
            <a:xfrm>
              <a:off x="858" y="3782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76" name="Line 62"/>
            <p:cNvSpPr>
              <a:spLocks noChangeShapeType="1"/>
            </p:cNvSpPr>
            <p:nvPr/>
          </p:nvSpPr>
          <p:spPr bwMode="auto">
            <a:xfrm flipV="1">
              <a:off x="858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77" name="Line 63"/>
            <p:cNvSpPr>
              <a:spLocks noChangeShapeType="1"/>
            </p:cNvSpPr>
            <p:nvPr/>
          </p:nvSpPr>
          <p:spPr bwMode="auto">
            <a:xfrm flipH="1" flipV="1">
              <a:off x="754" y="4197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78" name="Rectangle 64"/>
            <p:cNvSpPr>
              <a:spLocks noChangeArrowheads="1"/>
            </p:cNvSpPr>
            <p:nvPr/>
          </p:nvSpPr>
          <p:spPr bwMode="auto">
            <a:xfrm>
              <a:off x="173" y="3318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79" name="Rectangle 65"/>
            <p:cNvSpPr>
              <a:spLocks noChangeArrowheads="1"/>
            </p:cNvSpPr>
            <p:nvPr/>
          </p:nvSpPr>
          <p:spPr bwMode="auto">
            <a:xfrm>
              <a:off x="574" y="2800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80" name="Rectangle 66"/>
            <p:cNvSpPr>
              <a:spLocks noChangeArrowheads="1"/>
            </p:cNvSpPr>
            <p:nvPr/>
          </p:nvSpPr>
          <p:spPr bwMode="auto">
            <a:xfrm>
              <a:off x="948" y="2800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81" name="Rectangle 67"/>
            <p:cNvSpPr>
              <a:spLocks noChangeArrowheads="1"/>
            </p:cNvSpPr>
            <p:nvPr/>
          </p:nvSpPr>
          <p:spPr bwMode="auto">
            <a:xfrm>
              <a:off x="-3" y="3733"/>
              <a:ext cx="55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T - 10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82" name="Rectangle 68"/>
            <p:cNvSpPr>
              <a:spLocks noChangeArrowheads="1"/>
            </p:cNvSpPr>
            <p:nvPr/>
          </p:nvSpPr>
          <p:spPr bwMode="auto">
            <a:xfrm>
              <a:off x="1155" y="3733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83" name="Rectangle 69"/>
            <p:cNvSpPr>
              <a:spLocks noChangeArrowheads="1"/>
            </p:cNvSpPr>
            <p:nvPr/>
          </p:nvSpPr>
          <p:spPr bwMode="auto">
            <a:xfrm>
              <a:off x="1105" y="4109"/>
              <a:ext cx="2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T ?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84" name="Text Box 70"/>
            <p:cNvSpPr txBox="1">
              <a:spLocks noChangeArrowheads="1"/>
            </p:cNvSpPr>
            <p:nvPr/>
          </p:nvSpPr>
          <p:spPr bwMode="auto">
            <a:xfrm>
              <a:off x="739" y="3456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618567" name="Text Box 71"/>
          <p:cNvSpPr txBox="1">
            <a:spLocks noChangeArrowheads="1"/>
          </p:cNvSpPr>
          <p:nvPr/>
        </p:nvSpPr>
        <p:spPr bwMode="auto">
          <a:xfrm>
            <a:off x="1100150" y="2895600"/>
            <a:ext cx="52578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chemeClr val="tx1"/>
                </a:solidFill>
                <a:latin typeface="+mn-lt"/>
              </a:rPr>
              <a:t>Balanço de energia:</a:t>
            </a:r>
            <a:br>
              <a:rPr lang="pt-BR">
                <a:solidFill>
                  <a:schemeClr val="tx1"/>
                </a:solidFill>
                <a:latin typeface="+mn-lt"/>
              </a:rPr>
            </a:br>
            <a:r>
              <a:rPr lang="pt-BR">
                <a:solidFill>
                  <a:srgbClr val="FF0000"/>
                </a:solidFill>
                <a:latin typeface="+mn-lt"/>
              </a:rPr>
              <a:t>     2 (250 – T)</a:t>
            </a:r>
            <a:r>
              <a:rPr lang="pt-BR">
                <a:solidFill>
                  <a:schemeClr val="tx1"/>
                </a:solidFill>
                <a:latin typeface="+mn-lt"/>
              </a:rPr>
              <a:t> = </a:t>
            </a:r>
            <a:r>
              <a:rPr lang="pt-BR">
                <a:latin typeface="+mn-lt"/>
              </a:rPr>
              <a:t>7 (220 – T + 10) </a:t>
            </a:r>
            <a:r>
              <a:rPr lang="pt-BR">
                <a:latin typeface="+mn-lt"/>
                <a:sym typeface="Wingdings" pitchFamily="2" charset="2"/>
              </a:rPr>
              <a:t> </a:t>
            </a:r>
            <a:r>
              <a:rPr lang="pt-BR">
                <a:solidFill>
                  <a:srgbClr val="FF0000"/>
                </a:solidFill>
                <a:latin typeface="+mn-lt"/>
              </a:rPr>
              <a:t>T = 222</a:t>
            </a:r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6477000" y="3657600"/>
            <a:ext cx="2301875" cy="2889250"/>
            <a:chOff x="4310" y="0"/>
            <a:chExt cx="1450" cy="1820"/>
          </a:xfrm>
        </p:grpSpPr>
        <p:sp>
          <p:nvSpPr>
            <p:cNvPr id="167944" name="Oval 73"/>
            <p:cNvSpPr>
              <a:spLocks noChangeArrowheads="1"/>
            </p:cNvSpPr>
            <p:nvPr/>
          </p:nvSpPr>
          <p:spPr bwMode="auto">
            <a:xfrm>
              <a:off x="4827" y="865"/>
              <a:ext cx="416" cy="416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45" name="Line 74"/>
            <p:cNvSpPr>
              <a:spLocks noChangeShapeType="1"/>
            </p:cNvSpPr>
            <p:nvPr/>
          </p:nvSpPr>
          <p:spPr bwMode="auto">
            <a:xfrm>
              <a:off x="5242" y="1073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46" name="Line 75"/>
            <p:cNvSpPr>
              <a:spLocks noChangeShapeType="1"/>
            </p:cNvSpPr>
            <p:nvPr/>
          </p:nvSpPr>
          <p:spPr bwMode="auto">
            <a:xfrm flipH="1" flipV="1">
              <a:off x="5656" y="969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47" name="Line 76"/>
            <p:cNvSpPr>
              <a:spLocks noChangeShapeType="1"/>
            </p:cNvSpPr>
            <p:nvPr/>
          </p:nvSpPr>
          <p:spPr bwMode="auto">
            <a:xfrm flipH="1">
              <a:off x="5656" y="1073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48" name="Line 77"/>
            <p:cNvSpPr>
              <a:spLocks noChangeShapeType="1"/>
            </p:cNvSpPr>
            <p:nvPr/>
          </p:nvSpPr>
          <p:spPr bwMode="auto">
            <a:xfrm>
              <a:off x="4310" y="1073"/>
              <a:ext cx="518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49" name="Line 78"/>
            <p:cNvSpPr>
              <a:spLocks noChangeShapeType="1"/>
            </p:cNvSpPr>
            <p:nvPr/>
          </p:nvSpPr>
          <p:spPr bwMode="auto">
            <a:xfrm flipH="1" flipV="1">
              <a:off x="4724" y="969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50" name="Line 79"/>
            <p:cNvSpPr>
              <a:spLocks noChangeShapeType="1"/>
            </p:cNvSpPr>
            <p:nvPr/>
          </p:nvSpPr>
          <p:spPr bwMode="auto">
            <a:xfrm flipH="1">
              <a:off x="4724" y="1073"/>
              <a:ext cx="104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51" name="Line 80"/>
            <p:cNvSpPr>
              <a:spLocks noChangeShapeType="1"/>
            </p:cNvSpPr>
            <p:nvPr/>
          </p:nvSpPr>
          <p:spPr bwMode="auto">
            <a:xfrm>
              <a:off x="5035" y="347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52" name="Line 81"/>
            <p:cNvSpPr>
              <a:spLocks noChangeShapeType="1"/>
            </p:cNvSpPr>
            <p:nvPr/>
          </p:nvSpPr>
          <p:spPr bwMode="auto">
            <a:xfrm flipV="1">
              <a:off x="5035" y="762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53" name="Line 82"/>
            <p:cNvSpPr>
              <a:spLocks noChangeShapeType="1"/>
            </p:cNvSpPr>
            <p:nvPr/>
          </p:nvSpPr>
          <p:spPr bwMode="auto">
            <a:xfrm flipH="1" flipV="1">
              <a:off x="4931" y="762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54" name="Line 83"/>
            <p:cNvSpPr>
              <a:spLocks noChangeShapeType="1"/>
            </p:cNvSpPr>
            <p:nvPr/>
          </p:nvSpPr>
          <p:spPr bwMode="auto">
            <a:xfrm>
              <a:off x="5035" y="1280"/>
              <a:ext cx="1" cy="519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55" name="Line 84"/>
            <p:cNvSpPr>
              <a:spLocks noChangeShapeType="1"/>
            </p:cNvSpPr>
            <p:nvPr/>
          </p:nvSpPr>
          <p:spPr bwMode="auto">
            <a:xfrm flipV="1">
              <a:off x="5035" y="1695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56" name="Line 85"/>
            <p:cNvSpPr>
              <a:spLocks noChangeShapeType="1"/>
            </p:cNvSpPr>
            <p:nvPr/>
          </p:nvSpPr>
          <p:spPr bwMode="auto">
            <a:xfrm flipH="1" flipV="1">
              <a:off x="4931" y="1695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7957" name="Rectangle 86"/>
            <p:cNvSpPr>
              <a:spLocks noChangeArrowheads="1"/>
            </p:cNvSpPr>
            <p:nvPr/>
          </p:nvSpPr>
          <p:spPr bwMode="auto">
            <a:xfrm>
              <a:off x="4350" y="816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58" name="Rectangle 87"/>
            <p:cNvSpPr>
              <a:spLocks noChangeArrowheads="1"/>
            </p:cNvSpPr>
            <p:nvPr/>
          </p:nvSpPr>
          <p:spPr bwMode="auto">
            <a:xfrm>
              <a:off x="4751" y="298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59" name="Rectangle 88"/>
            <p:cNvSpPr>
              <a:spLocks noChangeArrowheads="1"/>
            </p:cNvSpPr>
            <p:nvPr/>
          </p:nvSpPr>
          <p:spPr bwMode="auto">
            <a:xfrm>
              <a:off x="5125" y="298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60" name="Rectangle 89"/>
            <p:cNvSpPr>
              <a:spLocks noChangeArrowheads="1"/>
            </p:cNvSpPr>
            <p:nvPr/>
          </p:nvSpPr>
          <p:spPr bwMode="auto">
            <a:xfrm>
              <a:off x="4330" y="1231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212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61" name="Rectangle 90"/>
            <p:cNvSpPr>
              <a:spLocks noChangeArrowheads="1"/>
            </p:cNvSpPr>
            <p:nvPr/>
          </p:nvSpPr>
          <p:spPr bwMode="auto">
            <a:xfrm>
              <a:off x="5332" y="1231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62" name="Rectangle 91"/>
            <p:cNvSpPr>
              <a:spLocks noChangeArrowheads="1"/>
            </p:cNvSpPr>
            <p:nvPr/>
          </p:nvSpPr>
          <p:spPr bwMode="auto">
            <a:xfrm>
              <a:off x="5262" y="1607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222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63" name="Text Box 92"/>
            <p:cNvSpPr txBox="1">
              <a:spLocks noChangeArrowheads="1"/>
            </p:cNvSpPr>
            <p:nvPr/>
          </p:nvSpPr>
          <p:spPr bwMode="auto">
            <a:xfrm>
              <a:off x="4943" y="0"/>
              <a:ext cx="116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7964" name="Text Box 93"/>
            <p:cNvSpPr txBox="1">
              <a:spLocks noChangeArrowheads="1"/>
            </p:cNvSpPr>
            <p:nvPr/>
          </p:nvSpPr>
          <p:spPr bwMode="auto">
            <a:xfrm>
              <a:off x="4916" y="954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618591" name="Text Box 95"/>
          <p:cNvSpPr txBox="1">
            <a:spLocks noChangeArrowheads="1"/>
          </p:cNvSpPr>
          <p:nvPr/>
        </p:nvSpPr>
        <p:spPr bwMode="auto">
          <a:xfrm>
            <a:off x="1862150" y="15240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0">
                <a:solidFill>
                  <a:schemeClr val="tx1"/>
                </a:solidFill>
                <a:latin typeface="+mn-lt"/>
              </a:rPr>
              <a:t>Artifício para garantir</a:t>
            </a:r>
            <a:r>
              <a:rPr lang="pt-BR">
                <a:latin typeface="+mn-lt"/>
              </a:rPr>
              <a:t> </a:t>
            </a:r>
            <a:r>
              <a:rPr lang="pt-BR" sz="240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min 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endParaRPr lang="pt-BR" sz="2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8593" name="Text Box 97"/>
          <p:cNvSpPr txBox="1">
            <a:spLocks noChangeArrowheads="1"/>
          </p:cNvSpPr>
          <p:nvPr/>
        </p:nvSpPr>
        <p:spPr bwMode="auto">
          <a:xfrm>
            <a:off x="1033482" y="5943600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tx1"/>
                </a:solidFill>
                <a:latin typeface="+mn-lt"/>
              </a:rPr>
              <a:t>Não foi possível trocar 220 kW, mas apenas 56 kW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8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8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567" grpId="0" autoUpdateAnimBg="0"/>
      <p:bldP spid="618591" grpId="0" autoUpdateAnimBg="0"/>
      <p:bldP spid="618593" grpId="0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ext Box 51"/>
          <p:cNvSpPr txBox="1">
            <a:spLocks noChangeArrowheads="1"/>
          </p:cNvSpPr>
          <p:nvPr/>
        </p:nvSpPr>
        <p:spPr bwMode="auto">
          <a:xfrm>
            <a:off x="958882" y="3740174"/>
            <a:ext cx="8256588" cy="3046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Corrente	WC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>
                <a:latin typeface="+mn-lt"/>
              </a:rPr>
              <a:t>Demanda</a:t>
            </a:r>
          </a:p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                     kW/ </a:t>
            </a:r>
            <a:r>
              <a:rPr lang="pt-BR" sz="2400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C           </a:t>
            </a:r>
            <a:r>
              <a:rPr lang="pt-BR" sz="2400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C 	</a:t>
            </a:r>
            <a:r>
              <a:rPr lang="pt-BR" sz="2400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C                kW</a:t>
            </a:r>
            <a:br>
              <a:rPr lang="pt-BR" sz="2400">
                <a:solidFill>
                  <a:schemeClr val="tx1"/>
                </a:solidFill>
                <a:latin typeface="+mn-lt"/>
              </a:rPr>
            </a:br>
            <a:endParaRPr lang="pt-BR" sz="2400" b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b="0">
                <a:latin typeface="+mn-lt"/>
              </a:rPr>
              <a:t>F</a:t>
            </a:r>
            <a:r>
              <a:rPr lang="pt-BR" sz="2400" b="0" baseline="-25000">
                <a:latin typeface="+mn-lt"/>
              </a:rPr>
              <a:t>1</a:t>
            </a:r>
            <a:r>
              <a:rPr lang="pt-BR" sz="2400" b="0">
                <a:latin typeface="+mn-lt"/>
              </a:rPr>
              <a:t>		   5                    60	150              450</a:t>
            </a:r>
          </a:p>
          <a:p>
            <a:pPr algn="l"/>
            <a:r>
              <a:rPr lang="pt-BR" sz="2400" b="0">
                <a:latin typeface="+mn-lt"/>
              </a:rPr>
              <a:t>       F</a:t>
            </a:r>
            <a:r>
              <a:rPr lang="pt-BR" sz="2400" b="0" baseline="-25000">
                <a:latin typeface="+mn-lt"/>
              </a:rPr>
              <a:t>2</a:t>
            </a:r>
            <a:r>
              <a:rPr lang="pt-BR" sz="2400" b="0">
                <a:latin typeface="+mn-lt"/>
              </a:rPr>
              <a:t>		   7	           100	212              784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	 10                 180	  90              900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  2	           222	140              164</a:t>
            </a:r>
            <a:endParaRPr lang="pt-BR" sz="2400">
              <a:solidFill>
                <a:schemeClr val="tx1"/>
              </a:solidFill>
              <a:latin typeface="+mn-lt"/>
            </a:endParaRPr>
          </a:p>
          <a:p>
            <a:pPr algn="l"/>
            <a:endParaRPr lang="pt-BR" sz="2400" b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8963" name="Text Box 47"/>
          <p:cNvSpPr txBox="1">
            <a:spLocks noChangeArrowheads="1"/>
          </p:cNvSpPr>
          <p:nvPr/>
        </p:nvSpPr>
        <p:spPr bwMode="auto">
          <a:xfrm>
            <a:off x="3511582" y="190523"/>
            <a:ext cx="282930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latin typeface="+mn-lt"/>
              </a:rPr>
              <a:t>Estado Atual da Rede</a:t>
            </a:r>
          </a:p>
        </p:txBody>
      </p:sp>
      <p:grpSp>
        <p:nvGrpSpPr>
          <p:cNvPr id="2" name="Grupo 57"/>
          <p:cNvGrpSpPr>
            <a:grpSpLocks/>
          </p:cNvGrpSpPr>
          <p:nvPr/>
        </p:nvGrpSpPr>
        <p:grpSpPr bwMode="auto">
          <a:xfrm>
            <a:off x="3892582" y="1001736"/>
            <a:ext cx="1981200" cy="2005082"/>
            <a:chOff x="3505200" y="762000"/>
            <a:chExt cx="1981200" cy="2005491"/>
          </a:xfrm>
        </p:grpSpPr>
        <p:sp>
          <p:nvSpPr>
            <p:cNvPr id="168965" name="Oval 53"/>
            <p:cNvSpPr>
              <a:spLocks noChangeArrowheads="1"/>
            </p:cNvSpPr>
            <p:nvPr/>
          </p:nvSpPr>
          <p:spPr bwMode="auto">
            <a:xfrm>
              <a:off x="4211638" y="1517650"/>
              <a:ext cx="568325" cy="555625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66" name="Line 54"/>
            <p:cNvSpPr>
              <a:spLocks noChangeShapeType="1"/>
            </p:cNvSpPr>
            <p:nvPr/>
          </p:nvSpPr>
          <p:spPr bwMode="auto">
            <a:xfrm>
              <a:off x="4778375" y="1795462"/>
              <a:ext cx="708025" cy="1588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67" name="Line 55"/>
            <p:cNvSpPr>
              <a:spLocks noChangeShapeType="1"/>
            </p:cNvSpPr>
            <p:nvPr/>
          </p:nvSpPr>
          <p:spPr bwMode="auto">
            <a:xfrm flipH="1" flipV="1">
              <a:off x="5343525" y="1657350"/>
              <a:ext cx="142875" cy="138113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68" name="Line 56"/>
            <p:cNvSpPr>
              <a:spLocks noChangeShapeType="1"/>
            </p:cNvSpPr>
            <p:nvPr/>
          </p:nvSpPr>
          <p:spPr bwMode="auto">
            <a:xfrm flipH="1">
              <a:off x="5343525" y="1795462"/>
              <a:ext cx="142875" cy="139700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69" name="Line 57"/>
            <p:cNvSpPr>
              <a:spLocks noChangeShapeType="1"/>
            </p:cNvSpPr>
            <p:nvPr/>
          </p:nvSpPr>
          <p:spPr bwMode="auto">
            <a:xfrm>
              <a:off x="3505200" y="1795462"/>
              <a:ext cx="708025" cy="1588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70" name="Line 58"/>
            <p:cNvSpPr>
              <a:spLocks noChangeShapeType="1"/>
            </p:cNvSpPr>
            <p:nvPr/>
          </p:nvSpPr>
          <p:spPr bwMode="auto">
            <a:xfrm flipH="1" flipV="1">
              <a:off x="4070350" y="1657350"/>
              <a:ext cx="142875" cy="138113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71" name="Line 59"/>
            <p:cNvSpPr>
              <a:spLocks noChangeShapeType="1"/>
            </p:cNvSpPr>
            <p:nvPr/>
          </p:nvSpPr>
          <p:spPr bwMode="auto">
            <a:xfrm flipH="1">
              <a:off x="4070350" y="1795462"/>
              <a:ext cx="142875" cy="139700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72" name="Rectangle 66"/>
            <p:cNvSpPr>
              <a:spLocks noChangeArrowheads="1"/>
            </p:cNvSpPr>
            <p:nvPr/>
          </p:nvSpPr>
          <p:spPr bwMode="auto">
            <a:xfrm>
              <a:off x="3581400" y="1371600"/>
              <a:ext cx="227626" cy="338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8973" name="Line 60"/>
            <p:cNvSpPr>
              <a:spLocks noChangeShapeType="1"/>
            </p:cNvSpPr>
            <p:nvPr/>
          </p:nvSpPr>
          <p:spPr bwMode="auto">
            <a:xfrm>
              <a:off x="4495800" y="827087"/>
              <a:ext cx="1588" cy="69215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74" name="Line 61"/>
            <p:cNvSpPr>
              <a:spLocks noChangeShapeType="1"/>
            </p:cNvSpPr>
            <p:nvPr/>
          </p:nvSpPr>
          <p:spPr bwMode="auto">
            <a:xfrm flipV="1">
              <a:off x="4495800" y="1381125"/>
              <a:ext cx="142875" cy="138113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75" name="Line 62"/>
            <p:cNvSpPr>
              <a:spLocks noChangeShapeType="1"/>
            </p:cNvSpPr>
            <p:nvPr/>
          </p:nvSpPr>
          <p:spPr bwMode="auto">
            <a:xfrm flipH="1" flipV="1">
              <a:off x="4352925" y="1381125"/>
              <a:ext cx="142875" cy="138113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68976" name="Rectangle 67"/>
            <p:cNvSpPr>
              <a:spLocks noChangeArrowheads="1"/>
            </p:cNvSpPr>
            <p:nvPr/>
          </p:nvSpPr>
          <p:spPr bwMode="auto">
            <a:xfrm>
              <a:off x="4098925" y="762000"/>
              <a:ext cx="327013" cy="338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8977" name="Rectangle 68"/>
            <p:cNvSpPr>
              <a:spLocks noChangeArrowheads="1"/>
            </p:cNvSpPr>
            <p:nvPr/>
          </p:nvSpPr>
          <p:spPr bwMode="auto">
            <a:xfrm>
              <a:off x="4587875" y="762000"/>
              <a:ext cx="540212" cy="338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8978" name="Rectangle 69"/>
            <p:cNvSpPr>
              <a:spLocks noChangeArrowheads="1"/>
            </p:cNvSpPr>
            <p:nvPr/>
          </p:nvSpPr>
          <p:spPr bwMode="auto">
            <a:xfrm>
              <a:off x="3524250" y="2006600"/>
              <a:ext cx="423193" cy="338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212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8979" name="Rectangle 70"/>
            <p:cNvSpPr>
              <a:spLocks noChangeArrowheads="1"/>
            </p:cNvSpPr>
            <p:nvPr/>
          </p:nvSpPr>
          <p:spPr bwMode="auto">
            <a:xfrm>
              <a:off x="4870450" y="2006600"/>
              <a:ext cx="540212" cy="338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8980" name="Text Box 73"/>
            <p:cNvSpPr txBox="1">
              <a:spLocks noChangeArrowheads="1"/>
            </p:cNvSpPr>
            <p:nvPr/>
          </p:nvSpPr>
          <p:spPr bwMode="auto">
            <a:xfrm>
              <a:off x="4333875" y="1636712"/>
              <a:ext cx="327025" cy="3694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3" name="Grupo 45"/>
            <p:cNvGrpSpPr>
              <a:grpSpLocks/>
            </p:cNvGrpSpPr>
            <p:nvPr/>
          </p:nvGrpSpPr>
          <p:grpSpPr bwMode="auto">
            <a:xfrm>
              <a:off x="4098925" y="762000"/>
              <a:ext cx="1029162" cy="757238"/>
              <a:chOff x="4098925" y="762000"/>
              <a:chExt cx="1029162" cy="757238"/>
            </a:xfrm>
          </p:grpSpPr>
          <p:sp>
            <p:nvSpPr>
              <p:cNvPr id="168987" name="Line 60"/>
              <p:cNvSpPr>
                <a:spLocks noChangeShapeType="1"/>
              </p:cNvSpPr>
              <p:nvPr/>
            </p:nvSpPr>
            <p:spPr bwMode="auto">
              <a:xfrm>
                <a:off x="4495800" y="827087"/>
                <a:ext cx="1588" cy="69215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8988" name="Line 61"/>
              <p:cNvSpPr>
                <a:spLocks noChangeShapeType="1"/>
              </p:cNvSpPr>
              <p:nvPr/>
            </p:nvSpPr>
            <p:spPr bwMode="auto">
              <a:xfrm flipV="1">
                <a:off x="4495800" y="1381125"/>
                <a:ext cx="142875" cy="1381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8989" name="Line 62"/>
              <p:cNvSpPr>
                <a:spLocks noChangeShapeType="1"/>
              </p:cNvSpPr>
              <p:nvPr/>
            </p:nvSpPr>
            <p:spPr bwMode="auto">
              <a:xfrm flipH="1" flipV="1">
                <a:off x="4352925" y="1381125"/>
                <a:ext cx="142875" cy="1381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8990" name="Rectangle 67"/>
              <p:cNvSpPr>
                <a:spLocks noChangeArrowheads="1"/>
              </p:cNvSpPr>
              <p:nvPr/>
            </p:nvSpPr>
            <p:spPr bwMode="auto">
              <a:xfrm>
                <a:off x="4098925" y="762000"/>
                <a:ext cx="327013" cy="3386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2200" b="0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  <a:endParaRPr lang="pt-BR" sz="2800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68991" name="Rectangle 68"/>
              <p:cNvSpPr>
                <a:spLocks noChangeArrowheads="1"/>
              </p:cNvSpPr>
              <p:nvPr/>
            </p:nvSpPr>
            <p:spPr bwMode="auto">
              <a:xfrm>
                <a:off x="4587875" y="762000"/>
                <a:ext cx="540212" cy="3386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250*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4" name="Grupo 51"/>
            <p:cNvGrpSpPr>
              <a:grpSpLocks/>
            </p:cNvGrpSpPr>
            <p:nvPr/>
          </p:nvGrpSpPr>
          <p:grpSpPr bwMode="auto">
            <a:xfrm>
              <a:off x="4357686" y="2065327"/>
              <a:ext cx="780383" cy="702164"/>
              <a:chOff x="4352925" y="827087"/>
              <a:chExt cx="780383" cy="702164"/>
            </a:xfrm>
          </p:grpSpPr>
          <p:sp>
            <p:nvSpPr>
              <p:cNvPr id="168983" name="Line 60"/>
              <p:cNvSpPr>
                <a:spLocks noChangeShapeType="1"/>
              </p:cNvSpPr>
              <p:nvPr/>
            </p:nvSpPr>
            <p:spPr bwMode="auto">
              <a:xfrm>
                <a:off x="4495800" y="827087"/>
                <a:ext cx="1588" cy="69215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8984" name="Line 61"/>
              <p:cNvSpPr>
                <a:spLocks noChangeShapeType="1"/>
              </p:cNvSpPr>
              <p:nvPr/>
            </p:nvSpPr>
            <p:spPr bwMode="auto">
              <a:xfrm flipV="1">
                <a:off x="4495800" y="1381125"/>
                <a:ext cx="142875" cy="1381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8985" name="Line 62"/>
              <p:cNvSpPr>
                <a:spLocks noChangeShapeType="1"/>
              </p:cNvSpPr>
              <p:nvPr/>
            </p:nvSpPr>
            <p:spPr bwMode="auto">
              <a:xfrm flipH="1" flipV="1">
                <a:off x="4352925" y="1381125"/>
                <a:ext cx="142875" cy="138113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68986" name="Rectangle 68"/>
              <p:cNvSpPr>
                <a:spLocks noChangeArrowheads="1"/>
              </p:cNvSpPr>
              <p:nvPr/>
            </p:nvSpPr>
            <p:spPr bwMode="auto">
              <a:xfrm>
                <a:off x="4710115" y="1190628"/>
                <a:ext cx="423193" cy="3386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222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ext Box 1026"/>
          <p:cNvSpPr txBox="1">
            <a:spLocks noChangeArrowheads="1"/>
          </p:cNvSpPr>
          <p:nvPr/>
        </p:nvSpPr>
        <p:spPr bwMode="auto">
          <a:xfrm>
            <a:off x="966758" y="722333"/>
            <a:ext cx="8191500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Corrente	WC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>
                <a:latin typeface="+mn-lt"/>
              </a:rPr>
              <a:t>Demanda</a:t>
            </a:r>
          </a:p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                     </a:t>
            </a:r>
            <a:r>
              <a:rPr lang="pt-BR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             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	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                   kW</a:t>
            </a:r>
            <a:endParaRPr lang="pt-BR" sz="2400" b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b="0">
                <a:latin typeface="+mn-lt"/>
              </a:rPr>
              <a:t>F</a:t>
            </a:r>
            <a:r>
              <a:rPr lang="pt-BR" sz="2400" b="0" baseline="-25000">
                <a:latin typeface="+mn-lt"/>
              </a:rPr>
              <a:t>1</a:t>
            </a:r>
            <a:r>
              <a:rPr lang="pt-BR" sz="2400" b="0">
                <a:latin typeface="+mn-lt"/>
              </a:rPr>
              <a:t>		   5                    60	150              450</a:t>
            </a:r>
          </a:p>
          <a:p>
            <a:pPr algn="l"/>
            <a:r>
              <a:rPr lang="pt-BR" sz="2400" b="0">
                <a:latin typeface="+mn-lt"/>
              </a:rPr>
              <a:t>       F</a:t>
            </a:r>
            <a:r>
              <a:rPr lang="pt-BR" sz="2400" b="0" baseline="-25000">
                <a:latin typeface="+mn-lt"/>
              </a:rPr>
              <a:t>2</a:t>
            </a:r>
            <a:r>
              <a:rPr lang="pt-BR" sz="2400" b="0">
                <a:latin typeface="+mn-lt"/>
              </a:rPr>
              <a:t>		   7	           100	212              784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	 10                 180	  90              900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  2	           222	140              164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0547" name="Text Box 1027"/>
          <p:cNvSpPr txBox="1">
            <a:spLocks noChangeArrowheads="1"/>
          </p:cNvSpPr>
          <p:nvPr/>
        </p:nvSpPr>
        <p:spPr bwMode="auto">
          <a:xfrm>
            <a:off x="928662" y="4303733"/>
            <a:ext cx="821537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>
                <a:solidFill>
                  <a:srgbClr val="FF0000"/>
                </a:solidFill>
                <a:latin typeface="+mn-lt"/>
              </a:rPr>
              <a:t>QMTO x </a:t>
            </a:r>
            <a:r>
              <a:rPr lang="pt-BR" sz="2400">
                <a:latin typeface="+mn-lt"/>
              </a:rPr>
              <a:t>FMTD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>
                <a:solidFill>
                  <a:srgbClr val="FF0000"/>
                </a:solidFill>
                <a:latin typeface="+mn-lt"/>
                <a:sym typeface="Wingdings" pitchFamily="2" charset="2"/>
              </a:rPr>
              <a:t>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2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400">
                <a:latin typeface="+mn-lt"/>
              </a:rPr>
              <a:t>F</a:t>
            </a:r>
            <a:r>
              <a:rPr lang="pt-BR" sz="2400" baseline="-25000">
                <a:latin typeface="+mn-lt"/>
              </a:rPr>
              <a:t>2</a:t>
            </a:r>
            <a:r>
              <a:rPr lang="pt-BR" sz="2400" b="0" baseline="-25000">
                <a:solidFill>
                  <a:srgbClr val="3333CC"/>
                </a:solidFill>
                <a:latin typeface="+mn-lt"/>
              </a:rPr>
              <a:t> 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0548" name="Text Box 1028"/>
          <p:cNvSpPr txBox="1">
            <a:spLocks noChangeArrowheads="1"/>
          </p:cNvSpPr>
          <p:nvPr/>
        </p:nvSpPr>
        <p:spPr bwMode="auto">
          <a:xfrm>
            <a:off x="3557558" y="3389333"/>
            <a:ext cx="19450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latin typeface="+mn-lt"/>
              </a:rPr>
              <a:t>Segunda Troca</a:t>
            </a:r>
          </a:p>
        </p:txBody>
      </p:sp>
      <p:sp>
        <p:nvSpPr>
          <p:cNvPr id="620549" name="Text Box 1029"/>
          <p:cNvSpPr txBox="1">
            <a:spLocks noChangeArrowheads="1"/>
          </p:cNvSpPr>
          <p:nvPr/>
        </p:nvSpPr>
        <p:spPr bwMode="auto">
          <a:xfrm>
            <a:off x="928662" y="4989533"/>
            <a:ext cx="8215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0">
                <a:solidFill>
                  <a:schemeClr val="tx1"/>
                </a:solidFill>
                <a:latin typeface="+mn-lt"/>
              </a:rPr>
              <a:t>Mas acabaram de trocar o máximo possível sob o critério de PD</a:t>
            </a:r>
          </a:p>
        </p:txBody>
      </p:sp>
      <p:sp>
        <p:nvSpPr>
          <p:cNvPr id="620550" name="Text Box 1030"/>
          <p:cNvSpPr txBox="1">
            <a:spLocks noChangeArrowheads="1"/>
          </p:cNvSpPr>
          <p:nvPr/>
        </p:nvSpPr>
        <p:spPr bwMode="auto">
          <a:xfrm>
            <a:off x="928662" y="5972196"/>
            <a:ext cx="82153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+mn-lt"/>
              </a:rPr>
              <a:t>Então: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aseline="-25000">
                <a:solidFill>
                  <a:srgbClr val="FF0000"/>
                </a:solidFill>
                <a:latin typeface="+mn-lt"/>
              </a:rPr>
              <a:t>2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400">
                <a:latin typeface="+mn-lt"/>
              </a:rPr>
              <a:t>F</a:t>
            </a:r>
            <a:r>
              <a:rPr lang="pt-BR" sz="2400" baseline="-25000">
                <a:latin typeface="+mn-lt"/>
              </a:rPr>
              <a:t>1</a:t>
            </a:r>
            <a:endParaRPr lang="pt-BR" sz="2400" b="0" baseline="-25000">
              <a:solidFill>
                <a:srgbClr val="3333CC"/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7" grpId="0" autoUpdateAnimBg="0"/>
      <p:bldP spid="620548" grpId="0" autoUpdateAnimBg="0"/>
      <p:bldP spid="620549" grpId="0" autoUpdateAnimBg="0"/>
      <p:bldP spid="620550" grpId="0" autoUpdateAnimBg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30"/>
          <p:cNvGrpSpPr>
            <a:grpSpLocks/>
          </p:cNvGrpSpPr>
          <p:nvPr/>
        </p:nvGrpSpPr>
        <p:grpSpPr bwMode="auto">
          <a:xfrm>
            <a:off x="6400800" y="1"/>
            <a:ext cx="2116138" cy="2924176"/>
            <a:chOff x="524" y="2304"/>
            <a:chExt cx="1333" cy="1842"/>
          </a:xfrm>
        </p:grpSpPr>
        <p:sp>
          <p:nvSpPr>
            <p:cNvPr id="171041" name="Text Box 1031"/>
            <p:cNvSpPr txBox="1">
              <a:spLocks noChangeArrowheads="1"/>
            </p:cNvSpPr>
            <p:nvPr/>
          </p:nvSpPr>
          <p:spPr bwMode="auto">
            <a:xfrm>
              <a:off x="524" y="2304"/>
              <a:ext cx="1148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chemeClr val="tx1"/>
                  </a:solidFill>
                  <a:latin typeface="+mn-lt"/>
                </a:rPr>
                <a:t>Metas provisórias</a:t>
              </a:r>
            </a:p>
          </p:txBody>
        </p:sp>
        <p:sp>
          <p:nvSpPr>
            <p:cNvPr id="171042" name="Oval 1032"/>
            <p:cNvSpPr>
              <a:spLocks noChangeArrowheads="1"/>
            </p:cNvSpPr>
            <p:nvPr/>
          </p:nvSpPr>
          <p:spPr bwMode="auto">
            <a:xfrm>
              <a:off x="1043" y="3308"/>
              <a:ext cx="362" cy="354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43" name="Line 1033"/>
            <p:cNvSpPr>
              <a:spLocks noChangeShapeType="1"/>
            </p:cNvSpPr>
            <p:nvPr/>
          </p:nvSpPr>
          <p:spPr bwMode="auto">
            <a:xfrm>
              <a:off x="1224" y="2868"/>
              <a:ext cx="1" cy="44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44" name="Line 1034"/>
            <p:cNvSpPr>
              <a:spLocks noChangeShapeType="1"/>
            </p:cNvSpPr>
            <p:nvPr/>
          </p:nvSpPr>
          <p:spPr bwMode="auto">
            <a:xfrm flipV="1">
              <a:off x="1224" y="3221"/>
              <a:ext cx="1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45" name="Line 1035"/>
            <p:cNvSpPr>
              <a:spLocks noChangeShapeType="1"/>
            </p:cNvSpPr>
            <p:nvPr/>
          </p:nvSpPr>
          <p:spPr bwMode="auto">
            <a:xfrm flipH="1" flipV="1">
              <a:off x="1134" y="3221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46" name="Line 1036"/>
            <p:cNvSpPr>
              <a:spLocks noChangeShapeType="1"/>
            </p:cNvSpPr>
            <p:nvPr/>
          </p:nvSpPr>
          <p:spPr bwMode="auto">
            <a:xfrm flipV="1">
              <a:off x="1224" y="3221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47" name="Line 1037"/>
            <p:cNvSpPr>
              <a:spLocks noChangeShapeType="1"/>
            </p:cNvSpPr>
            <p:nvPr/>
          </p:nvSpPr>
          <p:spPr bwMode="auto">
            <a:xfrm>
              <a:off x="1224" y="3661"/>
              <a:ext cx="1" cy="44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48" name="Line 1038"/>
            <p:cNvSpPr>
              <a:spLocks noChangeShapeType="1"/>
            </p:cNvSpPr>
            <p:nvPr/>
          </p:nvSpPr>
          <p:spPr bwMode="auto">
            <a:xfrm flipH="1" flipV="1">
              <a:off x="1134" y="4014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49" name="Line 1039"/>
            <p:cNvSpPr>
              <a:spLocks noChangeShapeType="1"/>
            </p:cNvSpPr>
            <p:nvPr/>
          </p:nvSpPr>
          <p:spPr bwMode="auto">
            <a:xfrm flipV="1">
              <a:off x="1224" y="4014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50" name="Line 1040"/>
            <p:cNvSpPr>
              <a:spLocks noChangeShapeType="1"/>
            </p:cNvSpPr>
            <p:nvPr/>
          </p:nvSpPr>
          <p:spPr bwMode="auto">
            <a:xfrm>
              <a:off x="1405" y="3485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51" name="Line 1041"/>
            <p:cNvSpPr>
              <a:spLocks noChangeShapeType="1"/>
            </p:cNvSpPr>
            <p:nvPr/>
          </p:nvSpPr>
          <p:spPr bwMode="auto">
            <a:xfrm flipH="1" flipV="1">
              <a:off x="1767" y="3397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52" name="Line 1042"/>
            <p:cNvSpPr>
              <a:spLocks noChangeShapeType="1"/>
            </p:cNvSpPr>
            <p:nvPr/>
          </p:nvSpPr>
          <p:spPr bwMode="auto">
            <a:xfrm flipH="1">
              <a:off x="1767" y="3485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53" name="Line 1043"/>
            <p:cNvSpPr>
              <a:spLocks noChangeShapeType="1"/>
            </p:cNvSpPr>
            <p:nvPr/>
          </p:nvSpPr>
          <p:spPr bwMode="auto">
            <a:xfrm>
              <a:off x="591" y="3485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54" name="Line 1044"/>
            <p:cNvSpPr>
              <a:spLocks noChangeShapeType="1"/>
            </p:cNvSpPr>
            <p:nvPr/>
          </p:nvSpPr>
          <p:spPr bwMode="auto">
            <a:xfrm flipH="1" flipV="1">
              <a:off x="953" y="3397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55" name="Line 1045"/>
            <p:cNvSpPr>
              <a:spLocks noChangeShapeType="1"/>
            </p:cNvSpPr>
            <p:nvPr/>
          </p:nvSpPr>
          <p:spPr bwMode="auto">
            <a:xfrm flipH="1">
              <a:off x="953" y="3485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56" name="Rectangle 1046"/>
            <p:cNvSpPr>
              <a:spLocks noChangeArrowheads="1"/>
            </p:cNvSpPr>
            <p:nvPr/>
          </p:nvSpPr>
          <p:spPr bwMode="auto">
            <a:xfrm>
              <a:off x="953" y="2826"/>
              <a:ext cx="16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57" name="Rectangle 1047"/>
            <p:cNvSpPr>
              <a:spLocks noChangeArrowheads="1"/>
            </p:cNvSpPr>
            <p:nvPr/>
          </p:nvSpPr>
          <p:spPr bwMode="auto">
            <a:xfrm>
              <a:off x="1314" y="2826"/>
              <a:ext cx="2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222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58" name="Rectangle 1048"/>
            <p:cNvSpPr>
              <a:spLocks noChangeArrowheads="1"/>
            </p:cNvSpPr>
            <p:nvPr/>
          </p:nvSpPr>
          <p:spPr bwMode="auto">
            <a:xfrm>
              <a:off x="1495" y="2738"/>
              <a:ext cx="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59" name="Rectangle 1049"/>
            <p:cNvSpPr>
              <a:spLocks noChangeArrowheads="1"/>
            </p:cNvSpPr>
            <p:nvPr/>
          </p:nvSpPr>
          <p:spPr bwMode="auto">
            <a:xfrm>
              <a:off x="1405" y="3972"/>
              <a:ext cx="30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140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60" name="Rectangle 1050"/>
            <p:cNvSpPr>
              <a:spLocks noChangeArrowheads="1"/>
            </p:cNvSpPr>
            <p:nvPr/>
          </p:nvSpPr>
          <p:spPr bwMode="auto">
            <a:xfrm>
              <a:off x="681" y="3267"/>
              <a:ext cx="1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1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61" name="Rectangle 1051"/>
            <p:cNvSpPr>
              <a:spLocks noChangeArrowheads="1"/>
            </p:cNvSpPr>
            <p:nvPr/>
          </p:nvSpPr>
          <p:spPr bwMode="auto">
            <a:xfrm>
              <a:off x="591" y="3586"/>
              <a:ext cx="23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60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62" name="Rectangle 1052"/>
            <p:cNvSpPr>
              <a:spLocks noChangeArrowheads="1"/>
            </p:cNvSpPr>
            <p:nvPr/>
          </p:nvSpPr>
          <p:spPr bwMode="auto">
            <a:xfrm>
              <a:off x="1405" y="3586"/>
              <a:ext cx="2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150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63" name="Rectangle 1053"/>
            <p:cNvSpPr>
              <a:spLocks noChangeArrowheads="1"/>
            </p:cNvSpPr>
            <p:nvPr/>
          </p:nvSpPr>
          <p:spPr bwMode="auto">
            <a:xfrm>
              <a:off x="1586" y="3487"/>
              <a:ext cx="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64" name="Text Box 1054"/>
            <p:cNvSpPr txBox="1">
              <a:spLocks noChangeArrowheads="1"/>
            </p:cNvSpPr>
            <p:nvPr/>
          </p:nvSpPr>
          <p:spPr bwMode="auto">
            <a:xfrm>
              <a:off x="1100" y="3360"/>
              <a:ext cx="189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b="0">
                  <a:solidFill>
                    <a:schemeClr val="tx1"/>
                  </a:solidFill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Group 1086"/>
          <p:cNvGrpSpPr>
            <a:grpSpLocks/>
          </p:cNvGrpSpPr>
          <p:nvPr/>
        </p:nvGrpSpPr>
        <p:grpSpPr bwMode="auto">
          <a:xfrm>
            <a:off x="6400799" y="3886200"/>
            <a:ext cx="2009775" cy="2667000"/>
            <a:chOff x="4191" y="2640"/>
            <a:chExt cx="1266" cy="1680"/>
          </a:xfrm>
        </p:grpSpPr>
        <p:sp>
          <p:nvSpPr>
            <p:cNvPr id="171015" name="Text Box 1056"/>
            <p:cNvSpPr txBox="1">
              <a:spLocks noChangeArrowheads="1"/>
            </p:cNvSpPr>
            <p:nvPr/>
          </p:nvSpPr>
          <p:spPr bwMode="auto">
            <a:xfrm>
              <a:off x="4196" y="2640"/>
              <a:ext cx="121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solidFill>
                    <a:schemeClr val="tx1"/>
                  </a:solidFill>
                  <a:latin typeface="+mn-lt"/>
                </a:rPr>
                <a:t>Metas confirmadas</a:t>
              </a:r>
            </a:p>
          </p:txBody>
        </p:sp>
        <p:sp>
          <p:nvSpPr>
            <p:cNvPr id="171016" name="Oval 1057"/>
            <p:cNvSpPr>
              <a:spLocks noChangeArrowheads="1"/>
            </p:cNvSpPr>
            <p:nvPr/>
          </p:nvSpPr>
          <p:spPr bwMode="auto">
            <a:xfrm>
              <a:off x="4643" y="3501"/>
              <a:ext cx="362" cy="354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17" name="Line 1058"/>
            <p:cNvSpPr>
              <a:spLocks noChangeShapeType="1"/>
            </p:cNvSpPr>
            <p:nvPr/>
          </p:nvSpPr>
          <p:spPr bwMode="auto">
            <a:xfrm>
              <a:off x="4824" y="3061"/>
              <a:ext cx="1" cy="44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18" name="Line 1059"/>
            <p:cNvSpPr>
              <a:spLocks noChangeShapeType="1"/>
            </p:cNvSpPr>
            <p:nvPr/>
          </p:nvSpPr>
          <p:spPr bwMode="auto">
            <a:xfrm flipV="1">
              <a:off x="4824" y="3414"/>
              <a:ext cx="1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19" name="Line 1060"/>
            <p:cNvSpPr>
              <a:spLocks noChangeShapeType="1"/>
            </p:cNvSpPr>
            <p:nvPr/>
          </p:nvSpPr>
          <p:spPr bwMode="auto">
            <a:xfrm flipH="1" flipV="1">
              <a:off x="4734" y="3414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0" name="Line 1061"/>
            <p:cNvSpPr>
              <a:spLocks noChangeShapeType="1"/>
            </p:cNvSpPr>
            <p:nvPr/>
          </p:nvSpPr>
          <p:spPr bwMode="auto">
            <a:xfrm flipV="1">
              <a:off x="4824" y="3414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1" name="Line 1062"/>
            <p:cNvSpPr>
              <a:spLocks noChangeShapeType="1"/>
            </p:cNvSpPr>
            <p:nvPr/>
          </p:nvSpPr>
          <p:spPr bwMode="auto">
            <a:xfrm>
              <a:off x="4824" y="3854"/>
              <a:ext cx="1" cy="44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2" name="Line 1063"/>
            <p:cNvSpPr>
              <a:spLocks noChangeShapeType="1"/>
            </p:cNvSpPr>
            <p:nvPr/>
          </p:nvSpPr>
          <p:spPr bwMode="auto">
            <a:xfrm flipH="1" flipV="1">
              <a:off x="4734" y="4207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3" name="Line 1064"/>
            <p:cNvSpPr>
              <a:spLocks noChangeShapeType="1"/>
            </p:cNvSpPr>
            <p:nvPr/>
          </p:nvSpPr>
          <p:spPr bwMode="auto">
            <a:xfrm flipV="1">
              <a:off x="4824" y="4207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4" name="Line 1065"/>
            <p:cNvSpPr>
              <a:spLocks noChangeShapeType="1"/>
            </p:cNvSpPr>
            <p:nvPr/>
          </p:nvSpPr>
          <p:spPr bwMode="auto">
            <a:xfrm>
              <a:off x="5005" y="3678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5" name="Line 1066"/>
            <p:cNvSpPr>
              <a:spLocks noChangeShapeType="1"/>
            </p:cNvSpPr>
            <p:nvPr/>
          </p:nvSpPr>
          <p:spPr bwMode="auto">
            <a:xfrm flipH="1" flipV="1">
              <a:off x="5367" y="3590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6" name="Line 1067"/>
            <p:cNvSpPr>
              <a:spLocks noChangeShapeType="1"/>
            </p:cNvSpPr>
            <p:nvPr/>
          </p:nvSpPr>
          <p:spPr bwMode="auto">
            <a:xfrm flipH="1">
              <a:off x="5367" y="3678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7" name="Line 1068"/>
            <p:cNvSpPr>
              <a:spLocks noChangeShapeType="1"/>
            </p:cNvSpPr>
            <p:nvPr/>
          </p:nvSpPr>
          <p:spPr bwMode="auto">
            <a:xfrm>
              <a:off x="4191" y="3678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8" name="Line 1069"/>
            <p:cNvSpPr>
              <a:spLocks noChangeShapeType="1"/>
            </p:cNvSpPr>
            <p:nvPr/>
          </p:nvSpPr>
          <p:spPr bwMode="auto">
            <a:xfrm flipH="1" flipV="1">
              <a:off x="4553" y="3590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29" name="Line 1070"/>
            <p:cNvSpPr>
              <a:spLocks noChangeShapeType="1"/>
            </p:cNvSpPr>
            <p:nvPr/>
          </p:nvSpPr>
          <p:spPr bwMode="auto">
            <a:xfrm flipH="1">
              <a:off x="4553" y="3678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1030" name="Rectangle 1071"/>
            <p:cNvSpPr>
              <a:spLocks noChangeArrowheads="1"/>
            </p:cNvSpPr>
            <p:nvPr/>
          </p:nvSpPr>
          <p:spPr bwMode="auto">
            <a:xfrm>
              <a:off x="4553" y="3019"/>
              <a:ext cx="16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31" name="Rectangle 1072"/>
            <p:cNvSpPr>
              <a:spLocks noChangeArrowheads="1"/>
            </p:cNvSpPr>
            <p:nvPr/>
          </p:nvSpPr>
          <p:spPr bwMode="auto">
            <a:xfrm>
              <a:off x="4914" y="3019"/>
              <a:ext cx="2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222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32" name="Rectangle 1073"/>
            <p:cNvSpPr>
              <a:spLocks noChangeArrowheads="1"/>
            </p:cNvSpPr>
            <p:nvPr/>
          </p:nvSpPr>
          <p:spPr bwMode="auto">
            <a:xfrm>
              <a:off x="5095" y="2931"/>
              <a:ext cx="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33" name="Rectangle 1074"/>
            <p:cNvSpPr>
              <a:spLocks noChangeArrowheads="1"/>
            </p:cNvSpPr>
            <p:nvPr/>
          </p:nvSpPr>
          <p:spPr bwMode="auto">
            <a:xfrm>
              <a:off x="4281" y="3460"/>
              <a:ext cx="1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1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34" name="Rectangle 1075"/>
            <p:cNvSpPr>
              <a:spLocks noChangeArrowheads="1"/>
            </p:cNvSpPr>
            <p:nvPr/>
          </p:nvSpPr>
          <p:spPr bwMode="auto">
            <a:xfrm>
              <a:off x="4191" y="3779"/>
              <a:ext cx="23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b="0">
                  <a:solidFill>
                    <a:srgbClr val="3333CC"/>
                  </a:solidFill>
                  <a:latin typeface="+mn-lt"/>
                </a:rPr>
                <a:t>60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35" name="Rectangle 1076"/>
            <p:cNvSpPr>
              <a:spLocks noChangeArrowheads="1"/>
            </p:cNvSpPr>
            <p:nvPr/>
          </p:nvSpPr>
          <p:spPr bwMode="auto">
            <a:xfrm>
              <a:off x="5005" y="3779"/>
              <a:ext cx="2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150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36" name="Rectangle 1077"/>
            <p:cNvSpPr>
              <a:spLocks noChangeArrowheads="1"/>
            </p:cNvSpPr>
            <p:nvPr/>
          </p:nvSpPr>
          <p:spPr bwMode="auto">
            <a:xfrm>
              <a:off x="5186" y="3680"/>
              <a:ext cx="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1037" name="Text Box 1078"/>
            <p:cNvSpPr txBox="1">
              <a:spLocks noChangeArrowheads="1"/>
            </p:cNvSpPr>
            <p:nvPr/>
          </p:nvSpPr>
          <p:spPr bwMode="auto">
            <a:xfrm>
              <a:off x="4700" y="3553"/>
              <a:ext cx="189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b="0">
                  <a:solidFill>
                    <a:schemeClr val="tx1"/>
                  </a:solidFill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4" name="Group 1079"/>
            <p:cNvGrpSpPr>
              <a:grpSpLocks/>
            </p:cNvGrpSpPr>
            <p:nvPr/>
          </p:nvGrpSpPr>
          <p:grpSpPr bwMode="auto">
            <a:xfrm>
              <a:off x="4896" y="4033"/>
              <a:ext cx="477" cy="287"/>
              <a:chOff x="3215" y="2824"/>
              <a:chExt cx="477" cy="287"/>
            </a:xfrm>
          </p:grpSpPr>
          <p:sp>
            <p:nvSpPr>
              <p:cNvPr id="171039" name="Oval 1080"/>
              <p:cNvSpPr>
                <a:spLocks noChangeArrowheads="1"/>
              </p:cNvSpPr>
              <p:nvPr/>
            </p:nvSpPr>
            <p:spPr bwMode="auto">
              <a:xfrm>
                <a:off x="3215" y="2824"/>
                <a:ext cx="477" cy="287"/>
              </a:xfrm>
              <a:prstGeom prst="ellipse">
                <a:avLst/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1040" name="Rectangle 1081"/>
              <p:cNvSpPr>
                <a:spLocks noChangeArrowheads="1"/>
              </p:cNvSpPr>
              <p:nvPr/>
            </p:nvSpPr>
            <p:spPr bwMode="auto">
              <a:xfrm>
                <a:off x="3311" y="2874"/>
                <a:ext cx="307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b="0">
                    <a:solidFill>
                      <a:srgbClr val="FF0000"/>
                    </a:solidFill>
                    <a:latin typeface="+mn-lt"/>
                  </a:rPr>
                  <a:t>140 ?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sp>
        <p:nvSpPr>
          <p:cNvPr id="171012" name="Text Box 1083"/>
          <p:cNvSpPr txBox="1">
            <a:spLocks noChangeArrowheads="1"/>
          </p:cNvSpPr>
          <p:nvPr/>
        </p:nvSpPr>
        <p:spPr bwMode="auto">
          <a:xfrm>
            <a:off x="1000100" y="282339"/>
            <a:ext cx="65008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 = TOQ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TSF</a:t>
            </a:r>
            <a:r>
              <a:rPr lang="pt-BR" sz="1800" b="0" baseline="30000" dirty="0">
                <a:latin typeface="+mn-lt"/>
              </a:rPr>
              <a:t>* </a:t>
            </a:r>
            <a:r>
              <a:rPr lang="pt-BR" sz="1800" b="0" dirty="0">
                <a:latin typeface="+mn-lt"/>
              </a:rPr>
              <a:t>= TDF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 = TDQ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e </a:t>
            </a:r>
            <a:r>
              <a:rPr lang="pt-BR" sz="1800" b="0" dirty="0">
                <a:latin typeface="+mn-lt"/>
              </a:rPr>
              <a:t>TEF = TOF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como metas provisórias</a:t>
            </a:r>
            <a:endParaRPr lang="pt-BR" dirty="0">
              <a:latin typeface="+mn-lt"/>
            </a:endParaRPr>
          </a:p>
        </p:txBody>
      </p:sp>
      <p:sp>
        <p:nvSpPr>
          <p:cNvPr id="619581" name="Text Box 1085"/>
          <p:cNvSpPr txBox="1">
            <a:spLocks noChangeArrowheads="1"/>
          </p:cNvSpPr>
          <p:nvPr/>
        </p:nvSpPr>
        <p:spPr bwMode="auto">
          <a:xfrm>
            <a:off x="1071538" y="3116263"/>
            <a:ext cx="528641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 dirty="0">
                <a:latin typeface="+mn-lt"/>
              </a:rPr>
              <a:t>TSF</a:t>
            </a:r>
            <a:r>
              <a:rPr lang="pt-BR" sz="1800" b="0" baseline="30000" dirty="0"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então inserir um aquecedor de modo que  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1800" b="0" baseline="30000" dirty="0">
                <a:solidFill>
                  <a:srgbClr val="3333CC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</a:t>
            </a:r>
            <a:endParaRPr lang="pt-BR" sz="1800" b="0" dirty="0" smtClean="0">
              <a:solidFill>
                <a:schemeClr val="tx1"/>
              </a:solidFill>
              <a:latin typeface="+mn-lt"/>
            </a:endParaRPr>
          </a:p>
          <a:p>
            <a:pPr algn="l"/>
            <a:endParaRPr lang="pt-BR" dirty="0" smtClean="0">
              <a:latin typeface="+mn-lt"/>
            </a:endParaRPr>
          </a:p>
          <a:p>
            <a:pPr algn="l"/>
            <a:endParaRPr lang="pt-BR" sz="1800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baseline="-25000" dirty="0">
                <a:solidFill>
                  <a:schemeClr val="tx1"/>
                </a:solidFill>
                <a:latin typeface="+mn-lt"/>
              </a:rPr>
              <a:t> 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então limitar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endParaRPr lang="pt-BR" sz="1800" b="0" baseline="-25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81" grpId="0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2" name="Text Box 2052"/>
          <p:cNvSpPr txBox="1">
            <a:spLocks noChangeArrowheads="1"/>
          </p:cNvSpPr>
          <p:nvPr/>
        </p:nvSpPr>
        <p:spPr bwMode="auto">
          <a:xfrm>
            <a:off x="2038368" y="1264218"/>
            <a:ext cx="2114297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Oferta      : 164</a:t>
            </a:r>
            <a:endParaRPr lang="pt-BR" sz="240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>
                <a:latin typeface="+mn-lt"/>
              </a:rPr>
              <a:t>Demanda : 450</a:t>
            </a:r>
          </a:p>
        </p:txBody>
      </p:sp>
      <p:sp>
        <p:nvSpPr>
          <p:cNvPr id="437253" name="Text Box 2053"/>
          <p:cNvSpPr txBox="1">
            <a:spLocks noChangeArrowheads="1"/>
          </p:cNvSpPr>
          <p:nvPr/>
        </p:nvSpPr>
        <p:spPr bwMode="auto">
          <a:xfrm>
            <a:off x="2571768" y="2254818"/>
            <a:ext cx="1276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solidFill>
                  <a:srgbClr val="FF0000"/>
                </a:solidFill>
                <a:latin typeface="+mn-lt"/>
              </a:rPr>
              <a:t>Q = 164</a:t>
            </a:r>
          </a:p>
        </p:txBody>
      </p:sp>
      <p:grpSp>
        <p:nvGrpSpPr>
          <p:cNvPr id="2" name="Group 2055"/>
          <p:cNvGrpSpPr>
            <a:grpSpLocks/>
          </p:cNvGrpSpPr>
          <p:nvPr/>
        </p:nvGrpSpPr>
        <p:grpSpPr bwMode="auto">
          <a:xfrm>
            <a:off x="6324601" y="0"/>
            <a:ext cx="2262188" cy="2894013"/>
            <a:chOff x="3888" y="2304"/>
            <a:chExt cx="1425" cy="1823"/>
          </a:xfrm>
        </p:grpSpPr>
        <p:sp>
          <p:nvSpPr>
            <p:cNvPr id="172067" name="Text Box 2056"/>
            <p:cNvSpPr txBox="1">
              <a:spLocks noChangeArrowheads="1"/>
            </p:cNvSpPr>
            <p:nvPr/>
          </p:nvSpPr>
          <p:spPr bwMode="auto">
            <a:xfrm>
              <a:off x="3888" y="2304"/>
              <a:ext cx="125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>
                  <a:solidFill>
                    <a:schemeClr val="tx1"/>
                  </a:solidFill>
                  <a:latin typeface="+mn-lt"/>
                </a:rPr>
                <a:t>Metas confirmadas </a:t>
              </a:r>
            </a:p>
          </p:txBody>
        </p:sp>
        <p:sp>
          <p:nvSpPr>
            <p:cNvPr id="172068" name="Oval 2057"/>
            <p:cNvSpPr>
              <a:spLocks noChangeArrowheads="1"/>
            </p:cNvSpPr>
            <p:nvPr/>
          </p:nvSpPr>
          <p:spPr bwMode="auto">
            <a:xfrm>
              <a:off x="4499" y="3308"/>
              <a:ext cx="362" cy="354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69" name="Line 2058"/>
            <p:cNvSpPr>
              <a:spLocks noChangeShapeType="1"/>
            </p:cNvSpPr>
            <p:nvPr/>
          </p:nvSpPr>
          <p:spPr bwMode="auto">
            <a:xfrm>
              <a:off x="4680" y="2868"/>
              <a:ext cx="1" cy="44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0" name="Line 2059"/>
            <p:cNvSpPr>
              <a:spLocks noChangeShapeType="1"/>
            </p:cNvSpPr>
            <p:nvPr/>
          </p:nvSpPr>
          <p:spPr bwMode="auto">
            <a:xfrm flipV="1">
              <a:off x="4680" y="3221"/>
              <a:ext cx="1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1" name="Line 2060"/>
            <p:cNvSpPr>
              <a:spLocks noChangeShapeType="1"/>
            </p:cNvSpPr>
            <p:nvPr/>
          </p:nvSpPr>
          <p:spPr bwMode="auto">
            <a:xfrm flipH="1" flipV="1">
              <a:off x="4590" y="3221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2" name="Line 2061"/>
            <p:cNvSpPr>
              <a:spLocks noChangeShapeType="1"/>
            </p:cNvSpPr>
            <p:nvPr/>
          </p:nvSpPr>
          <p:spPr bwMode="auto">
            <a:xfrm flipV="1">
              <a:off x="4680" y="3221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3" name="Line 2062"/>
            <p:cNvSpPr>
              <a:spLocks noChangeShapeType="1"/>
            </p:cNvSpPr>
            <p:nvPr/>
          </p:nvSpPr>
          <p:spPr bwMode="auto">
            <a:xfrm>
              <a:off x="4680" y="3661"/>
              <a:ext cx="1" cy="44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4" name="Line 2063"/>
            <p:cNvSpPr>
              <a:spLocks noChangeShapeType="1"/>
            </p:cNvSpPr>
            <p:nvPr/>
          </p:nvSpPr>
          <p:spPr bwMode="auto">
            <a:xfrm flipH="1" flipV="1">
              <a:off x="4590" y="4014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5" name="Line 2064"/>
            <p:cNvSpPr>
              <a:spLocks noChangeShapeType="1"/>
            </p:cNvSpPr>
            <p:nvPr/>
          </p:nvSpPr>
          <p:spPr bwMode="auto">
            <a:xfrm flipV="1">
              <a:off x="4680" y="4014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6" name="Line 2065"/>
            <p:cNvSpPr>
              <a:spLocks noChangeShapeType="1"/>
            </p:cNvSpPr>
            <p:nvPr/>
          </p:nvSpPr>
          <p:spPr bwMode="auto">
            <a:xfrm>
              <a:off x="4861" y="3485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7" name="Line 2066"/>
            <p:cNvSpPr>
              <a:spLocks noChangeShapeType="1"/>
            </p:cNvSpPr>
            <p:nvPr/>
          </p:nvSpPr>
          <p:spPr bwMode="auto">
            <a:xfrm flipH="1" flipV="1">
              <a:off x="5223" y="3397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8" name="Line 2067"/>
            <p:cNvSpPr>
              <a:spLocks noChangeShapeType="1"/>
            </p:cNvSpPr>
            <p:nvPr/>
          </p:nvSpPr>
          <p:spPr bwMode="auto">
            <a:xfrm flipH="1">
              <a:off x="5223" y="3485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79" name="Line 2068"/>
            <p:cNvSpPr>
              <a:spLocks noChangeShapeType="1"/>
            </p:cNvSpPr>
            <p:nvPr/>
          </p:nvSpPr>
          <p:spPr bwMode="auto">
            <a:xfrm>
              <a:off x="4047" y="3485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80" name="Line 2069"/>
            <p:cNvSpPr>
              <a:spLocks noChangeShapeType="1"/>
            </p:cNvSpPr>
            <p:nvPr/>
          </p:nvSpPr>
          <p:spPr bwMode="auto">
            <a:xfrm flipH="1" flipV="1">
              <a:off x="4409" y="3397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81" name="Line 2070"/>
            <p:cNvSpPr>
              <a:spLocks noChangeShapeType="1"/>
            </p:cNvSpPr>
            <p:nvPr/>
          </p:nvSpPr>
          <p:spPr bwMode="auto">
            <a:xfrm flipH="1">
              <a:off x="4409" y="3485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82" name="Rectangle 2071"/>
            <p:cNvSpPr>
              <a:spLocks noChangeArrowheads="1"/>
            </p:cNvSpPr>
            <p:nvPr/>
          </p:nvSpPr>
          <p:spPr bwMode="auto">
            <a:xfrm>
              <a:off x="4409" y="2826"/>
              <a:ext cx="16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83" name="Rectangle 2072"/>
            <p:cNvSpPr>
              <a:spLocks noChangeArrowheads="1"/>
            </p:cNvSpPr>
            <p:nvPr/>
          </p:nvSpPr>
          <p:spPr bwMode="auto">
            <a:xfrm>
              <a:off x="4770" y="2826"/>
              <a:ext cx="2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222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84" name="Rectangle 2073"/>
            <p:cNvSpPr>
              <a:spLocks noChangeArrowheads="1"/>
            </p:cNvSpPr>
            <p:nvPr/>
          </p:nvSpPr>
          <p:spPr bwMode="auto">
            <a:xfrm>
              <a:off x="4951" y="2738"/>
              <a:ext cx="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85" name="Rectangle 2074"/>
            <p:cNvSpPr>
              <a:spLocks noChangeArrowheads="1"/>
            </p:cNvSpPr>
            <p:nvPr/>
          </p:nvSpPr>
          <p:spPr bwMode="auto">
            <a:xfrm>
              <a:off x="4137" y="3267"/>
              <a:ext cx="1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1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86" name="Rectangle 2075"/>
            <p:cNvSpPr>
              <a:spLocks noChangeArrowheads="1"/>
            </p:cNvSpPr>
            <p:nvPr/>
          </p:nvSpPr>
          <p:spPr bwMode="auto">
            <a:xfrm>
              <a:off x="4047" y="3586"/>
              <a:ext cx="23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b="0">
                  <a:latin typeface="+mn-lt"/>
                </a:rPr>
                <a:t>60 ?</a:t>
              </a:r>
              <a:endParaRPr lang="pt-BR">
                <a:latin typeface="+mn-lt"/>
              </a:endParaRPr>
            </a:p>
          </p:txBody>
        </p:sp>
        <p:sp>
          <p:nvSpPr>
            <p:cNvPr id="172087" name="Rectangle 2076"/>
            <p:cNvSpPr>
              <a:spLocks noChangeArrowheads="1"/>
            </p:cNvSpPr>
            <p:nvPr/>
          </p:nvSpPr>
          <p:spPr bwMode="auto">
            <a:xfrm>
              <a:off x="4861" y="3586"/>
              <a:ext cx="2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150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88" name="Rectangle 2077"/>
            <p:cNvSpPr>
              <a:spLocks noChangeArrowheads="1"/>
            </p:cNvSpPr>
            <p:nvPr/>
          </p:nvSpPr>
          <p:spPr bwMode="auto">
            <a:xfrm>
              <a:off x="5042" y="3487"/>
              <a:ext cx="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89" name="Text Box 2078"/>
            <p:cNvSpPr txBox="1">
              <a:spLocks noChangeArrowheads="1"/>
            </p:cNvSpPr>
            <p:nvPr/>
          </p:nvSpPr>
          <p:spPr bwMode="auto">
            <a:xfrm>
              <a:off x="4556" y="3360"/>
              <a:ext cx="189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b="0">
                  <a:solidFill>
                    <a:schemeClr val="tx1"/>
                  </a:solidFill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3" name="Group 2079"/>
            <p:cNvGrpSpPr>
              <a:grpSpLocks/>
            </p:cNvGrpSpPr>
            <p:nvPr/>
          </p:nvGrpSpPr>
          <p:grpSpPr bwMode="auto">
            <a:xfrm>
              <a:off x="4752" y="3840"/>
              <a:ext cx="477" cy="287"/>
              <a:chOff x="3215" y="2824"/>
              <a:chExt cx="477" cy="287"/>
            </a:xfrm>
          </p:grpSpPr>
          <p:sp>
            <p:nvSpPr>
              <p:cNvPr id="172091" name="Oval 2080"/>
              <p:cNvSpPr>
                <a:spLocks noChangeArrowheads="1"/>
              </p:cNvSpPr>
              <p:nvPr/>
            </p:nvSpPr>
            <p:spPr bwMode="auto">
              <a:xfrm>
                <a:off x="3215" y="2824"/>
                <a:ext cx="477" cy="287"/>
              </a:xfrm>
              <a:prstGeom prst="ellipse">
                <a:avLst/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2092" name="Rectangle 2081"/>
              <p:cNvSpPr>
                <a:spLocks noChangeArrowheads="1"/>
              </p:cNvSpPr>
              <p:nvPr/>
            </p:nvSpPr>
            <p:spPr bwMode="auto">
              <a:xfrm>
                <a:off x="3311" y="2874"/>
                <a:ext cx="307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b="0">
                    <a:solidFill>
                      <a:srgbClr val="FF0000"/>
                    </a:solidFill>
                    <a:latin typeface="+mn-lt"/>
                  </a:rPr>
                  <a:t>140 ?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grpSp>
        <p:nvGrpSpPr>
          <p:cNvPr id="4" name="Group 2082"/>
          <p:cNvGrpSpPr>
            <a:grpSpLocks/>
          </p:cNvGrpSpPr>
          <p:nvPr/>
        </p:nvGrpSpPr>
        <p:grpSpPr bwMode="auto">
          <a:xfrm>
            <a:off x="6705600" y="4267200"/>
            <a:ext cx="2009775" cy="2205038"/>
            <a:chOff x="4268" y="434"/>
            <a:chExt cx="1266" cy="1389"/>
          </a:xfrm>
        </p:grpSpPr>
        <p:sp>
          <p:nvSpPr>
            <p:cNvPr id="172042" name="Oval 2083"/>
            <p:cNvSpPr>
              <a:spLocks noChangeArrowheads="1"/>
            </p:cNvSpPr>
            <p:nvPr/>
          </p:nvSpPr>
          <p:spPr bwMode="auto">
            <a:xfrm>
              <a:off x="4720" y="1004"/>
              <a:ext cx="362" cy="354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43" name="Line 2084"/>
            <p:cNvSpPr>
              <a:spLocks noChangeShapeType="1"/>
            </p:cNvSpPr>
            <p:nvPr/>
          </p:nvSpPr>
          <p:spPr bwMode="auto">
            <a:xfrm>
              <a:off x="4901" y="564"/>
              <a:ext cx="1" cy="44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44" name="Line 2085"/>
            <p:cNvSpPr>
              <a:spLocks noChangeShapeType="1"/>
            </p:cNvSpPr>
            <p:nvPr/>
          </p:nvSpPr>
          <p:spPr bwMode="auto">
            <a:xfrm flipV="1">
              <a:off x="4901" y="917"/>
              <a:ext cx="1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45" name="Line 2086"/>
            <p:cNvSpPr>
              <a:spLocks noChangeShapeType="1"/>
            </p:cNvSpPr>
            <p:nvPr/>
          </p:nvSpPr>
          <p:spPr bwMode="auto">
            <a:xfrm flipH="1" flipV="1">
              <a:off x="4811" y="917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46" name="Line 2087"/>
            <p:cNvSpPr>
              <a:spLocks noChangeShapeType="1"/>
            </p:cNvSpPr>
            <p:nvPr/>
          </p:nvSpPr>
          <p:spPr bwMode="auto">
            <a:xfrm flipV="1">
              <a:off x="4901" y="917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47" name="Line 2088"/>
            <p:cNvSpPr>
              <a:spLocks noChangeShapeType="1"/>
            </p:cNvSpPr>
            <p:nvPr/>
          </p:nvSpPr>
          <p:spPr bwMode="auto">
            <a:xfrm>
              <a:off x="4901" y="1357"/>
              <a:ext cx="1" cy="44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48" name="Line 2089"/>
            <p:cNvSpPr>
              <a:spLocks noChangeShapeType="1"/>
            </p:cNvSpPr>
            <p:nvPr/>
          </p:nvSpPr>
          <p:spPr bwMode="auto">
            <a:xfrm flipH="1" flipV="1">
              <a:off x="4811" y="1710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49" name="Line 2090"/>
            <p:cNvSpPr>
              <a:spLocks noChangeShapeType="1"/>
            </p:cNvSpPr>
            <p:nvPr/>
          </p:nvSpPr>
          <p:spPr bwMode="auto">
            <a:xfrm flipV="1">
              <a:off x="4901" y="1710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50" name="Line 2091"/>
            <p:cNvSpPr>
              <a:spLocks noChangeShapeType="1"/>
            </p:cNvSpPr>
            <p:nvPr/>
          </p:nvSpPr>
          <p:spPr bwMode="auto">
            <a:xfrm>
              <a:off x="5082" y="1181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51" name="Line 2092"/>
            <p:cNvSpPr>
              <a:spLocks noChangeShapeType="1"/>
            </p:cNvSpPr>
            <p:nvPr/>
          </p:nvSpPr>
          <p:spPr bwMode="auto">
            <a:xfrm flipH="1" flipV="1">
              <a:off x="5444" y="1093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52" name="Line 2093"/>
            <p:cNvSpPr>
              <a:spLocks noChangeShapeType="1"/>
            </p:cNvSpPr>
            <p:nvPr/>
          </p:nvSpPr>
          <p:spPr bwMode="auto">
            <a:xfrm flipH="1">
              <a:off x="5444" y="1181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53" name="Line 2094"/>
            <p:cNvSpPr>
              <a:spLocks noChangeShapeType="1"/>
            </p:cNvSpPr>
            <p:nvPr/>
          </p:nvSpPr>
          <p:spPr bwMode="auto">
            <a:xfrm>
              <a:off x="4268" y="1181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54" name="Line 2095"/>
            <p:cNvSpPr>
              <a:spLocks noChangeShapeType="1"/>
            </p:cNvSpPr>
            <p:nvPr/>
          </p:nvSpPr>
          <p:spPr bwMode="auto">
            <a:xfrm flipH="1" flipV="1">
              <a:off x="4630" y="1093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55" name="Line 2096"/>
            <p:cNvSpPr>
              <a:spLocks noChangeShapeType="1"/>
            </p:cNvSpPr>
            <p:nvPr/>
          </p:nvSpPr>
          <p:spPr bwMode="auto">
            <a:xfrm flipH="1">
              <a:off x="4630" y="1181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2056" name="Rectangle 2097"/>
            <p:cNvSpPr>
              <a:spLocks noChangeArrowheads="1"/>
            </p:cNvSpPr>
            <p:nvPr/>
          </p:nvSpPr>
          <p:spPr bwMode="auto">
            <a:xfrm>
              <a:off x="4630" y="522"/>
              <a:ext cx="16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57" name="Rectangle 2098"/>
            <p:cNvSpPr>
              <a:spLocks noChangeArrowheads="1"/>
            </p:cNvSpPr>
            <p:nvPr/>
          </p:nvSpPr>
          <p:spPr bwMode="auto">
            <a:xfrm>
              <a:off x="4991" y="522"/>
              <a:ext cx="2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222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58" name="Rectangle 2099"/>
            <p:cNvSpPr>
              <a:spLocks noChangeArrowheads="1"/>
            </p:cNvSpPr>
            <p:nvPr/>
          </p:nvSpPr>
          <p:spPr bwMode="auto">
            <a:xfrm>
              <a:off x="5172" y="434"/>
              <a:ext cx="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59" name="Rectangle 2100"/>
            <p:cNvSpPr>
              <a:spLocks noChangeArrowheads="1"/>
            </p:cNvSpPr>
            <p:nvPr/>
          </p:nvSpPr>
          <p:spPr bwMode="auto">
            <a:xfrm>
              <a:off x="4358" y="963"/>
              <a:ext cx="1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1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60" name="Rectangle 2101"/>
            <p:cNvSpPr>
              <a:spLocks noChangeArrowheads="1"/>
            </p:cNvSpPr>
            <p:nvPr/>
          </p:nvSpPr>
          <p:spPr bwMode="auto">
            <a:xfrm>
              <a:off x="4268" y="1282"/>
              <a:ext cx="32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b="0">
                  <a:latin typeface="+mn-lt"/>
                </a:rPr>
                <a:t>117,2</a:t>
              </a:r>
              <a:endParaRPr lang="pt-BR">
                <a:latin typeface="+mn-lt"/>
              </a:endParaRPr>
            </a:p>
          </p:txBody>
        </p:sp>
        <p:sp>
          <p:nvSpPr>
            <p:cNvPr id="172061" name="Rectangle 2102"/>
            <p:cNvSpPr>
              <a:spLocks noChangeArrowheads="1"/>
            </p:cNvSpPr>
            <p:nvPr/>
          </p:nvSpPr>
          <p:spPr bwMode="auto">
            <a:xfrm>
              <a:off x="5082" y="1282"/>
              <a:ext cx="21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150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62" name="Rectangle 2103"/>
            <p:cNvSpPr>
              <a:spLocks noChangeArrowheads="1"/>
            </p:cNvSpPr>
            <p:nvPr/>
          </p:nvSpPr>
          <p:spPr bwMode="auto">
            <a:xfrm>
              <a:off x="5263" y="1183"/>
              <a:ext cx="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2063" name="Text Box 2104"/>
            <p:cNvSpPr txBox="1">
              <a:spLocks noChangeArrowheads="1"/>
            </p:cNvSpPr>
            <p:nvPr/>
          </p:nvSpPr>
          <p:spPr bwMode="auto">
            <a:xfrm>
              <a:off x="4777" y="1056"/>
              <a:ext cx="189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b="0">
                  <a:solidFill>
                    <a:schemeClr val="tx1"/>
                  </a:solidFill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5" name="Group 2105"/>
            <p:cNvGrpSpPr>
              <a:grpSpLocks/>
            </p:cNvGrpSpPr>
            <p:nvPr/>
          </p:nvGrpSpPr>
          <p:grpSpPr bwMode="auto">
            <a:xfrm>
              <a:off x="4973" y="1536"/>
              <a:ext cx="477" cy="287"/>
              <a:chOff x="3215" y="2824"/>
              <a:chExt cx="477" cy="287"/>
            </a:xfrm>
          </p:grpSpPr>
          <p:sp>
            <p:nvSpPr>
              <p:cNvPr id="172065" name="Oval 2106"/>
              <p:cNvSpPr>
                <a:spLocks noChangeArrowheads="1"/>
              </p:cNvSpPr>
              <p:nvPr/>
            </p:nvSpPr>
            <p:spPr bwMode="auto">
              <a:xfrm>
                <a:off x="3215" y="2824"/>
                <a:ext cx="477" cy="287"/>
              </a:xfrm>
              <a:prstGeom prst="ellipse">
                <a:avLst/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2066" name="Rectangle 2107"/>
              <p:cNvSpPr>
                <a:spLocks noChangeArrowheads="1"/>
              </p:cNvSpPr>
              <p:nvPr/>
            </p:nvSpPr>
            <p:spPr bwMode="auto">
              <a:xfrm>
                <a:off x="3311" y="2874"/>
                <a:ext cx="218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b="0">
                    <a:solidFill>
                      <a:srgbClr val="FF0000"/>
                    </a:solidFill>
                    <a:latin typeface="+mn-lt"/>
                  </a:rPr>
                  <a:t>140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sp>
        <p:nvSpPr>
          <p:cNvPr id="437308" name="Text Box 2108"/>
          <p:cNvSpPr txBox="1">
            <a:spLocks noChangeArrowheads="1"/>
          </p:cNvSpPr>
          <p:nvPr/>
        </p:nvSpPr>
        <p:spPr bwMode="auto">
          <a:xfrm>
            <a:off x="1657368" y="4159818"/>
            <a:ext cx="281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+mn-lt"/>
              </a:rPr>
              <a:t>TSQ = 140</a:t>
            </a:r>
          </a:p>
        </p:txBody>
      </p:sp>
      <p:sp>
        <p:nvSpPr>
          <p:cNvPr id="437309" name="Text Box 2109"/>
          <p:cNvSpPr txBox="1">
            <a:spLocks noChangeArrowheads="1"/>
          </p:cNvSpPr>
          <p:nvPr/>
        </p:nvSpPr>
        <p:spPr bwMode="auto">
          <a:xfrm>
            <a:off x="1428768" y="4845618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</a:rPr>
              <a:t>TEF = 222 – Q / WCp</a:t>
            </a:r>
          </a:p>
        </p:txBody>
      </p:sp>
      <p:sp>
        <p:nvSpPr>
          <p:cNvPr id="437310" name="Text Box 2110"/>
          <p:cNvSpPr txBox="1">
            <a:spLocks noChangeArrowheads="1"/>
          </p:cNvSpPr>
          <p:nvPr/>
        </p:nvSpPr>
        <p:spPr bwMode="auto">
          <a:xfrm>
            <a:off x="1047768" y="273618"/>
            <a:ext cx="579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>
                <a:latin typeface="+mn-lt"/>
              </a:rPr>
              <a:t>Demanda</a:t>
            </a:r>
            <a:r>
              <a:rPr lang="pt-BR" sz="18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Adotar a troca máxima:  Q =  Min (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800" b="0">
                <a:latin typeface="+mn-lt"/>
              </a:rPr>
              <a:t>Demanda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).</a:t>
            </a:r>
            <a:endParaRPr lang="pt-BR">
              <a:latin typeface="+mn-lt"/>
            </a:endParaRPr>
          </a:p>
        </p:txBody>
      </p:sp>
      <p:sp>
        <p:nvSpPr>
          <p:cNvPr id="437311" name="Text Box 2111"/>
          <p:cNvSpPr txBox="1">
            <a:spLocks noChangeArrowheads="1"/>
          </p:cNvSpPr>
          <p:nvPr/>
        </p:nvSpPr>
        <p:spPr bwMode="auto">
          <a:xfrm>
            <a:off x="1047768" y="3169218"/>
            <a:ext cx="609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então confirmar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e recalcular </a:t>
            </a:r>
            <a:r>
              <a:rPr lang="pt-BR" sz="1800" b="0">
                <a:latin typeface="+mn-lt"/>
              </a:rPr>
              <a:t>TEF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1800" b="0">
                <a:latin typeface="+mn-lt"/>
              </a:rPr>
              <a:t>Demanda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, então confirmar </a:t>
            </a:r>
            <a:r>
              <a:rPr lang="pt-BR" sz="1800" b="0">
                <a:latin typeface="+mn-lt"/>
              </a:rPr>
              <a:t>TEF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e recalcular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TSQ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2" grpId="0" autoUpdateAnimBg="0"/>
      <p:bldP spid="437253" grpId="0" autoUpdateAnimBg="0"/>
      <p:bldP spid="437308" grpId="0" autoUpdateAnimBg="0"/>
      <p:bldP spid="437309" grpId="0" autoUpdateAnimBg="0"/>
      <p:bldP spid="437310" grpId="0" autoUpdateAnimBg="0"/>
      <p:bldP spid="437311" grpId="0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87" name="Text Box 51"/>
          <p:cNvSpPr txBox="1">
            <a:spLocks noChangeArrowheads="1"/>
          </p:cNvSpPr>
          <p:nvPr/>
        </p:nvSpPr>
        <p:spPr bwMode="auto">
          <a:xfrm>
            <a:off x="952532" y="4419623"/>
            <a:ext cx="8191500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Corrente	WC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>
                <a:latin typeface="+mn-lt"/>
              </a:rPr>
              <a:t>Demanda</a:t>
            </a:r>
          </a:p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                     </a:t>
            </a:r>
            <a:r>
              <a:rPr lang="pt-BR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             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	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                   kW</a:t>
            </a:r>
            <a:endParaRPr lang="pt-BR" sz="2400" b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b="0">
                <a:latin typeface="+mn-lt"/>
              </a:rPr>
              <a:t>F</a:t>
            </a:r>
            <a:r>
              <a:rPr lang="pt-BR" sz="2400" b="0" baseline="-25000">
                <a:latin typeface="+mn-lt"/>
              </a:rPr>
              <a:t>1</a:t>
            </a:r>
            <a:r>
              <a:rPr lang="pt-BR" sz="2400" b="0">
                <a:latin typeface="+mn-lt"/>
              </a:rPr>
              <a:t>		   5                   60	117,2           286</a:t>
            </a:r>
          </a:p>
          <a:p>
            <a:pPr algn="l"/>
            <a:r>
              <a:rPr lang="pt-BR" sz="2400" b="0">
                <a:latin typeface="+mn-lt"/>
              </a:rPr>
              <a:t>       F</a:t>
            </a:r>
            <a:r>
              <a:rPr lang="pt-BR" sz="2400" b="0" baseline="-25000">
                <a:latin typeface="+mn-lt"/>
              </a:rPr>
              <a:t>2</a:t>
            </a:r>
            <a:r>
              <a:rPr lang="pt-BR" sz="2400" b="0">
                <a:latin typeface="+mn-lt"/>
              </a:rPr>
              <a:t>		   7	           100	212              784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	 10                 180	  90              900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  2	           140	140                -  </a:t>
            </a:r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3238532" y="27010"/>
            <a:ext cx="2828925" cy="4181476"/>
            <a:chOff x="1968" y="-31"/>
            <a:chExt cx="1782" cy="2634"/>
          </a:xfrm>
        </p:grpSpPr>
        <p:sp>
          <p:nvSpPr>
            <p:cNvPr id="173060" name="Text Box 47"/>
            <p:cNvSpPr txBox="1">
              <a:spLocks noChangeArrowheads="1"/>
            </p:cNvSpPr>
            <p:nvPr/>
          </p:nvSpPr>
          <p:spPr bwMode="auto">
            <a:xfrm>
              <a:off x="1968" y="-31"/>
              <a:ext cx="1782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2400" dirty="0">
                  <a:latin typeface="+mn-lt"/>
                </a:rPr>
                <a:t>Estado Atual da Rede</a:t>
              </a:r>
            </a:p>
          </p:txBody>
        </p:sp>
        <p:sp>
          <p:nvSpPr>
            <p:cNvPr id="173061" name="Oval 53"/>
            <p:cNvSpPr>
              <a:spLocks noChangeArrowheads="1"/>
            </p:cNvSpPr>
            <p:nvPr/>
          </p:nvSpPr>
          <p:spPr bwMode="auto">
            <a:xfrm>
              <a:off x="2653" y="956"/>
              <a:ext cx="358" cy="350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62" name="Line 54"/>
            <p:cNvSpPr>
              <a:spLocks noChangeShapeType="1"/>
            </p:cNvSpPr>
            <p:nvPr/>
          </p:nvSpPr>
          <p:spPr bwMode="auto">
            <a:xfrm>
              <a:off x="3010" y="1131"/>
              <a:ext cx="446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63" name="Line 55"/>
            <p:cNvSpPr>
              <a:spLocks noChangeShapeType="1"/>
            </p:cNvSpPr>
            <p:nvPr/>
          </p:nvSpPr>
          <p:spPr bwMode="auto">
            <a:xfrm flipH="1" flipV="1">
              <a:off x="3366" y="1044"/>
              <a:ext cx="90" cy="87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64" name="Line 56"/>
            <p:cNvSpPr>
              <a:spLocks noChangeShapeType="1"/>
            </p:cNvSpPr>
            <p:nvPr/>
          </p:nvSpPr>
          <p:spPr bwMode="auto">
            <a:xfrm flipH="1">
              <a:off x="3366" y="1131"/>
              <a:ext cx="90" cy="88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65" name="Line 57"/>
            <p:cNvSpPr>
              <a:spLocks noChangeShapeType="1"/>
            </p:cNvSpPr>
            <p:nvPr/>
          </p:nvSpPr>
          <p:spPr bwMode="auto">
            <a:xfrm>
              <a:off x="2208" y="1131"/>
              <a:ext cx="446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66" name="Line 58"/>
            <p:cNvSpPr>
              <a:spLocks noChangeShapeType="1"/>
            </p:cNvSpPr>
            <p:nvPr/>
          </p:nvSpPr>
          <p:spPr bwMode="auto">
            <a:xfrm flipH="1" flipV="1">
              <a:off x="2564" y="1044"/>
              <a:ext cx="90" cy="87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67" name="Line 59"/>
            <p:cNvSpPr>
              <a:spLocks noChangeShapeType="1"/>
            </p:cNvSpPr>
            <p:nvPr/>
          </p:nvSpPr>
          <p:spPr bwMode="auto">
            <a:xfrm flipH="1">
              <a:off x="2564" y="1131"/>
              <a:ext cx="90" cy="88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68" name="Line 60"/>
            <p:cNvSpPr>
              <a:spLocks noChangeShapeType="1"/>
            </p:cNvSpPr>
            <p:nvPr/>
          </p:nvSpPr>
          <p:spPr bwMode="auto">
            <a:xfrm>
              <a:off x="2832" y="521"/>
              <a:ext cx="1" cy="436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69" name="Line 61"/>
            <p:cNvSpPr>
              <a:spLocks noChangeShapeType="1"/>
            </p:cNvSpPr>
            <p:nvPr/>
          </p:nvSpPr>
          <p:spPr bwMode="auto">
            <a:xfrm flipV="1">
              <a:off x="2832" y="870"/>
              <a:ext cx="90" cy="87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70" name="Line 62"/>
            <p:cNvSpPr>
              <a:spLocks noChangeShapeType="1"/>
            </p:cNvSpPr>
            <p:nvPr/>
          </p:nvSpPr>
          <p:spPr bwMode="auto">
            <a:xfrm flipH="1" flipV="1">
              <a:off x="2742" y="870"/>
              <a:ext cx="90" cy="87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71" name="Line 63"/>
            <p:cNvSpPr>
              <a:spLocks noChangeShapeType="1"/>
            </p:cNvSpPr>
            <p:nvPr/>
          </p:nvSpPr>
          <p:spPr bwMode="auto">
            <a:xfrm>
              <a:off x="2832" y="1305"/>
              <a:ext cx="1" cy="436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72" name="Line 64"/>
            <p:cNvSpPr>
              <a:spLocks noChangeShapeType="1"/>
            </p:cNvSpPr>
            <p:nvPr/>
          </p:nvSpPr>
          <p:spPr bwMode="auto">
            <a:xfrm flipV="1">
              <a:off x="2832" y="1654"/>
              <a:ext cx="90" cy="87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73" name="Line 65"/>
            <p:cNvSpPr>
              <a:spLocks noChangeShapeType="1"/>
            </p:cNvSpPr>
            <p:nvPr/>
          </p:nvSpPr>
          <p:spPr bwMode="auto">
            <a:xfrm flipH="1" flipV="1">
              <a:off x="2742" y="1654"/>
              <a:ext cx="90" cy="87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74" name="Rectangle 66"/>
            <p:cNvSpPr>
              <a:spLocks noChangeArrowheads="1"/>
            </p:cNvSpPr>
            <p:nvPr/>
          </p:nvSpPr>
          <p:spPr bwMode="auto">
            <a:xfrm>
              <a:off x="2256" y="864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75" name="Rectangle 67"/>
            <p:cNvSpPr>
              <a:spLocks noChangeArrowheads="1"/>
            </p:cNvSpPr>
            <p:nvPr/>
          </p:nvSpPr>
          <p:spPr bwMode="auto">
            <a:xfrm>
              <a:off x="2582" y="480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2</a:t>
              </a:r>
              <a:endParaRPr lang="pt-BR" sz="28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76" name="Rectangle 68"/>
            <p:cNvSpPr>
              <a:spLocks noChangeArrowheads="1"/>
            </p:cNvSpPr>
            <p:nvPr/>
          </p:nvSpPr>
          <p:spPr bwMode="auto">
            <a:xfrm>
              <a:off x="2890" y="480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250*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77" name="Rectangle 69"/>
            <p:cNvSpPr>
              <a:spLocks noChangeArrowheads="1"/>
            </p:cNvSpPr>
            <p:nvPr/>
          </p:nvSpPr>
          <p:spPr bwMode="auto">
            <a:xfrm>
              <a:off x="2220" y="1264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212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78" name="Rectangle 70"/>
            <p:cNvSpPr>
              <a:spLocks noChangeArrowheads="1"/>
            </p:cNvSpPr>
            <p:nvPr/>
          </p:nvSpPr>
          <p:spPr bwMode="auto">
            <a:xfrm>
              <a:off x="3068" y="1264"/>
              <a:ext cx="3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latin typeface="+mn-lt"/>
                </a:rPr>
                <a:t>220*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79" name="Rectangle 71"/>
            <p:cNvSpPr>
              <a:spLocks noChangeArrowheads="1"/>
            </p:cNvSpPr>
            <p:nvPr/>
          </p:nvSpPr>
          <p:spPr bwMode="auto">
            <a:xfrm>
              <a:off x="3022" y="1580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2200" b="0">
                  <a:solidFill>
                    <a:srgbClr val="FF0000"/>
                  </a:solidFill>
                  <a:latin typeface="+mn-lt"/>
                </a:rPr>
                <a:t>222</a:t>
              </a:r>
              <a:endParaRPr lang="pt-BR" sz="2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80" name="Text Box 73"/>
            <p:cNvSpPr txBox="1">
              <a:spLocks noChangeArrowheads="1"/>
            </p:cNvSpPr>
            <p:nvPr/>
          </p:nvSpPr>
          <p:spPr bwMode="auto">
            <a:xfrm>
              <a:off x="2730" y="1031"/>
              <a:ext cx="206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1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81" name="Rectangle 6"/>
            <p:cNvSpPr>
              <a:spLocks noChangeArrowheads="1"/>
            </p:cNvSpPr>
            <p:nvPr/>
          </p:nvSpPr>
          <p:spPr bwMode="auto">
            <a:xfrm>
              <a:off x="3254" y="2312"/>
              <a:ext cx="1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pt-BR" sz="24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82" name="Oval 76"/>
            <p:cNvSpPr>
              <a:spLocks noChangeArrowheads="1"/>
            </p:cNvSpPr>
            <p:nvPr/>
          </p:nvSpPr>
          <p:spPr bwMode="auto">
            <a:xfrm>
              <a:off x="2660" y="1721"/>
              <a:ext cx="362" cy="354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83" name="Line 81"/>
            <p:cNvSpPr>
              <a:spLocks noChangeShapeType="1"/>
            </p:cNvSpPr>
            <p:nvPr/>
          </p:nvSpPr>
          <p:spPr bwMode="auto">
            <a:xfrm>
              <a:off x="2841" y="2074"/>
              <a:ext cx="1" cy="44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84" name="Line 82"/>
            <p:cNvSpPr>
              <a:spLocks noChangeShapeType="1"/>
            </p:cNvSpPr>
            <p:nvPr/>
          </p:nvSpPr>
          <p:spPr bwMode="auto">
            <a:xfrm flipH="1" flipV="1">
              <a:off x="2751" y="2427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85" name="Line 83"/>
            <p:cNvSpPr>
              <a:spLocks noChangeShapeType="1"/>
            </p:cNvSpPr>
            <p:nvPr/>
          </p:nvSpPr>
          <p:spPr bwMode="auto">
            <a:xfrm flipV="1">
              <a:off x="2841" y="2427"/>
              <a:ext cx="90" cy="88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86" name="Line 84"/>
            <p:cNvSpPr>
              <a:spLocks noChangeShapeType="1"/>
            </p:cNvSpPr>
            <p:nvPr/>
          </p:nvSpPr>
          <p:spPr bwMode="auto">
            <a:xfrm>
              <a:off x="3022" y="1898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87" name="Line 85"/>
            <p:cNvSpPr>
              <a:spLocks noChangeShapeType="1"/>
            </p:cNvSpPr>
            <p:nvPr/>
          </p:nvSpPr>
          <p:spPr bwMode="auto">
            <a:xfrm flipH="1" flipV="1">
              <a:off x="3384" y="1810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88" name="Line 86"/>
            <p:cNvSpPr>
              <a:spLocks noChangeShapeType="1"/>
            </p:cNvSpPr>
            <p:nvPr/>
          </p:nvSpPr>
          <p:spPr bwMode="auto">
            <a:xfrm flipH="1">
              <a:off x="3384" y="1898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89" name="Line 87"/>
            <p:cNvSpPr>
              <a:spLocks noChangeShapeType="1"/>
            </p:cNvSpPr>
            <p:nvPr/>
          </p:nvSpPr>
          <p:spPr bwMode="auto">
            <a:xfrm>
              <a:off x="2208" y="1898"/>
              <a:ext cx="452" cy="1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90" name="Line 88"/>
            <p:cNvSpPr>
              <a:spLocks noChangeShapeType="1"/>
            </p:cNvSpPr>
            <p:nvPr/>
          </p:nvSpPr>
          <p:spPr bwMode="auto">
            <a:xfrm flipH="1" flipV="1">
              <a:off x="2570" y="1810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91" name="Line 89"/>
            <p:cNvSpPr>
              <a:spLocks noChangeShapeType="1"/>
            </p:cNvSpPr>
            <p:nvPr/>
          </p:nvSpPr>
          <p:spPr bwMode="auto">
            <a:xfrm flipH="1">
              <a:off x="2570" y="1898"/>
              <a:ext cx="90" cy="8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3092" name="Rectangle 93"/>
            <p:cNvSpPr>
              <a:spLocks noChangeArrowheads="1"/>
            </p:cNvSpPr>
            <p:nvPr/>
          </p:nvSpPr>
          <p:spPr bwMode="auto">
            <a:xfrm>
              <a:off x="2304" y="1632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1</a:t>
              </a:r>
              <a:endParaRPr lang="pt-BR" sz="2200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93" name="Rectangle 94"/>
            <p:cNvSpPr>
              <a:spLocks noChangeArrowheads="1"/>
            </p:cNvSpPr>
            <p:nvPr/>
          </p:nvSpPr>
          <p:spPr bwMode="auto">
            <a:xfrm>
              <a:off x="2208" y="1999"/>
              <a:ext cx="39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117,2</a:t>
              </a:r>
              <a:endParaRPr lang="pt-BR" sz="2200">
                <a:latin typeface="+mn-lt"/>
              </a:endParaRPr>
            </a:p>
          </p:txBody>
        </p:sp>
        <p:sp>
          <p:nvSpPr>
            <p:cNvPr id="173094" name="Rectangle 95"/>
            <p:cNvSpPr>
              <a:spLocks noChangeArrowheads="1"/>
            </p:cNvSpPr>
            <p:nvPr/>
          </p:nvSpPr>
          <p:spPr bwMode="auto">
            <a:xfrm>
              <a:off x="3022" y="1999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150</a:t>
              </a:r>
              <a:endParaRPr lang="pt-BR" sz="22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95" name="Rectangle 96"/>
            <p:cNvSpPr>
              <a:spLocks noChangeArrowheads="1"/>
            </p:cNvSpPr>
            <p:nvPr/>
          </p:nvSpPr>
          <p:spPr bwMode="auto">
            <a:xfrm>
              <a:off x="3203" y="1900"/>
              <a:ext cx="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1800" b="0"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3096" name="Text Box 97"/>
            <p:cNvSpPr txBox="1">
              <a:spLocks noChangeArrowheads="1"/>
            </p:cNvSpPr>
            <p:nvPr/>
          </p:nvSpPr>
          <p:spPr bwMode="auto">
            <a:xfrm>
              <a:off x="2721" y="1773"/>
              <a:ext cx="189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b="0">
                  <a:solidFill>
                    <a:schemeClr val="tx1"/>
                  </a:solidFill>
                  <a:latin typeface="+mn-lt"/>
                </a:rPr>
                <a:t>2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3" name="Group 98"/>
            <p:cNvGrpSpPr>
              <a:grpSpLocks/>
            </p:cNvGrpSpPr>
            <p:nvPr/>
          </p:nvGrpSpPr>
          <p:grpSpPr bwMode="auto">
            <a:xfrm>
              <a:off x="2913" y="2253"/>
              <a:ext cx="477" cy="287"/>
              <a:chOff x="3215" y="2824"/>
              <a:chExt cx="477" cy="287"/>
            </a:xfrm>
          </p:grpSpPr>
          <p:sp>
            <p:nvSpPr>
              <p:cNvPr id="173098" name="Oval 99"/>
              <p:cNvSpPr>
                <a:spLocks noChangeArrowheads="1"/>
              </p:cNvSpPr>
              <p:nvPr/>
            </p:nvSpPr>
            <p:spPr bwMode="auto">
              <a:xfrm>
                <a:off x="3215" y="2824"/>
                <a:ext cx="477" cy="287"/>
              </a:xfrm>
              <a:prstGeom prst="ellipse">
                <a:avLst/>
              </a:prstGeom>
              <a:noFill/>
              <a:ln w="254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3099" name="Rectangle 100"/>
              <p:cNvSpPr>
                <a:spLocks noChangeArrowheads="1"/>
              </p:cNvSpPr>
              <p:nvPr/>
            </p:nvSpPr>
            <p:spPr bwMode="auto">
              <a:xfrm>
                <a:off x="3311" y="2874"/>
                <a:ext cx="26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140</a:t>
                </a:r>
                <a:endParaRPr lang="pt-BR" sz="22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7" grpId="0" animBg="1" autoUpdateAnimBg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ext Box 49"/>
          <p:cNvSpPr txBox="1">
            <a:spLocks noChangeArrowheads="1"/>
          </p:cNvSpPr>
          <p:nvPr/>
        </p:nvSpPr>
        <p:spPr bwMode="auto">
          <a:xfrm>
            <a:off x="947774" y="638011"/>
            <a:ext cx="8191500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Corrente	WC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>
                <a:latin typeface="+mn-lt"/>
              </a:rPr>
              <a:t>Demanda</a:t>
            </a:r>
          </a:p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                       </a:t>
            </a:r>
            <a:r>
              <a:rPr lang="pt-BR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	              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	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                   kW</a:t>
            </a:r>
            <a:endParaRPr lang="pt-BR" sz="2400" b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b="0">
                <a:latin typeface="+mn-lt"/>
              </a:rPr>
              <a:t>F</a:t>
            </a:r>
            <a:r>
              <a:rPr lang="pt-BR" sz="2400" b="0" baseline="-25000">
                <a:latin typeface="+mn-lt"/>
              </a:rPr>
              <a:t>1</a:t>
            </a:r>
            <a:r>
              <a:rPr lang="pt-BR" sz="2400" b="0">
                <a:latin typeface="+mn-lt"/>
              </a:rPr>
              <a:t>		   5                    60	117,2           286</a:t>
            </a:r>
          </a:p>
          <a:p>
            <a:pPr algn="l"/>
            <a:r>
              <a:rPr lang="pt-BR" sz="2400" b="0">
                <a:latin typeface="+mn-lt"/>
              </a:rPr>
              <a:t>       F</a:t>
            </a:r>
            <a:r>
              <a:rPr lang="pt-BR" sz="2400" b="0" baseline="-25000">
                <a:latin typeface="+mn-lt"/>
              </a:rPr>
              <a:t>2</a:t>
            </a:r>
            <a:r>
              <a:rPr lang="pt-BR" sz="2400" b="0">
                <a:latin typeface="+mn-lt"/>
              </a:rPr>
              <a:t>		   7	           100	212              784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	 10                  180	  90              900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  2	           140	140                -  </a:t>
            </a:r>
          </a:p>
        </p:txBody>
      </p:sp>
      <p:sp>
        <p:nvSpPr>
          <p:cNvPr id="175155" name="Text Box 51"/>
          <p:cNvSpPr txBox="1">
            <a:spLocks noChangeArrowheads="1"/>
          </p:cNvSpPr>
          <p:nvPr/>
        </p:nvSpPr>
        <p:spPr bwMode="auto">
          <a:xfrm>
            <a:off x="1071602" y="4371811"/>
            <a:ext cx="5643538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latin typeface="+mn-lt"/>
              </a:rPr>
              <a:t>Terceira Troca</a:t>
            </a:r>
            <a:br>
              <a:rPr lang="pt-BR" sz="2400" dirty="0">
                <a:latin typeface="+mn-lt"/>
              </a:rPr>
            </a:br>
            <a:endParaRPr lang="pt-BR" sz="2400" dirty="0">
              <a:latin typeface="+mn-lt"/>
            </a:endParaRPr>
          </a:p>
          <a:p>
            <a:r>
              <a:rPr lang="pt-BR" sz="2400" dirty="0">
                <a:solidFill>
                  <a:srgbClr val="FF0000"/>
                </a:solidFill>
                <a:latin typeface="+mn-lt"/>
              </a:rPr>
              <a:t>QMTO </a:t>
            </a:r>
            <a:r>
              <a:rPr lang="pt-BR" sz="2400" dirty="0">
                <a:latin typeface="+mn-lt"/>
              </a:rPr>
              <a:t>x FMTD </a:t>
            </a:r>
            <a:r>
              <a:rPr lang="pt-BR" sz="2400" dirty="0">
                <a:latin typeface="+mn-lt"/>
                <a:sym typeface="Wingdings" pitchFamily="2" charset="2"/>
              </a:rPr>
              <a:t>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400" dirty="0">
                <a:latin typeface="+mn-lt"/>
              </a:rPr>
              <a:t>F</a:t>
            </a:r>
            <a:r>
              <a:rPr lang="pt-BR" sz="2400" baseline="-25000" dirty="0">
                <a:latin typeface="+mn-lt"/>
              </a:rPr>
              <a:t>2</a:t>
            </a:r>
            <a:endParaRPr lang="pt-BR" b="0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5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Text Box 2"/>
          <p:cNvSpPr txBox="1">
            <a:spLocks noChangeArrowheads="1"/>
          </p:cNvSpPr>
          <p:nvPr/>
        </p:nvSpPr>
        <p:spPr bwMode="auto">
          <a:xfrm>
            <a:off x="1071538" y="5767390"/>
            <a:ext cx="80724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4.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</a:t>
            </a:r>
            <a:r>
              <a:rPr lang="pt-BR" sz="2000" b="0" dirty="0" err="1">
                <a:solidFill>
                  <a:schemeClr val="tx1"/>
                </a:solidFill>
                <a:latin typeface="+mn-lt"/>
                <a:sym typeface="Symbol" pitchFamily="18" charset="2"/>
              </a:rPr>
              <a:t>T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  <a:sym typeface="Symbol" pitchFamily="18" charset="2"/>
              </a:rPr>
              <a:t>ml</a:t>
            </a:r>
            <a:r>
              <a:rPr lang="pt-BR" sz="2000" b="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 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-</a:t>
            </a:r>
            <a:r>
              <a:rPr lang="pt-BR" sz="2000" b="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 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(</a:t>
            </a:r>
            <a:r>
              <a:rPr lang="pt-BR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00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1</a:t>
            </a:r>
            <a:r>
              <a:rPr lang="pt-BR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 - </a:t>
            </a:r>
            <a:r>
              <a:rPr lang="pt-BR" sz="200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2</a:t>
            </a:r>
            <a:r>
              <a:rPr lang="pt-BR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 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) / </a:t>
            </a:r>
            <a:r>
              <a:rPr lang="pt-BR" sz="2000" b="0" dirty="0" err="1">
                <a:solidFill>
                  <a:schemeClr val="tx1"/>
                </a:solidFill>
                <a:latin typeface="+mn-lt"/>
                <a:sym typeface="Symbol" pitchFamily="18" charset="2"/>
              </a:rPr>
              <a:t>ln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(</a:t>
            </a:r>
            <a:r>
              <a:rPr lang="pt-BR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00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1</a:t>
            </a:r>
            <a:r>
              <a:rPr lang="pt-BR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 / </a:t>
            </a:r>
            <a:r>
              <a:rPr lang="pt-BR" sz="200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2</a:t>
            </a:r>
            <a:r>
              <a:rPr lang="pt-BR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 )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= 0  </a:t>
            </a:r>
            <a:r>
              <a:rPr lang="pt-BR" sz="2000" b="0" dirty="0" smtClean="0">
                <a:solidFill>
                  <a:schemeClr val="tx1"/>
                </a:solidFill>
                <a:latin typeface="+mn-lt"/>
                <a:sym typeface="Symbol" pitchFamily="18" charset="2"/>
              </a:rPr>
              <a:t>                        (</a:t>
            </a:r>
            <a:r>
              <a:rPr lang="pt-BR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000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T 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médio logarítmico</a:t>
            </a:r>
            <a:r>
              <a:rPr lang="pt-BR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)</a:t>
            </a:r>
          </a:p>
        </p:txBody>
      </p:sp>
      <p:sp>
        <p:nvSpPr>
          <p:cNvPr id="787459" name="Text Box 3"/>
          <p:cNvSpPr txBox="1">
            <a:spLocks noChangeArrowheads="1"/>
          </p:cNvSpPr>
          <p:nvPr/>
        </p:nvSpPr>
        <p:spPr bwMode="auto">
          <a:xfrm>
            <a:off x="1071538" y="3786190"/>
            <a:ext cx="32498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 dirty="0">
                <a:latin typeface="+mn-lt"/>
              </a:rPr>
              <a:t>Modelo</a:t>
            </a:r>
          </a:p>
        </p:txBody>
      </p:sp>
      <p:sp>
        <p:nvSpPr>
          <p:cNvPr id="787460" name="Text Box 4"/>
          <p:cNvSpPr txBox="1">
            <a:spLocks noChangeArrowheads="1"/>
          </p:cNvSpPr>
          <p:nvPr/>
        </p:nvSpPr>
        <p:spPr bwMode="auto">
          <a:xfrm>
            <a:off x="1071538" y="4395790"/>
            <a:ext cx="80724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dirty="0">
                <a:solidFill>
                  <a:schemeClr val="tx1"/>
                </a:solidFill>
                <a:latin typeface="+mn-lt"/>
              </a:rPr>
              <a:t>1.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Q – W </a:t>
            </a:r>
            <a:r>
              <a:rPr lang="pt-BR" sz="2000" b="0" dirty="0" err="1">
                <a:solidFill>
                  <a:schemeClr val="tx1"/>
                </a:solidFill>
                <a:latin typeface="+mn-lt"/>
              </a:rPr>
              <a:t>Cp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</a:rPr>
              <a:t>Q</a:t>
            </a:r>
            <a:r>
              <a:rPr lang="pt-BR" sz="2000" b="0" baseline="-250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(TEQ – TSQ) = 0     </a:t>
            </a:r>
            <a:r>
              <a:rPr lang="pt-BR" sz="2000" b="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Q: oferta de calor pela corrente quente) </a:t>
            </a:r>
          </a:p>
        </p:txBody>
      </p:sp>
      <p:sp>
        <p:nvSpPr>
          <p:cNvPr id="787461" name="Text Box 5"/>
          <p:cNvSpPr txBox="1">
            <a:spLocks noChangeArrowheads="1"/>
          </p:cNvSpPr>
          <p:nvPr/>
        </p:nvSpPr>
        <p:spPr bwMode="auto">
          <a:xfrm>
            <a:off x="1071538" y="4852990"/>
            <a:ext cx="80724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dirty="0">
                <a:solidFill>
                  <a:schemeClr val="tx1"/>
                </a:solidFill>
                <a:latin typeface="+mn-lt"/>
              </a:rPr>
              <a:t>2.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Q – W </a:t>
            </a:r>
            <a:r>
              <a:rPr lang="pt-BR" sz="2000" b="0" dirty="0" err="1">
                <a:solidFill>
                  <a:schemeClr val="tx1"/>
                </a:solidFill>
                <a:latin typeface="+mn-lt"/>
              </a:rPr>
              <a:t>Cp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</a:rPr>
              <a:t>F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(TSF – TEF) = 0     </a:t>
            </a:r>
            <a:r>
              <a:rPr lang="pt-BR" sz="2000" b="0" dirty="0" smtClean="0">
                <a:solidFill>
                  <a:schemeClr val="tx1"/>
                </a:solidFill>
                <a:latin typeface="+mn-lt"/>
              </a:rPr>
              <a:t>      (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Q : demanda de calor da corrente fria)</a:t>
            </a:r>
          </a:p>
        </p:txBody>
      </p:sp>
      <p:sp>
        <p:nvSpPr>
          <p:cNvPr id="787462" name="Text Box 6"/>
          <p:cNvSpPr txBox="1">
            <a:spLocks noChangeArrowheads="1"/>
          </p:cNvSpPr>
          <p:nvPr/>
        </p:nvSpPr>
        <p:spPr bwMode="auto">
          <a:xfrm>
            <a:off x="1071538" y="5310190"/>
            <a:ext cx="80724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dirty="0">
                <a:solidFill>
                  <a:schemeClr val="tx1"/>
                </a:solidFill>
                <a:latin typeface="+mn-lt"/>
              </a:rPr>
              <a:t>3.</a:t>
            </a:r>
            <a:r>
              <a:rPr lang="pt-BR" sz="2000" b="0" dirty="0">
                <a:solidFill>
                  <a:schemeClr val="tx1"/>
                </a:solidFill>
                <a:latin typeface="+mn-lt"/>
              </a:rPr>
              <a:t> Q – U A 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</a:t>
            </a:r>
            <a:r>
              <a:rPr lang="pt-BR" sz="2000" b="0" dirty="0" err="1">
                <a:solidFill>
                  <a:schemeClr val="tx1"/>
                </a:solidFill>
                <a:latin typeface="+mn-lt"/>
                <a:sym typeface="Symbol" pitchFamily="18" charset="2"/>
              </a:rPr>
              <a:t>T</a:t>
            </a:r>
            <a:r>
              <a:rPr lang="pt-BR" sz="2000" b="0" baseline="-25000" dirty="0" err="1">
                <a:solidFill>
                  <a:schemeClr val="tx1"/>
                </a:solidFill>
                <a:latin typeface="+mn-lt"/>
                <a:sym typeface="Symbol" pitchFamily="18" charset="2"/>
              </a:rPr>
              <a:t>ml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= 0                       </a:t>
            </a:r>
            <a:r>
              <a:rPr lang="pt-BR" sz="2000" b="0" dirty="0" smtClean="0">
                <a:solidFill>
                  <a:schemeClr val="tx1"/>
                </a:solidFill>
                <a:latin typeface="+mn-lt"/>
                <a:sym typeface="Symbol" pitchFamily="18" charset="2"/>
              </a:rPr>
              <a:t>               </a:t>
            </a:r>
            <a:r>
              <a:rPr lang="pt-BR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(Q: carga térmica do trocador)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1265331" y="642918"/>
            <a:ext cx="1877909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tx1"/>
                </a:solidFill>
                <a:sym typeface="Symbol" pitchFamily="18" charset="2"/>
              </a:rPr>
              <a:t></a:t>
            </a:r>
            <a:r>
              <a:rPr lang="pt-BR" baseline="-25000" dirty="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pt-BR" dirty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pt-BR" dirty="0">
                <a:solidFill>
                  <a:srgbClr val="FF0000"/>
                </a:solidFill>
                <a:sym typeface="Symbol" pitchFamily="18" charset="2"/>
              </a:rPr>
              <a:t>TEQ</a:t>
            </a:r>
            <a:r>
              <a:rPr lang="pt-BR" dirty="0">
                <a:solidFill>
                  <a:schemeClr val="tx1"/>
                </a:solidFill>
                <a:sym typeface="Symbol" pitchFamily="18" charset="2"/>
              </a:rPr>
              <a:t> - </a:t>
            </a:r>
            <a:r>
              <a:rPr lang="pt-BR" dirty="0">
                <a:solidFill>
                  <a:srgbClr val="3333CC"/>
                </a:solidFill>
                <a:sym typeface="Symbol" pitchFamily="18" charset="2"/>
              </a:rPr>
              <a:t>TFS</a:t>
            </a:r>
          </a:p>
          <a:p>
            <a:pPr>
              <a:spcBef>
                <a:spcPct val="50000"/>
              </a:spcBef>
            </a:pPr>
            <a:r>
              <a:rPr lang="pt-BR" dirty="0">
                <a:solidFill>
                  <a:schemeClr val="tx1"/>
                </a:solidFill>
                <a:sym typeface="Symbol" pitchFamily="18" charset="2"/>
              </a:rPr>
              <a:t>“Approach”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6852027" y="2500306"/>
            <a:ext cx="193481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tx1"/>
                </a:solidFill>
                <a:sym typeface="Symbol" pitchFamily="18" charset="2"/>
              </a:rPr>
              <a:t></a:t>
            </a:r>
            <a:r>
              <a:rPr lang="pt-BR" baseline="-25000" dirty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pt-BR" dirty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pt-BR" dirty="0">
                <a:solidFill>
                  <a:srgbClr val="FF0000"/>
                </a:solidFill>
                <a:sym typeface="Symbol" pitchFamily="18" charset="2"/>
              </a:rPr>
              <a:t>TSQ</a:t>
            </a:r>
            <a:r>
              <a:rPr lang="pt-BR" dirty="0">
                <a:solidFill>
                  <a:schemeClr val="tx1"/>
                </a:solidFill>
                <a:sym typeface="Symbol" pitchFamily="18" charset="2"/>
              </a:rPr>
              <a:t> - </a:t>
            </a:r>
            <a:r>
              <a:rPr lang="pt-BR" dirty="0">
                <a:solidFill>
                  <a:srgbClr val="3333CC"/>
                </a:solidFill>
                <a:sym typeface="Symbol" pitchFamily="18" charset="2"/>
              </a:rPr>
              <a:t>TEF</a:t>
            </a:r>
          </a:p>
          <a:p>
            <a:pPr>
              <a:spcBef>
                <a:spcPct val="50000"/>
              </a:spcBef>
            </a:pPr>
            <a:r>
              <a:rPr lang="pt-BR" dirty="0">
                <a:solidFill>
                  <a:schemeClr val="tx1"/>
                </a:solidFill>
                <a:sym typeface="Symbol" pitchFamily="18" charset="2"/>
              </a:rPr>
              <a:t>“Approach”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370396" y="196249"/>
            <a:ext cx="6854841" cy="3381375"/>
            <a:chOff x="0" y="1031"/>
            <a:chExt cx="5782" cy="3130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5009" y="2554"/>
              <a:ext cx="773" cy="85"/>
              <a:chOff x="5023" y="1851"/>
              <a:chExt cx="773" cy="85"/>
            </a:xfrm>
          </p:grpSpPr>
          <p:sp>
            <p:nvSpPr>
              <p:cNvPr id="43057" name="Line 11"/>
              <p:cNvSpPr>
                <a:spLocks noChangeShapeType="1"/>
              </p:cNvSpPr>
              <p:nvPr/>
            </p:nvSpPr>
            <p:spPr bwMode="auto">
              <a:xfrm>
                <a:off x="5023" y="1888"/>
                <a:ext cx="713" cy="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3058" name="Freeform 12"/>
              <p:cNvSpPr>
                <a:spLocks/>
              </p:cNvSpPr>
              <p:nvPr/>
            </p:nvSpPr>
            <p:spPr bwMode="auto">
              <a:xfrm>
                <a:off x="5712" y="1851"/>
                <a:ext cx="84" cy="85"/>
              </a:xfrm>
              <a:custGeom>
                <a:avLst/>
                <a:gdLst>
                  <a:gd name="T0" fmla="*/ 0 w 84"/>
                  <a:gd name="T1" fmla="*/ 85 h 85"/>
                  <a:gd name="T2" fmla="*/ 84 w 84"/>
                  <a:gd name="T3" fmla="*/ 37 h 85"/>
                  <a:gd name="T4" fmla="*/ 0 w 84"/>
                  <a:gd name="T5" fmla="*/ 0 h 85"/>
                  <a:gd name="T6" fmla="*/ 0 w 84"/>
                  <a:gd name="T7" fmla="*/ 85 h 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85"/>
                  <a:gd name="T14" fmla="*/ 84 w 84"/>
                  <a:gd name="T15" fmla="*/ 85 h 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85">
                    <a:moveTo>
                      <a:pt x="0" y="85"/>
                    </a:moveTo>
                    <a:lnTo>
                      <a:pt x="84" y="3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3019" name="Text Box 13"/>
            <p:cNvSpPr txBox="1">
              <a:spLocks noChangeArrowheads="1"/>
            </p:cNvSpPr>
            <p:nvPr/>
          </p:nvSpPr>
          <p:spPr bwMode="auto">
            <a:xfrm>
              <a:off x="4972" y="2228"/>
              <a:ext cx="7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FF0000"/>
                  </a:solidFill>
                </a:rPr>
                <a:t>W</a:t>
              </a:r>
              <a:r>
                <a:rPr lang="pt-BR" baseline="-25000">
                  <a:solidFill>
                    <a:srgbClr val="FF0000"/>
                  </a:solidFill>
                </a:rPr>
                <a:t>Q</a:t>
              </a:r>
              <a:r>
                <a:rPr lang="pt-BR">
                  <a:solidFill>
                    <a:srgbClr val="FF0000"/>
                  </a:solidFill>
                </a:rPr>
                <a:t>, TSQ</a:t>
              </a: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0" y="2552"/>
              <a:ext cx="1063" cy="84"/>
              <a:chOff x="0" y="1900"/>
              <a:chExt cx="1063" cy="84"/>
            </a:xfrm>
          </p:grpSpPr>
          <p:sp>
            <p:nvSpPr>
              <p:cNvPr id="43055" name="Line 15"/>
              <p:cNvSpPr>
                <a:spLocks noChangeShapeType="1"/>
              </p:cNvSpPr>
              <p:nvPr/>
            </p:nvSpPr>
            <p:spPr bwMode="auto">
              <a:xfrm>
                <a:off x="0" y="1936"/>
                <a:ext cx="1002" cy="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3056" name="Freeform 16"/>
              <p:cNvSpPr>
                <a:spLocks/>
              </p:cNvSpPr>
              <p:nvPr/>
            </p:nvSpPr>
            <p:spPr bwMode="auto">
              <a:xfrm>
                <a:off x="978" y="1900"/>
                <a:ext cx="85" cy="84"/>
              </a:xfrm>
              <a:custGeom>
                <a:avLst/>
                <a:gdLst>
                  <a:gd name="T0" fmla="*/ 0 w 85"/>
                  <a:gd name="T1" fmla="*/ 84 h 84"/>
                  <a:gd name="T2" fmla="*/ 85 w 85"/>
                  <a:gd name="T3" fmla="*/ 36 h 84"/>
                  <a:gd name="T4" fmla="*/ 0 w 85"/>
                  <a:gd name="T5" fmla="*/ 0 h 84"/>
                  <a:gd name="T6" fmla="*/ 0 w 85"/>
                  <a:gd name="T7" fmla="*/ 84 h 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84"/>
                  <a:gd name="T14" fmla="*/ 85 w 85"/>
                  <a:gd name="T15" fmla="*/ 84 h 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84">
                    <a:moveTo>
                      <a:pt x="0" y="84"/>
                    </a:moveTo>
                    <a:lnTo>
                      <a:pt x="85" y="36"/>
                    </a:lnTo>
                    <a:lnTo>
                      <a:pt x="0" y="0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3021" name="Text Box 17"/>
            <p:cNvSpPr txBox="1">
              <a:spLocks noChangeArrowheads="1"/>
            </p:cNvSpPr>
            <p:nvPr/>
          </p:nvSpPr>
          <p:spPr bwMode="auto">
            <a:xfrm>
              <a:off x="3727" y="3911"/>
              <a:ext cx="72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/>
                <a:t>W</a:t>
              </a:r>
              <a:r>
                <a:rPr lang="pt-BR" baseline="-25000"/>
                <a:t>F</a:t>
              </a:r>
              <a:r>
                <a:rPr lang="pt-BR"/>
                <a:t>, TEF</a:t>
              </a:r>
            </a:p>
          </p:txBody>
        </p:sp>
        <p:sp>
          <p:nvSpPr>
            <p:cNvPr id="43022" name="Rectangle 18"/>
            <p:cNvSpPr>
              <a:spLocks noChangeArrowheads="1"/>
            </p:cNvSpPr>
            <p:nvPr/>
          </p:nvSpPr>
          <p:spPr bwMode="auto">
            <a:xfrm>
              <a:off x="1584" y="2188"/>
              <a:ext cx="2898" cy="774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23" name="Freeform 19"/>
            <p:cNvSpPr>
              <a:spLocks/>
            </p:cNvSpPr>
            <p:nvPr/>
          </p:nvSpPr>
          <p:spPr bwMode="auto">
            <a:xfrm>
              <a:off x="4498" y="2191"/>
              <a:ext cx="531" cy="774"/>
            </a:xfrm>
            <a:custGeom>
              <a:avLst/>
              <a:gdLst>
                <a:gd name="T0" fmla="*/ 2147483647 w 44"/>
                <a:gd name="T1" fmla="*/ 0 h 64"/>
                <a:gd name="T2" fmla="*/ 2147483647 w 44"/>
                <a:gd name="T3" fmla="*/ 2147483647 h 64"/>
                <a:gd name="T4" fmla="*/ 2147483647 w 44"/>
                <a:gd name="T5" fmla="*/ 2147483647 h 64"/>
                <a:gd name="T6" fmla="*/ 0 w 44"/>
                <a:gd name="T7" fmla="*/ 2147483647 h 64"/>
                <a:gd name="T8" fmla="*/ 0 w 44"/>
                <a:gd name="T9" fmla="*/ 0 h 64"/>
                <a:gd name="T10" fmla="*/ 2147483647 w 44"/>
                <a:gd name="T11" fmla="*/ 0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64"/>
                <a:gd name="T20" fmla="*/ 44 w 44"/>
                <a:gd name="T21" fmla="*/ 64 h 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64">
                  <a:moveTo>
                    <a:pt x="22" y="0"/>
                  </a:moveTo>
                  <a:cubicBezTo>
                    <a:pt x="34" y="0"/>
                    <a:pt x="44" y="14"/>
                    <a:pt x="44" y="32"/>
                  </a:cubicBezTo>
                  <a:cubicBezTo>
                    <a:pt x="44" y="50"/>
                    <a:pt x="34" y="64"/>
                    <a:pt x="22" y="64"/>
                  </a:cubicBezTo>
                  <a:lnTo>
                    <a:pt x="0" y="64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CCCC"/>
            </a:solidFill>
            <a:ln w="19050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24" name="Freeform 20"/>
            <p:cNvSpPr>
              <a:spLocks/>
            </p:cNvSpPr>
            <p:nvPr/>
          </p:nvSpPr>
          <p:spPr bwMode="auto">
            <a:xfrm>
              <a:off x="1056" y="2188"/>
              <a:ext cx="531" cy="774"/>
            </a:xfrm>
            <a:custGeom>
              <a:avLst/>
              <a:gdLst>
                <a:gd name="T0" fmla="*/ 2147483647 w 44"/>
                <a:gd name="T1" fmla="*/ 2147483647 h 64"/>
                <a:gd name="T2" fmla="*/ 0 w 44"/>
                <a:gd name="T3" fmla="*/ 2147483647 h 64"/>
                <a:gd name="T4" fmla="*/ 2147483647 w 44"/>
                <a:gd name="T5" fmla="*/ 0 h 64"/>
                <a:gd name="T6" fmla="*/ 2147483647 w 44"/>
                <a:gd name="T7" fmla="*/ 0 h 64"/>
                <a:gd name="T8" fmla="*/ 2147483647 w 44"/>
                <a:gd name="T9" fmla="*/ 2147483647 h 64"/>
                <a:gd name="T10" fmla="*/ 2147483647 w 44"/>
                <a:gd name="T11" fmla="*/ 2147483647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64"/>
                <a:gd name="T20" fmla="*/ 44 w 44"/>
                <a:gd name="T21" fmla="*/ 64 h 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64">
                  <a:moveTo>
                    <a:pt x="22" y="64"/>
                  </a:moveTo>
                  <a:cubicBezTo>
                    <a:pt x="10" y="64"/>
                    <a:pt x="0" y="50"/>
                    <a:pt x="0" y="32"/>
                  </a:cubicBezTo>
                  <a:cubicBezTo>
                    <a:pt x="0" y="14"/>
                    <a:pt x="10" y="0"/>
                    <a:pt x="22" y="0"/>
                  </a:cubicBezTo>
                  <a:lnTo>
                    <a:pt x="44" y="0"/>
                  </a:lnTo>
                  <a:lnTo>
                    <a:pt x="44" y="64"/>
                  </a:lnTo>
                  <a:lnTo>
                    <a:pt x="22" y="64"/>
                  </a:lnTo>
                  <a:close/>
                </a:path>
              </a:pathLst>
            </a:custGeom>
            <a:solidFill>
              <a:srgbClr val="FFCCCC"/>
            </a:solidFill>
            <a:ln w="19050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4069" y="2975"/>
              <a:ext cx="85" cy="918"/>
              <a:chOff x="4069" y="2323"/>
              <a:chExt cx="85" cy="918"/>
            </a:xfrm>
          </p:grpSpPr>
          <p:sp>
            <p:nvSpPr>
              <p:cNvPr id="43053" name="Line 22"/>
              <p:cNvSpPr>
                <a:spLocks noChangeShapeType="1"/>
              </p:cNvSpPr>
              <p:nvPr/>
            </p:nvSpPr>
            <p:spPr bwMode="auto">
              <a:xfrm flipV="1">
                <a:off x="4106" y="2383"/>
                <a:ext cx="1" cy="858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3054" name="Freeform 23"/>
              <p:cNvSpPr>
                <a:spLocks/>
              </p:cNvSpPr>
              <p:nvPr/>
            </p:nvSpPr>
            <p:spPr bwMode="auto">
              <a:xfrm>
                <a:off x="4069" y="2323"/>
                <a:ext cx="85" cy="84"/>
              </a:xfrm>
              <a:custGeom>
                <a:avLst/>
                <a:gdLst>
                  <a:gd name="T0" fmla="*/ 85 w 85"/>
                  <a:gd name="T1" fmla="*/ 84 h 84"/>
                  <a:gd name="T2" fmla="*/ 37 w 85"/>
                  <a:gd name="T3" fmla="*/ 0 h 84"/>
                  <a:gd name="T4" fmla="*/ 0 w 85"/>
                  <a:gd name="T5" fmla="*/ 84 h 84"/>
                  <a:gd name="T6" fmla="*/ 85 w 85"/>
                  <a:gd name="T7" fmla="*/ 84 h 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84"/>
                  <a:gd name="T14" fmla="*/ 85 w 85"/>
                  <a:gd name="T15" fmla="*/ 84 h 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84">
                    <a:moveTo>
                      <a:pt x="85" y="84"/>
                    </a:moveTo>
                    <a:lnTo>
                      <a:pt x="37" y="0"/>
                    </a:lnTo>
                    <a:lnTo>
                      <a:pt x="0" y="84"/>
                    </a:lnTo>
                    <a:lnTo>
                      <a:pt x="85" y="84"/>
                    </a:lnTo>
                    <a:close/>
                  </a:path>
                </a:pathLst>
              </a:custGeom>
              <a:solidFill>
                <a:srgbClr val="3366CC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1848" y="1283"/>
              <a:ext cx="84" cy="918"/>
              <a:chOff x="1848" y="631"/>
              <a:chExt cx="84" cy="918"/>
            </a:xfrm>
          </p:grpSpPr>
          <p:sp>
            <p:nvSpPr>
              <p:cNvPr id="43051" name="Line 25"/>
              <p:cNvSpPr>
                <a:spLocks noChangeShapeType="1"/>
              </p:cNvSpPr>
              <p:nvPr/>
            </p:nvSpPr>
            <p:spPr bwMode="auto">
              <a:xfrm flipV="1">
                <a:off x="1884" y="691"/>
                <a:ext cx="1" cy="858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3052" name="Freeform 26"/>
              <p:cNvSpPr>
                <a:spLocks/>
              </p:cNvSpPr>
              <p:nvPr/>
            </p:nvSpPr>
            <p:spPr bwMode="auto">
              <a:xfrm>
                <a:off x="1848" y="631"/>
                <a:ext cx="84" cy="84"/>
              </a:xfrm>
              <a:custGeom>
                <a:avLst/>
                <a:gdLst>
                  <a:gd name="T0" fmla="*/ 84 w 84"/>
                  <a:gd name="T1" fmla="*/ 84 h 84"/>
                  <a:gd name="T2" fmla="*/ 36 w 84"/>
                  <a:gd name="T3" fmla="*/ 0 h 84"/>
                  <a:gd name="T4" fmla="*/ 0 w 84"/>
                  <a:gd name="T5" fmla="*/ 84 h 84"/>
                  <a:gd name="T6" fmla="*/ 84 w 84"/>
                  <a:gd name="T7" fmla="*/ 84 h 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84"/>
                  <a:gd name="T14" fmla="*/ 84 w 84"/>
                  <a:gd name="T15" fmla="*/ 84 h 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84">
                    <a:moveTo>
                      <a:pt x="84" y="84"/>
                    </a:moveTo>
                    <a:lnTo>
                      <a:pt x="36" y="0"/>
                    </a:lnTo>
                    <a:lnTo>
                      <a:pt x="0" y="84"/>
                    </a:lnTo>
                    <a:lnTo>
                      <a:pt x="84" y="84"/>
                    </a:lnTo>
                    <a:close/>
                  </a:path>
                </a:pathLst>
              </a:custGeom>
              <a:solidFill>
                <a:srgbClr val="3366CC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3027" name="Rectangle 27"/>
            <p:cNvSpPr>
              <a:spLocks noChangeArrowheads="1"/>
            </p:cNvSpPr>
            <p:nvPr/>
          </p:nvSpPr>
          <p:spPr bwMode="auto">
            <a:xfrm>
              <a:off x="218" y="2719"/>
              <a:ext cx="66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FF0000"/>
                  </a:solidFill>
                </a:rPr>
                <a:t>Corrente</a:t>
              </a:r>
            </a:p>
            <a:p>
              <a:r>
                <a:rPr lang="pt-BR">
                  <a:solidFill>
                    <a:srgbClr val="FF0000"/>
                  </a:solidFill>
                </a:rPr>
                <a:t> Quente</a:t>
              </a:r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3028" name="Rectangle 28"/>
            <p:cNvSpPr>
              <a:spLocks noChangeArrowheads="1"/>
            </p:cNvSpPr>
            <p:nvPr/>
          </p:nvSpPr>
          <p:spPr bwMode="auto">
            <a:xfrm>
              <a:off x="3338" y="3199"/>
              <a:ext cx="66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/>
                <a:t>Corrente</a:t>
              </a:r>
            </a:p>
            <a:p>
              <a:r>
                <a:rPr lang="pt-BR"/>
                <a:t>Fria</a:t>
              </a:r>
            </a:p>
          </p:txBody>
        </p:sp>
        <p:sp>
          <p:nvSpPr>
            <p:cNvPr id="43029" name="Rectangle 29"/>
            <p:cNvSpPr>
              <a:spLocks noChangeArrowheads="1"/>
            </p:cNvSpPr>
            <p:nvPr/>
          </p:nvSpPr>
          <p:spPr bwMode="auto">
            <a:xfrm>
              <a:off x="1584" y="2428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030" name="Rectangle 30"/>
            <p:cNvSpPr>
              <a:spLocks noChangeArrowheads="1"/>
            </p:cNvSpPr>
            <p:nvPr/>
          </p:nvSpPr>
          <p:spPr bwMode="auto">
            <a:xfrm>
              <a:off x="1584" y="2572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031" name="Rectangle 31"/>
            <p:cNvSpPr>
              <a:spLocks noChangeArrowheads="1"/>
            </p:cNvSpPr>
            <p:nvPr/>
          </p:nvSpPr>
          <p:spPr bwMode="auto">
            <a:xfrm>
              <a:off x="1584" y="2716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032" name="Rectangle 32"/>
            <p:cNvSpPr>
              <a:spLocks noChangeArrowheads="1"/>
            </p:cNvSpPr>
            <p:nvPr/>
          </p:nvSpPr>
          <p:spPr bwMode="auto">
            <a:xfrm>
              <a:off x="1584" y="2860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033" name="Rectangle 33"/>
            <p:cNvSpPr>
              <a:spLocks noChangeArrowheads="1"/>
            </p:cNvSpPr>
            <p:nvPr/>
          </p:nvSpPr>
          <p:spPr bwMode="auto">
            <a:xfrm>
              <a:off x="1584" y="2284"/>
              <a:ext cx="288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034" name="Text Box 34"/>
            <p:cNvSpPr txBox="1">
              <a:spLocks noChangeArrowheads="1"/>
            </p:cNvSpPr>
            <p:nvPr/>
          </p:nvSpPr>
          <p:spPr bwMode="auto">
            <a:xfrm>
              <a:off x="85" y="2228"/>
              <a:ext cx="7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FF0000"/>
                  </a:solidFill>
                </a:rPr>
                <a:t>W</a:t>
              </a:r>
              <a:r>
                <a:rPr lang="pt-BR" baseline="-25000">
                  <a:solidFill>
                    <a:srgbClr val="FF0000"/>
                  </a:solidFill>
                </a:rPr>
                <a:t>Q</a:t>
              </a:r>
              <a:r>
                <a:rPr lang="pt-BR">
                  <a:solidFill>
                    <a:srgbClr val="FF0000"/>
                  </a:solidFill>
                </a:rPr>
                <a:t>, TEQ</a:t>
              </a:r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3035" name="Text Box 35"/>
            <p:cNvSpPr txBox="1">
              <a:spLocks noChangeArrowheads="1"/>
            </p:cNvSpPr>
            <p:nvPr/>
          </p:nvSpPr>
          <p:spPr bwMode="auto">
            <a:xfrm>
              <a:off x="1558" y="1031"/>
              <a:ext cx="72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/>
                <a:t>W</a:t>
              </a:r>
              <a:r>
                <a:rPr lang="pt-BR" baseline="-25000"/>
                <a:t>F</a:t>
              </a:r>
              <a:r>
                <a:rPr lang="pt-BR"/>
                <a:t>, TSF</a:t>
              </a:r>
            </a:p>
          </p:txBody>
        </p:sp>
        <p:sp>
          <p:nvSpPr>
            <p:cNvPr id="43036" name="Line 36"/>
            <p:cNvSpPr>
              <a:spLocks noChangeShapeType="1"/>
            </p:cNvSpPr>
            <p:nvPr/>
          </p:nvSpPr>
          <p:spPr bwMode="auto">
            <a:xfrm>
              <a:off x="3360" y="2208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037" name="Line 37"/>
            <p:cNvSpPr>
              <a:spLocks noChangeShapeType="1"/>
            </p:cNvSpPr>
            <p:nvPr/>
          </p:nvSpPr>
          <p:spPr bwMode="auto">
            <a:xfrm>
              <a:off x="2112" y="2208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038" name="Line 38"/>
            <p:cNvSpPr>
              <a:spLocks noChangeShapeType="1"/>
            </p:cNvSpPr>
            <p:nvPr/>
          </p:nvSpPr>
          <p:spPr bwMode="auto">
            <a:xfrm flipV="1">
              <a:off x="1872" y="2400"/>
              <a:ext cx="0" cy="336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7" name="Group 39"/>
            <p:cNvGrpSpPr>
              <a:grpSpLocks/>
            </p:cNvGrpSpPr>
            <p:nvPr/>
          </p:nvGrpSpPr>
          <p:grpSpPr bwMode="auto">
            <a:xfrm>
              <a:off x="3600" y="2394"/>
              <a:ext cx="528" cy="582"/>
              <a:chOff x="3600" y="2394"/>
              <a:chExt cx="528" cy="582"/>
            </a:xfrm>
          </p:grpSpPr>
          <p:sp>
            <p:nvSpPr>
              <p:cNvPr id="43047" name="Line 40"/>
              <p:cNvSpPr>
                <a:spLocks noChangeShapeType="1"/>
              </p:cNvSpPr>
              <p:nvPr/>
            </p:nvSpPr>
            <p:spPr bwMode="auto">
              <a:xfrm>
                <a:off x="3888" y="2496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048" name="Line 41"/>
              <p:cNvSpPr>
                <a:spLocks noChangeShapeType="1"/>
              </p:cNvSpPr>
              <p:nvPr/>
            </p:nvSpPr>
            <p:spPr bwMode="auto">
              <a:xfrm flipV="1">
                <a:off x="4128" y="2400"/>
                <a:ext cx="0" cy="33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049" name="Line 42"/>
              <p:cNvSpPr>
                <a:spLocks noChangeShapeType="1"/>
              </p:cNvSpPr>
              <p:nvPr/>
            </p:nvSpPr>
            <p:spPr bwMode="auto">
              <a:xfrm>
                <a:off x="3600" y="2400"/>
                <a:ext cx="0" cy="432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cxnSp>
            <p:nvCxnSpPr>
              <p:cNvPr id="43050" name="AutoShape 43"/>
              <p:cNvCxnSpPr>
                <a:cxnSpLocks noChangeShapeType="1"/>
                <a:stCxn id="43048" idx="1"/>
                <a:endCxn id="43049" idx="0"/>
              </p:cNvCxnSpPr>
              <p:nvPr/>
            </p:nvCxnSpPr>
            <p:spPr bwMode="auto">
              <a:xfrm rot="-5400000" flipH="1" flipV="1">
                <a:off x="3863" y="2131"/>
                <a:ext cx="1" cy="528"/>
              </a:xfrm>
              <a:prstGeom prst="curvedConnector3">
                <a:avLst>
                  <a:gd name="adj1" fmla="val -138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43040" name="AutoShape 44"/>
            <p:cNvCxnSpPr>
              <a:cxnSpLocks noChangeShapeType="1"/>
              <a:endCxn id="43038" idx="0"/>
            </p:cNvCxnSpPr>
            <p:nvPr/>
          </p:nvCxnSpPr>
          <p:spPr bwMode="auto">
            <a:xfrm rot="16200000" flipV="1">
              <a:off x="2064" y="2550"/>
              <a:ext cx="96" cy="480"/>
            </a:xfrm>
            <a:prstGeom prst="curvedConnector3">
              <a:avLst>
                <a:gd name="adj1" fmla="val -4375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3041" name="AutoShape 45"/>
            <p:cNvCxnSpPr>
              <a:cxnSpLocks noChangeShapeType="1"/>
            </p:cNvCxnSpPr>
            <p:nvPr/>
          </p:nvCxnSpPr>
          <p:spPr bwMode="auto">
            <a:xfrm rot="16200000" flipV="1">
              <a:off x="3216" y="2496"/>
              <a:ext cx="96" cy="576"/>
            </a:xfrm>
            <a:prstGeom prst="curvedConnector3">
              <a:avLst>
                <a:gd name="adj1" fmla="val -4375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8" name="Group 46"/>
            <p:cNvGrpSpPr>
              <a:grpSpLocks/>
            </p:cNvGrpSpPr>
            <p:nvPr/>
          </p:nvGrpSpPr>
          <p:grpSpPr bwMode="auto">
            <a:xfrm>
              <a:off x="2448" y="2400"/>
              <a:ext cx="528" cy="582"/>
              <a:chOff x="3600" y="2394"/>
              <a:chExt cx="528" cy="582"/>
            </a:xfrm>
          </p:grpSpPr>
          <p:sp>
            <p:nvSpPr>
              <p:cNvPr id="43043" name="Line 47"/>
              <p:cNvSpPr>
                <a:spLocks noChangeShapeType="1"/>
              </p:cNvSpPr>
              <p:nvPr/>
            </p:nvSpPr>
            <p:spPr bwMode="auto">
              <a:xfrm>
                <a:off x="3888" y="2496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044" name="Line 48"/>
              <p:cNvSpPr>
                <a:spLocks noChangeShapeType="1"/>
              </p:cNvSpPr>
              <p:nvPr/>
            </p:nvSpPr>
            <p:spPr bwMode="auto">
              <a:xfrm flipV="1">
                <a:off x="4128" y="2400"/>
                <a:ext cx="0" cy="33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045" name="Line 49"/>
              <p:cNvSpPr>
                <a:spLocks noChangeShapeType="1"/>
              </p:cNvSpPr>
              <p:nvPr/>
            </p:nvSpPr>
            <p:spPr bwMode="auto">
              <a:xfrm>
                <a:off x="3600" y="2400"/>
                <a:ext cx="0" cy="432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cxnSp>
            <p:nvCxnSpPr>
              <p:cNvPr id="43046" name="AutoShape 50"/>
              <p:cNvCxnSpPr>
                <a:cxnSpLocks noChangeShapeType="1"/>
                <a:stCxn id="43044" idx="1"/>
                <a:endCxn id="43045" idx="0"/>
              </p:cNvCxnSpPr>
              <p:nvPr/>
            </p:nvCxnSpPr>
            <p:spPr bwMode="auto">
              <a:xfrm rot="-5400000" flipH="1" flipV="1">
                <a:off x="3863" y="2131"/>
                <a:ext cx="1" cy="528"/>
              </a:xfrm>
              <a:prstGeom prst="curvedConnector3">
                <a:avLst>
                  <a:gd name="adj1" fmla="val -138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79"/>
          <p:cNvGrpSpPr>
            <a:grpSpLocks/>
          </p:cNvGrpSpPr>
          <p:nvPr/>
        </p:nvGrpSpPr>
        <p:grpSpPr bwMode="auto">
          <a:xfrm>
            <a:off x="6096000" y="0"/>
            <a:ext cx="3048000" cy="2863850"/>
            <a:chOff x="1968" y="336"/>
            <a:chExt cx="1920" cy="1804"/>
          </a:xfrm>
        </p:grpSpPr>
        <p:grpSp>
          <p:nvGrpSpPr>
            <p:cNvPr id="3" name="Group 1029"/>
            <p:cNvGrpSpPr>
              <a:grpSpLocks/>
            </p:cNvGrpSpPr>
            <p:nvPr/>
          </p:nvGrpSpPr>
          <p:grpSpPr bwMode="auto">
            <a:xfrm>
              <a:off x="2064" y="576"/>
              <a:ext cx="1471" cy="1564"/>
              <a:chOff x="336" y="2496"/>
              <a:chExt cx="1471" cy="1564"/>
            </a:xfrm>
          </p:grpSpPr>
          <p:grpSp>
            <p:nvGrpSpPr>
              <p:cNvPr id="4" name="Group 1030"/>
              <p:cNvGrpSpPr>
                <a:grpSpLocks/>
              </p:cNvGrpSpPr>
              <p:nvPr/>
            </p:nvGrpSpPr>
            <p:grpSpPr bwMode="auto">
              <a:xfrm>
                <a:off x="336" y="2496"/>
                <a:ext cx="1471" cy="1564"/>
                <a:chOff x="384" y="2594"/>
                <a:chExt cx="1471" cy="1564"/>
              </a:xfrm>
            </p:grpSpPr>
            <p:sp>
              <p:nvSpPr>
                <p:cNvPr id="175148" name="Oval 1031"/>
                <p:cNvSpPr>
                  <a:spLocks noChangeArrowheads="1"/>
                </p:cNvSpPr>
                <p:nvPr/>
              </p:nvSpPr>
              <p:spPr bwMode="auto">
                <a:xfrm>
                  <a:off x="920" y="3267"/>
                  <a:ext cx="416" cy="417"/>
                </a:xfrm>
                <a:prstGeom prst="ellipse">
                  <a:avLst/>
                </a:prstGeom>
                <a:solidFill>
                  <a:srgbClr val="FFFFFF"/>
                </a:solidFill>
                <a:ln w="2698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49" name="Line 1032"/>
                <p:cNvSpPr>
                  <a:spLocks noChangeShapeType="1"/>
                </p:cNvSpPr>
                <p:nvPr/>
              </p:nvSpPr>
              <p:spPr bwMode="auto">
                <a:xfrm>
                  <a:off x="1336" y="3475"/>
                  <a:ext cx="519" cy="1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0" name="Line 1033"/>
                <p:cNvSpPr>
                  <a:spLocks noChangeShapeType="1"/>
                </p:cNvSpPr>
                <p:nvPr/>
              </p:nvSpPr>
              <p:spPr bwMode="auto">
                <a:xfrm flipH="1" flipV="1">
                  <a:off x="1751" y="3371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1" name="Line 1034"/>
                <p:cNvSpPr>
                  <a:spLocks noChangeShapeType="1"/>
                </p:cNvSpPr>
                <p:nvPr/>
              </p:nvSpPr>
              <p:spPr bwMode="auto">
                <a:xfrm flipH="1">
                  <a:off x="1751" y="347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2" name="Line 1035"/>
                <p:cNvSpPr>
                  <a:spLocks noChangeShapeType="1"/>
                </p:cNvSpPr>
                <p:nvPr/>
              </p:nvSpPr>
              <p:spPr bwMode="auto">
                <a:xfrm>
                  <a:off x="401" y="3475"/>
                  <a:ext cx="519" cy="1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3" name="Line 1036"/>
                <p:cNvSpPr>
                  <a:spLocks noChangeShapeType="1"/>
                </p:cNvSpPr>
                <p:nvPr/>
              </p:nvSpPr>
              <p:spPr bwMode="auto">
                <a:xfrm flipH="1" flipV="1">
                  <a:off x="817" y="3371"/>
                  <a:ext cx="103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4" name="Line 1037"/>
                <p:cNvSpPr>
                  <a:spLocks noChangeShapeType="1"/>
                </p:cNvSpPr>
                <p:nvPr/>
              </p:nvSpPr>
              <p:spPr bwMode="auto">
                <a:xfrm flipH="1">
                  <a:off x="817" y="3475"/>
                  <a:ext cx="103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5" name="Line 1038"/>
                <p:cNvSpPr>
                  <a:spLocks noChangeShapeType="1"/>
                </p:cNvSpPr>
                <p:nvPr/>
              </p:nvSpPr>
              <p:spPr bwMode="auto">
                <a:xfrm>
                  <a:off x="1128" y="2748"/>
                  <a:ext cx="1" cy="520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6" name="Line 1039"/>
                <p:cNvSpPr>
                  <a:spLocks noChangeShapeType="1"/>
                </p:cNvSpPr>
                <p:nvPr/>
              </p:nvSpPr>
              <p:spPr bwMode="auto">
                <a:xfrm flipV="1">
                  <a:off x="1128" y="3164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7" name="Line 1040"/>
                <p:cNvSpPr>
                  <a:spLocks noChangeShapeType="1"/>
                </p:cNvSpPr>
                <p:nvPr/>
              </p:nvSpPr>
              <p:spPr bwMode="auto">
                <a:xfrm flipH="1" flipV="1">
                  <a:off x="1024" y="3164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8" name="Line 1041"/>
                <p:cNvSpPr>
                  <a:spLocks noChangeShapeType="1"/>
                </p:cNvSpPr>
                <p:nvPr/>
              </p:nvSpPr>
              <p:spPr bwMode="auto">
                <a:xfrm>
                  <a:off x="1128" y="3683"/>
                  <a:ext cx="1" cy="416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59" name="Line 1042"/>
                <p:cNvSpPr>
                  <a:spLocks noChangeShapeType="1"/>
                </p:cNvSpPr>
                <p:nvPr/>
              </p:nvSpPr>
              <p:spPr bwMode="auto">
                <a:xfrm flipV="1">
                  <a:off x="1128" y="399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60" name="Line 1043"/>
                <p:cNvSpPr>
                  <a:spLocks noChangeShapeType="1"/>
                </p:cNvSpPr>
                <p:nvPr/>
              </p:nvSpPr>
              <p:spPr bwMode="auto">
                <a:xfrm flipH="1" flipV="1">
                  <a:off x="1024" y="399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5161" name="Rectangle 1044"/>
                <p:cNvSpPr>
                  <a:spLocks noChangeArrowheads="1"/>
                </p:cNvSpPr>
                <p:nvPr/>
              </p:nvSpPr>
              <p:spPr bwMode="auto">
                <a:xfrm>
                  <a:off x="384" y="3168"/>
                  <a:ext cx="24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F</a:t>
                  </a:r>
                  <a:r>
                    <a:rPr lang="pt-BR" sz="2200" b="0" baseline="-25000">
                      <a:latin typeface="+mn-lt"/>
                    </a:rPr>
                    <a:t>2</a:t>
                  </a:r>
                  <a:endParaRPr lang="pt-BR" baseline="-250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5162" name="Rectangle 1045"/>
                <p:cNvSpPr>
                  <a:spLocks noChangeArrowheads="1"/>
                </p:cNvSpPr>
                <p:nvPr/>
              </p:nvSpPr>
              <p:spPr bwMode="auto">
                <a:xfrm>
                  <a:off x="401" y="3633"/>
                  <a:ext cx="376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100 ?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5163" name="Rectangle 1046"/>
                <p:cNvSpPr>
                  <a:spLocks noChangeArrowheads="1"/>
                </p:cNvSpPr>
                <p:nvPr/>
              </p:nvSpPr>
              <p:spPr bwMode="auto">
                <a:xfrm>
                  <a:off x="1296" y="3600"/>
                  <a:ext cx="267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212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5164" name="Rectangle 1047"/>
                <p:cNvSpPr>
                  <a:spLocks noChangeArrowheads="1"/>
                </p:cNvSpPr>
                <p:nvPr/>
              </p:nvSpPr>
              <p:spPr bwMode="auto">
                <a:xfrm>
                  <a:off x="1647" y="3529"/>
                  <a:ext cx="74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*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5165" name="Rectangle 1048"/>
                <p:cNvSpPr>
                  <a:spLocks noChangeArrowheads="1"/>
                </p:cNvSpPr>
                <p:nvPr/>
              </p:nvSpPr>
              <p:spPr bwMode="auto">
                <a:xfrm>
                  <a:off x="817" y="2698"/>
                  <a:ext cx="206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Q</a:t>
                  </a:r>
                  <a:r>
                    <a:rPr lang="pt-BR" sz="2200" b="0" baseline="-25000">
                      <a:solidFill>
                        <a:srgbClr val="FF0000"/>
                      </a:solidFill>
                      <a:latin typeface="+mn-lt"/>
                    </a:rPr>
                    <a:t>1</a:t>
                  </a:r>
                  <a:endParaRPr lang="pt-BR" baseline="-250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5166" name="Rectangle 1049"/>
                <p:cNvSpPr>
                  <a:spLocks noChangeArrowheads="1"/>
                </p:cNvSpPr>
                <p:nvPr/>
              </p:nvSpPr>
              <p:spPr bwMode="auto">
                <a:xfrm>
                  <a:off x="1232" y="2698"/>
                  <a:ext cx="267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180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5167" name="Rectangle 1050"/>
                <p:cNvSpPr>
                  <a:spLocks noChangeArrowheads="1"/>
                </p:cNvSpPr>
                <p:nvPr/>
              </p:nvSpPr>
              <p:spPr bwMode="auto">
                <a:xfrm>
                  <a:off x="1543" y="2594"/>
                  <a:ext cx="74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*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5168" name="Rectangle 1051"/>
                <p:cNvSpPr>
                  <a:spLocks noChangeArrowheads="1"/>
                </p:cNvSpPr>
                <p:nvPr/>
              </p:nvSpPr>
              <p:spPr bwMode="auto">
                <a:xfrm>
                  <a:off x="1232" y="3945"/>
                  <a:ext cx="287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90 ?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175147" name="Text Box 1052"/>
              <p:cNvSpPr txBox="1">
                <a:spLocks noChangeArrowheads="1"/>
              </p:cNvSpPr>
              <p:nvPr/>
            </p:nvSpPr>
            <p:spPr bwMode="auto">
              <a:xfrm>
                <a:off x="912" y="3264"/>
                <a:ext cx="28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pt-BR" b="0">
                    <a:solidFill>
                      <a:schemeClr val="tx1"/>
                    </a:solidFill>
                    <a:latin typeface="+mn-lt"/>
                  </a:rPr>
                  <a:t>3</a:t>
                </a:r>
              </a:p>
            </p:txBody>
          </p:sp>
        </p:grpSp>
        <p:sp>
          <p:nvSpPr>
            <p:cNvPr id="175145" name="Text Box 1078"/>
            <p:cNvSpPr txBox="1">
              <a:spLocks noChangeArrowheads="1"/>
            </p:cNvSpPr>
            <p:nvPr/>
          </p:nvSpPr>
          <p:spPr bwMode="auto">
            <a:xfrm>
              <a:off x="1968" y="336"/>
              <a:ext cx="19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solidFill>
                    <a:schemeClr val="tx1"/>
                  </a:solidFill>
                  <a:latin typeface="+mn-lt"/>
                </a:rPr>
                <a:t>Metas provisórias</a:t>
              </a:r>
            </a:p>
          </p:txBody>
        </p:sp>
      </p:grpSp>
      <p:sp>
        <p:nvSpPr>
          <p:cNvPr id="175107" name="Text Box 1084"/>
          <p:cNvSpPr txBox="1">
            <a:spLocks noChangeArrowheads="1"/>
          </p:cNvSpPr>
          <p:nvPr/>
        </p:nvSpPr>
        <p:spPr bwMode="auto">
          <a:xfrm>
            <a:off x="1000100" y="85531"/>
            <a:ext cx="5629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 = TOQ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TSF</a:t>
            </a:r>
            <a:r>
              <a:rPr lang="pt-BR" sz="1800" b="0" baseline="30000" dirty="0">
                <a:latin typeface="+mn-lt"/>
              </a:rPr>
              <a:t>* </a:t>
            </a:r>
            <a:r>
              <a:rPr lang="pt-BR" sz="1800" b="0" dirty="0">
                <a:latin typeface="+mn-lt"/>
              </a:rPr>
              <a:t>= TDF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; </a:t>
            </a:r>
            <a:endParaRPr lang="pt-BR" sz="1800" b="0" dirty="0" smtClean="0">
              <a:solidFill>
                <a:schemeClr val="tx1"/>
              </a:solidFill>
              <a:latin typeface="+mn-lt"/>
            </a:endParaRPr>
          </a:p>
          <a:p>
            <a:pPr algn="l"/>
            <a:endParaRPr lang="pt-BR" sz="1800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Considerar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 = TDQ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e </a:t>
            </a:r>
            <a:r>
              <a:rPr lang="pt-BR" sz="1800" b="0" dirty="0">
                <a:latin typeface="+mn-lt"/>
              </a:rPr>
              <a:t>TEF = TOF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como metas provisórias</a:t>
            </a:r>
            <a:endParaRPr lang="pt-BR" dirty="0">
              <a:latin typeface="+mn-lt"/>
            </a:endParaRPr>
          </a:p>
        </p:txBody>
      </p:sp>
      <p:sp>
        <p:nvSpPr>
          <p:cNvPr id="621630" name="Text Box 1086"/>
          <p:cNvSpPr txBox="1">
            <a:spLocks noChangeArrowheads="1"/>
          </p:cNvSpPr>
          <p:nvPr/>
        </p:nvSpPr>
        <p:spPr bwMode="auto">
          <a:xfrm>
            <a:off x="1000100" y="2800175"/>
            <a:ext cx="81439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 dirty="0">
                <a:latin typeface="+mn-lt"/>
              </a:rPr>
              <a:t>TSF</a:t>
            </a:r>
            <a:r>
              <a:rPr lang="pt-BR" sz="1800" b="0" baseline="30000" dirty="0"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então inserir um aquecedor de modo que  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1800" b="0" baseline="30000" dirty="0">
                <a:solidFill>
                  <a:srgbClr val="3333CC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</a:t>
            </a:r>
            <a:endParaRPr lang="pt-BR" sz="1800" b="0" dirty="0" smtClean="0">
              <a:solidFill>
                <a:schemeClr val="tx1"/>
              </a:solidFill>
              <a:latin typeface="+mn-lt"/>
            </a:endParaRPr>
          </a:p>
          <a:p>
            <a:pPr algn="l"/>
            <a:endParaRPr lang="pt-BR" sz="1800" b="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1800" b="0" dirty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&lt;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 baseline="-25000" dirty="0">
                <a:solidFill>
                  <a:schemeClr val="tx1"/>
                </a:solidFill>
                <a:latin typeface="+mn-lt"/>
              </a:rPr>
              <a:t> 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então limitar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 dirty="0" err="1">
                <a:solidFill>
                  <a:schemeClr val="tx1"/>
                </a:solidFill>
                <a:latin typeface="+mn-lt"/>
              </a:rPr>
              <a:t>DT</a:t>
            </a:r>
            <a:r>
              <a:rPr lang="pt-BR" sz="1800" b="0" baseline="-25000" dirty="0" err="1">
                <a:solidFill>
                  <a:schemeClr val="tx1"/>
                </a:solidFill>
                <a:latin typeface="+mn-lt"/>
              </a:rPr>
              <a:t>min</a:t>
            </a:r>
            <a:endParaRPr lang="pt-BR" sz="1800" b="0" baseline="-250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5" name="Group 1095"/>
          <p:cNvGrpSpPr>
            <a:grpSpLocks/>
          </p:cNvGrpSpPr>
          <p:nvPr/>
        </p:nvGrpSpPr>
        <p:grpSpPr bwMode="auto">
          <a:xfrm>
            <a:off x="4038600" y="3962400"/>
            <a:ext cx="4252913" cy="2898775"/>
            <a:chOff x="1200" y="2496"/>
            <a:chExt cx="2679" cy="1826"/>
          </a:xfrm>
        </p:grpSpPr>
        <p:sp>
          <p:nvSpPr>
            <p:cNvPr id="175113" name="Oval 1055"/>
            <p:cNvSpPr>
              <a:spLocks noChangeArrowheads="1"/>
            </p:cNvSpPr>
            <p:nvPr/>
          </p:nvSpPr>
          <p:spPr bwMode="auto">
            <a:xfrm>
              <a:off x="2055" y="3431"/>
              <a:ext cx="416" cy="417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grpSp>
          <p:nvGrpSpPr>
            <p:cNvPr id="6" name="Group 1089"/>
            <p:cNvGrpSpPr>
              <a:grpSpLocks/>
            </p:cNvGrpSpPr>
            <p:nvPr/>
          </p:nvGrpSpPr>
          <p:grpSpPr bwMode="auto">
            <a:xfrm>
              <a:off x="2471" y="3535"/>
              <a:ext cx="519" cy="208"/>
              <a:chOff x="2471" y="3535"/>
              <a:chExt cx="519" cy="208"/>
            </a:xfrm>
          </p:grpSpPr>
          <p:sp>
            <p:nvSpPr>
              <p:cNvPr id="175141" name="Line 1056"/>
              <p:cNvSpPr>
                <a:spLocks noChangeShapeType="1"/>
              </p:cNvSpPr>
              <p:nvPr/>
            </p:nvSpPr>
            <p:spPr bwMode="auto">
              <a:xfrm>
                <a:off x="2471" y="3639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5142" name="Line 1057"/>
              <p:cNvSpPr>
                <a:spLocks noChangeShapeType="1"/>
              </p:cNvSpPr>
              <p:nvPr/>
            </p:nvSpPr>
            <p:spPr bwMode="auto">
              <a:xfrm flipH="1" flipV="1">
                <a:off x="2886" y="353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5143" name="Line 1058"/>
              <p:cNvSpPr>
                <a:spLocks noChangeShapeType="1"/>
              </p:cNvSpPr>
              <p:nvPr/>
            </p:nvSpPr>
            <p:spPr bwMode="auto">
              <a:xfrm flipH="1">
                <a:off x="2886" y="363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75115" name="Line 1059"/>
            <p:cNvSpPr>
              <a:spLocks noChangeShapeType="1"/>
            </p:cNvSpPr>
            <p:nvPr/>
          </p:nvSpPr>
          <p:spPr bwMode="auto">
            <a:xfrm>
              <a:off x="1536" y="3639"/>
              <a:ext cx="519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16" name="Line 1060"/>
            <p:cNvSpPr>
              <a:spLocks noChangeShapeType="1"/>
            </p:cNvSpPr>
            <p:nvPr/>
          </p:nvSpPr>
          <p:spPr bwMode="auto">
            <a:xfrm flipH="1" flipV="1">
              <a:off x="1952" y="3535"/>
              <a:ext cx="103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17" name="Line 1061"/>
            <p:cNvSpPr>
              <a:spLocks noChangeShapeType="1"/>
            </p:cNvSpPr>
            <p:nvPr/>
          </p:nvSpPr>
          <p:spPr bwMode="auto">
            <a:xfrm flipH="1">
              <a:off x="1952" y="3639"/>
              <a:ext cx="103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18" name="Line 1062"/>
            <p:cNvSpPr>
              <a:spLocks noChangeShapeType="1"/>
            </p:cNvSpPr>
            <p:nvPr/>
          </p:nvSpPr>
          <p:spPr bwMode="auto">
            <a:xfrm>
              <a:off x="2263" y="2912"/>
              <a:ext cx="1" cy="52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19" name="Line 1063"/>
            <p:cNvSpPr>
              <a:spLocks noChangeShapeType="1"/>
            </p:cNvSpPr>
            <p:nvPr/>
          </p:nvSpPr>
          <p:spPr bwMode="auto">
            <a:xfrm flipV="1">
              <a:off x="2263" y="3328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20" name="Line 1064"/>
            <p:cNvSpPr>
              <a:spLocks noChangeShapeType="1"/>
            </p:cNvSpPr>
            <p:nvPr/>
          </p:nvSpPr>
          <p:spPr bwMode="auto">
            <a:xfrm flipH="1" flipV="1">
              <a:off x="2159" y="3328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21" name="Line 1065"/>
            <p:cNvSpPr>
              <a:spLocks noChangeShapeType="1"/>
            </p:cNvSpPr>
            <p:nvPr/>
          </p:nvSpPr>
          <p:spPr bwMode="auto">
            <a:xfrm>
              <a:off x="2263" y="3847"/>
              <a:ext cx="1" cy="416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22" name="Line 1066"/>
            <p:cNvSpPr>
              <a:spLocks noChangeShapeType="1"/>
            </p:cNvSpPr>
            <p:nvPr/>
          </p:nvSpPr>
          <p:spPr bwMode="auto">
            <a:xfrm flipV="1">
              <a:off x="2263" y="4159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23" name="Line 1067"/>
            <p:cNvSpPr>
              <a:spLocks noChangeShapeType="1"/>
            </p:cNvSpPr>
            <p:nvPr/>
          </p:nvSpPr>
          <p:spPr bwMode="auto">
            <a:xfrm flipH="1" flipV="1">
              <a:off x="2159" y="4159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24" name="Rectangle 1068"/>
            <p:cNvSpPr>
              <a:spLocks noChangeArrowheads="1"/>
            </p:cNvSpPr>
            <p:nvPr/>
          </p:nvSpPr>
          <p:spPr bwMode="auto">
            <a:xfrm>
              <a:off x="1536" y="3381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5125" name="Rectangle 1069"/>
            <p:cNvSpPr>
              <a:spLocks noChangeArrowheads="1"/>
            </p:cNvSpPr>
            <p:nvPr/>
          </p:nvSpPr>
          <p:spPr bwMode="auto">
            <a:xfrm>
              <a:off x="1536" y="3797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100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5126" name="Rectangle 1070"/>
            <p:cNvSpPr>
              <a:spLocks noChangeArrowheads="1"/>
            </p:cNvSpPr>
            <p:nvPr/>
          </p:nvSpPr>
          <p:spPr bwMode="auto">
            <a:xfrm>
              <a:off x="2471" y="3797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170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5127" name="Rectangle 1071"/>
            <p:cNvSpPr>
              <a:spLocks noChangeArrowheads="1"/>
            </p:cNvSpPr>
            <p:nvPr/>
          </p:nvSpPr>
          <p:spPr bwMode="auto">
            <a:xfrm>
              <a:off x="2782" y="3693"/>
              <a:ext cx="7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5128" name="Rectangle 1072"/>
            <p:cNvSpPr>
              <a:spLocks noChangeArrowheads="1"/>
            </p:cNvSpPr>
            <p:nvPr/>
          </p:nvSpPr>
          <p:spPr bwMode="auto">
            <a:xfrm>
              <a:off x="1952" y="2862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5129" name="Rectangle 1073"/>
            <p:cNvSpPr>
              <a:spLocks noChangeArrowheads="1"/>
            </p:cNvSpPr>
            <p:nvPr/>
          </p:nvSpPr>
          <p:spPr bwMode="auto">
            <a:xfrm>
              <a:off x="2367" y="2862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180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5130" name="Rectangle 1074"/>
            <p:cNvSpPr>
              <a:spLocks noChangeArrowheads="1"/>
            </p:cNvSpPr>
            <p:nvPr/>
          </p:nvSpPr>
          <p:spPr bwMode="auto">
            <a:xfrm>
              <a:off x="2678" y="2758"/>
              <a:ext cx="7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5131" name="Rectangle 1075"/>
            <p:cNvSpPr>
              <a:spLocks noChangeArrowheads="1"/>
            </p:cNvSpPr>
            <p:nvPr/>
          </p:nvSpPr>
          <p:spPr bwMode="auto">
            <a:xfrm>
              <a:off x="2367" y="4109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110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5132" name="Text Box 1076"/>
            <p:cNvSpPr txBox="1">
              <a:spLocks noChangeArrowheads="1"/>
            </p:cNvSpPr>
            <p:nvPr/>
          </p:nvSpPr>
          <p:spPr bwMode="auto">
            <a:xfrm>
              <a:off x="2112" y="3526"/>
              <a:ext cx="336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75133" name="Text Box 1080"/>
            <p:cNvSpPr txBox="1">
              <a:spLocks noChangeArrowheads="1"/>
            </p:cNvSpPr>
            <p:nvPr/>
          </p:nvSpPr>
          <p:spPr bwMode="auto">
            <a:xfrm>
              <a:off x="1200" y="2496"/>
              <a:ext cx="24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solidFill>
                    <a:schemeClr val="tx1"/>
                  </a:solidFill>
                  <a:latin typeface="+mn-lt"/>
                </a:rPr>
                <a:t>Metas provisórias</a:t>
              </a:r>
            </a:p>
          </p:txBody>
        </p:sp>
        <p:sp>
          <p:nvSpPr>
            <p:cNvPr id="175134" name="Oval 1087"/>
            <p:cNvSpPr>
              <a:spLocks noChangeArrowheads="1"/>
            </p:cNvSpPr>
            <p:nvPr/>
          </p:nvSpPr>
          <p:spPr bwMode="auto">
            <a:xfrm>
              <a:off x="2976" y="3408"/>
              <a:ext cx="416" cy="417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5135" name="Line 1088"/>
            <p:cNvSpPr>
              <a:spLocks noChangeShapeType="1"/>
            </p:cNvSpPr>
            <p:nvPr/>
          </p:nvSpPr>
          <p:spPr bwMode="auto">
            <a:xfrm flipV="1">
              <a:off x="2928" y="3456"/>
              <a:ext cx="528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grpSp>
          <p:nvGrpSpPr>
            <p:cNvPr id="7" name="Group 1090"/>
            <p:cNvGrpSpPr>
              <a:grpSpLocks/>
            </p:cNvGrpSpPr>
            <p:nvPr/>
          </p:nvGrpSpPr>
          <p:grpSpPr bwMode="auto">
            <a:xfrm>
              <a:off x="3360" y="3552"/>
              <a:ext cx="519" cy="208"/>
              <a:chOff x="2471" y="3535"/>
              <a:chExt cx="519" cy="208"/>
            </a:xfrm>
          </p:grpSpPr>
          <p:sp>
            <p:nvSpPr>
              <p:cNvPr id="175138" name="Line 1091"/>
              <p:cNvSpPr>
                <a:spLocks noChangeShapeType="1"/>
              </p:cNvSpPr>
              <p:nvPr/>
            </p:nvSpPr>
            <p:spPr bwMode="auto">
              <a:xfrm>
                <a:off x="2471" y="3639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5139" name="Line 1092"/>
              <p:cNvSpPr>
                <a:spLocks noChangeShapeType="1"/>
              </p:cNvSpPr>
              <p:nvPr/>
            </p:nvSpPr>
            <p:spPr bwMode="auto">
              <a:xfrm flipH="1" flipV="1">
                <a:off x="2886" y="353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5140" name="Line 1093"/>
              <p:cNvSpPr>
                <a:spLocks noChangeShapeType="1"/>
              </p:cNvSpPr>
              <p:nvPr/>
            </p:nvSpPr>
            <p:spPr bwMode="auto">
              <a:xfrm flipH="1">
                <a:off x="2886" y="363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75137" name="Text Box 1094"/>
            <p:cNvSpPr txBox="1">
              <a:spLocks noChangeArrowheads="1"/>
            </p:cNvSpPr>
            <p:nvPr/>
          </p:nvSpPr>
          <p:spPr bwMode="auto">
            <a:xfrm>
              <a:off x="3360" y="3696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0">
                  <a:latin typeface="+mn-lt"/>
                </a:rPr>
                <a:t>212*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630" grpId="0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ext Box 1026"/>
          <p:cNvSpPr txBox="1">
            <a:spLocks noChangeArrowheads="1"/>
          </p:cNvSpPr>
          <p:nvPr/>
        </p:nvSpPr>
        <p:spPr bwMode="auto">
          <a:xfrm>
            <a:off x="1743092" y="990600"/>
            <a:ext cx="2199256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Oferta       : 700</a:t>
            </a:r>
            <a:endParaRPr lang="pt-BR" sz="240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>
                <a:latin typeface="+mn-lt"/>
              </a:rPr>
              <a:t>Demanda : 490</a:t>
            </a:r>
          </a:p>
        </p:txBody>
      </p:sp>
      <p:sp>
        <p:nvSpPr>
          <p:cNvPr id="176131" name="Text Box 1027"/>
          <p:cNvSpPr txBox="1">
            <a:spLocks noChangeArrowheads="1"/>
          </p:cNvSpPr>
          <p:nvPr/>
        </p:nvSpPr>
        <p:spPr bwMode="auto">
          <a:xfrm>
            <a:off x="2200292" y="1981200"/>
            <a:ext cx="1276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latin typeface="+mn-lt"/>
              </a:rPr>
              <a:t>Q = 490</a:t>
            </a:r>
          </a:p>
        </p:txBody>
      </p:sp>
      <p:sp>
        <p:nvSpPr>
          <p:cNvPr id="176281" name="Text Box 1177"/>
          <p:cNvSpPr txBox="1">
            <a:spLocks noChangeArrowheads="1"/>
          </p:cNvSpPr>
          <p:nvPr/>
        </p:nvSpPr>
        <p:spPr bwMode="auto">
          <a:xfrm>
            <a:off x="1590692" y="37338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</a:rPr>
              <a:t>TEF = 100</a:t>
            </a:r>
          </a:p>
        </p:txBody>
      </p:sp>
      <p:sp>
        <p:nvSpPr>
          <p:cNvPr id="176282" name="Text Box 1178"/>
          <p:cNvSpPr txBox="1">
            <a:spLocks noChangeArrowheads="1"/>
          </p:cNvSpPr>
          <p:nvPr/>
        </p:nvSpPr>
        <p:spPr bwMode="auto">
          <a:xfrm>
            <a:off x="1666892" y="44196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+mn-lt"/>
              </a:rPr>
              <a:t>TSQ = 180 – Q / WCp</a:t>
            </a:r>
          </a:p>
        </p:txBody>
      </p:sp>
      <p:grpSp>
        <p:nvGrpSpPr>
          <p:cNvPr id="2" name="Group 1213"/>
          <p:cNvGrpSpPr>
            <a:grpSpLocks/>
          </p:cNvGrpSpPr>
          <p:nvPr/>
        </p:nvGrpSpPr>
        <p:grpSpPr bwMode="auto">
          <a:xfrm>
            <a:off x="5424488" y="0"/>
            <a:ext cx="3719512" cy="2898775"/>
            <a:chOff x="3417" y="0"/>
            <a:chExt cx="2343" cy="1826"/>
          </a:xfrm>
        </p:grpSpPr>
        <p:sp>
          <p:nvSpPr>
            <p:cNvPr id="176170" name="Oval 1180"/>
            <p:cNvSpPr>
              <a:spLocks noChangeArrowheads="1"/>
            </p:cNvSpPr>
            <p:nvPr/>
          </p:nvSpPr>
          <p:spPr bwMode="auto">
            <a:xfrm>
              <a:off x="3936" y="935"/>
              <a:ext cx="416" cy="417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grpSp>
          <p:nvGrpSpPr>
            <p:cNvPr id="3" name="Group 1181"/>
            <p:cNvGrpSpPr>
              <a:grpSpLocks/>
            </p:cNvGrpSpPr>
            <p:nvPr/>
          </p:nvGrpSpPr>
          <p:grpSpPr bwMode="auto">
            <a:xfrm>
              <a:off x="4352" y="1039"/>
              <a:ext cx="519" cy="208"/>
              <a:chOff x="2471" y="3535"/>
              <a:chExt cx="519" cy="208"/>
            </a:xfrm>
          </p:grpSpPr>
          <p:sp>
            <p:nvSpPr>
              <p:cNvPr id="176198" name="Line 1182"/>
              <p:cNvSpPr>
                <a:spLocks noChangeShapeType="1"/>
              </p:cNvSpPr>
              <p:nvPr/>
            </p:nvSpPr>
            <p:spPr bwMode="auto">
              <a:xfrm>
                <a:off x="2471" y="3639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6199" name="Line 1183"/>
              <p:cNvSpPr>
                <a:spLocks noChangeShapeType="1"/>
              </p:cNvSpPr>
              <p:nvPr/>
            </p:nvSpPr>
            <p:spPr bwMode="auto">
              <a:xfrm flipH="1" flipV="1">
                <a:off x="2886" y="353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6200" name="Line 1184"/>
              <p:cNvSpPr>
                <a:spLocks noChangeShapeType="1"/>
              </p:cNvSpPr>
              <p:nvPr/>
            </p:nvSpPr>
            <p:spPr bwMode="auto">
              <a:xfrm flipH="1">
                <a:off x="2886" y="363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76172" name="Line 1185"/>
            <p:cNvSpPr>
              <a:spLocks noChangeShapeType="1"/>
            </p:cNvSpPr>
            <p:nvPr/>
          </p:nvSpPr>
          <p:spPr bwMode="auto">
            <a:xfrm>
              <a:off x="3417" y="1143"/>
              <a:ext cx="519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73" name="Line 1186"/>
            <p:cNvSpPr>
              <a:spLocks noChangeShapeType="1"/>
            </p:cNvSpPr>
            <p:nvPr/>
          </p:nvSpPr>
          <p:spPr bwMode="auto">
            <a:xfrm flipH="1" flipV="1">
              <a:off x="3833" y="1039"/>
              <a:ext cx="103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74" name="Line 1187"/>
            <p:cNvSpPr>
              <a:spLocks noChangeShapeType="1"/>
            </p:cNvSpPr>
            <p:nvPr/>
          </p:nvSpPr>
          <p:spPr bwMode="auto">
            <a:xfrm flipH="1">
              <a:off x="3833" y="1143"/>
              <a:ext cx="103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75" name="Line 1188"/>
            <p:cNvSpPr>
              <a:spLocks noChangeShapeType="1"/>
            </p:cNvSpPr>
            <p:nvPr/>
          </p:nvSpPr>
          <p:spPr bwMode="auto">
            <a:xfrm>
              <a:off x="4144" y="416"/>
              <a:ext cx="1" cy="52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76" name="Line 1189"/>
            <p:cNvSpPr>
              <a:spLocks noChangeShapeType="1"/>
            </p:cNvSpPr>
            <p:nvPr/>
          </p:nvSpPr>
          <p:spPr bwMode="auto">
            <a:xfrm flipV="1">
              <a:off x="4144" y="832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77" name="Line 1190"/>
            <p:cNvSpPr>
              <a:spLocks noChangeShapeType="1"/>
            </p:cNvSpPr>
            <p:nvPr/>
          </p:nvSpPr>
          <p:spPr bwMode="auto">
            <a:xfrm flipH="1" flipV="1">
              <a:off x="4040" y="832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78" name="Line 1191"/>
            <p:cNvSpPr>
              <a:spLocks noChangeShapeType="1"/>
            </p:cNvSpPr>
            <p:nvPr/>
          </p:nvSpPr>
          <p:spPr bwMode="auto">
            <a:xfrm>
              <a:off x="4144" y="1351"/>
              <a:ext cx="1" cy="416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79" name="Line 1192"/>
            <p:cNvSpPr>
              <a:spLocks noChangeShapeType="1"/>
            </p:cNvSpPr>
            <p:nvPr/>
          </p:nvSpPr>
          <p:spPr bwMode="auto">
            <a:xfrm flipV="1">
              <a:off x="4144" y="1663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80" name="Line 1193"/>
            <p:cNvSpPr>
              <a:spLocks noChangeShapeType="1"/>
            </p:cNvSpPr>
            <p:nvPr/>
          </p:nvSpPr>
          <p:spPr bwMode="auto">
            <a:xfrm flipH="1" flipV="1">
              <a:off x="4040" y="1663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81" name="Rectangle 1194"/>
            <p:cNvSpPr>
              <a:spLocks noChangeArrowheads="1"/>
            </p:cNvSpPr>
            <p:nvPr/>
          </p:nvSpPr>
          <p:spPr bwMode="auto">
            <a:xfrm>
              <a:off x="3417" y="885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82" name="Rectangle 1195"/>
            <p:cNvSpPr>
              <a:spLocks noChangeArrowheads="1"/>
            </p:cNvSpPr>
            <p:nvPr/>
          </p:nvSpPr>
          <p:spPr bwMode="auto">
            <a:xfrm>
              <a:off x="3417" y="1301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100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83" name="Rectangle 1196"/>
            <p:cNvSpPr>
              <a:spLocks noChangeArrowheads="1"/>
            </p:cNvSpPr>
            <p:nvPr/>
          </p:nvSpPr>
          <p:spPr bwMode="auto">
            <a:xfrm>
              <a:off x="4352" y="1301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170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84" name="Rectangle 1197"/>
            <p:cNvSpPr>
              <a:spLocks noChangeArrowheads="1"/>
            </p:cNvSpPr>
            <p:nvPr/>
          </p:nvSpPr>
          <p:spPr bwMode="auto">
            <a:xfrm>
              <a:off x="4663" y="1197"/>
              <a:ext cx="7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85" name="Rectangle 1198"/>
            <p:cNvSpPr>
              <a:spLocks noChangeArrowheads="1"/>
            </p:cNvSpPr>
            <p:nvPr/>
          </p:nvSpPr>
          <p:spPr bwMode="auto">
            <a:xfrm>
              <a:off x="3833" y="366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86" name="Rectangle 1199"/>
            <p:cNvSpPr>
              <a:spLocks noChangeArrowheads="1"/>
            </p:cNvSpPr>
            <p:nvPr/>
          </p:nvSpPr>
          <p:spPr bwMode="auto">
            <a:xfrm>
              <a:off x="4248" y="366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180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87" name="Rectangle 1200"/>
            <p:cNvSpPr>
              <a:spLocks noChangeArrowheads="1"/>
            </p:cNvSpPr>
            <p:nvPr/>
          </p:nvSpPr>
          <p:spPr bwMode="auto">
            <a:xfrm>
              <a:off x="4559" y="262"/>
              <a:ext cx="7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88" name="Rectangle 1201"/>
            <p:cNvSpPr>
              <a:spLocks noChangeArrowheads="1"/>
            </p:cNvSpPr>
            <p:nvPr/>
          </p:nvSpPr>
          <p:spPr bwMode="auto">
            <a:xfrm>
              <a:off x="4248" y="1613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110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89" name="Text Box 1202"/>
            <p:cNvSpPr txBox="1">
              <a:spLocks noChangeArrowheads="1"/>
            </p:cNvSpPr>
            <p:nvPr/>
          </p:nvSpPr>
          <p:spPr bwMode="auto">
            <a:xfrm>
              <a:off x="3993" y="1030"/>
              <a:ext cx="336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76190" name="Text Box 1203"/>
            <p:cNvSpPr txBox="1">
              <a:spLocks noChangeArrowheads="1"/>
            </p:cNvSpPr>
            <p:nvPr/>
          </p:nvSpPr>
          <p:spPr bwMode="auto">
            <a:xfrm>
              <a:off x="3840" y="0"/>
              <a:ext cx="15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solidFill>
                    <a:schemeClr val="tx1"/>
                  </a:solidFill>
                  <a:latin typeface="+mn-lt"/>
                </a:rPr>
                <a:t>Metas provisórias</a:t>
              </a:r>
            </a:p>
          </p:txBody>
        </p:sp>
        <p:sp>
          <p:nvSpPr>
            <p:cNvPr id="176191" name="Oval 1204"/>
            <p:cNvSpPr>
              <a:spLocks noChangeArrowheads="1"/>
            </p:cNvSpPr>
            <p:nvPr/>
          </p:nvSpPr>
          <p:spPr bwMode="auto">
            <a:xfrm>
              <a:off x="4857" y="912"/>
              <a:ext cx="416" cy="417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92" name="Line 1205"/>
            <p:cNvSpPr>
              <a:spLocks noChangeShapeType="1"/>
            </p:cNvSpPr>
            <p:nvPr/>
          </p:nvSpPr>
          <p:spPr bwMode="auto">
            <a:xfrm flipV="1">
              <a:off x="4809" y="960"/>
              <a:ext cx="528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grpSp>
          <p:nvGrpSpPr>
            <p:cNvPr id="4" name="Group 1206"/>
            <p:cNvGrpSpPr>
              <a:grpSpLocks/>
            </p:cNvGrpSpPr>
            <p:nvPr/>
          </p:nvGrpSpPr>
          <p:grpSpPr bwMode="auto">
            <a:xfrm>
              <a:off x="5241" y="1056"/>
              <a:ext cx="519" cy="208"/>
              <a:chOff x="2471" y="3535"/>
              <a:chExt cx="519" cy="208"/>
            </a:xfrm>
          </p:grpSpPr>
          <p:sp>
            <p:nvSpPr>
              <p:cNvPr id="176195" name="Line 1207"/>
              <p:cNvSpPr>
                <a:spLocks noChangeShapeType="1"/>
              </p:cNvSpPr>
              <p:nvPr/>
            </p:nvSpPr>
            <p:spPr bwMode="auto">
              <a:xfrm>
                <a:off x="2471" y="3639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6196" name="Line 1208"/>
              <p:cNvSpPr>
                <a:spLocks noChangeShapeType="1"/>
              </p:cNvSpPr>
              <p:nvPr/>
            </p:nvSpPr>
            <p:spPr bwMode="auto">
              <a:xfrm flipH="1" flipV="1">
                <a:off x="2886" y="353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6197" name="Line 1209"/>
              <p:cNvSpPr>
                <a:spLocks noChangeShapeType="1"/>
              </p:cNvSpPr>
              <p:nvPr/>
            </p:nvSpPr>
            <p:spPr bwMode="auto">
              <a:xfrm flipH="1">
                <a:off x="2886" y="363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76194" name="Text Box 1210"/>
            <p:cNvSpPr txBox="1">
              <a:spLocks noChangeArrowheads="1"/>
            </p:cNvSpPr>
            <p:nvPr/>
          </p:nvSpPr>
          <p:spPr bwMode="auto">
            <a:xfrm>
              <a:off x="5241" y="1200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0">
                  <a:latin typeface="+mn-lt"/>
                </a:rPr>
                <a:t>212*</a:t>
              </a:r>
            </a:p>
          </p:txBody>
        </p:sp>
      </p:grpSp>
      <p:sp>
        <p:nvSpPr>
          <p:cNvPr id="176315" name="Text Box 1211"/>
          <p:cNvSpPr txBox="1">
            <a:spLocks noChangeArrowheads="1"/>
          </p:cNvSpPr>
          <p:nvPr/>
        </p:nvSpPr>
        <p:spPr bwMode="auto">
          <a:xfrm>
            <a:off x="981092" y="2819400"/>
            <a:ext cx="601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então confirmar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e recalcular </a:t>
            </a:r>
            <a:r>
              <a:rPr lang="pt-BR" sz="1800" b="0">
                <a:latin typeface="+mn-lt"/>
              </a:rPr>
              <a:t>TEF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1800" b="0">
                <a:latin typeface="+mn-lt"/>
              </a:rPr>
              <a:t>Demanda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, então confirmar </a:t>
            </a:r>
            <a:r>
              <a:rPr lang="pt-BR" sz="1800" b="0">
                <a:latin typeface="+mn-lt"/>
              </a:rPr>
              <a:t>TEF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e recalcular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TSQ</a:t>
            </a:r>
          </a:p>
        </p:txBody>
      </p:sp>
      <p:sp>
        <p:nvSpPr>
          <p:cNvPr id="176316" name="Text Box 1212"/>
          <p:cNvSpPr txBox="1">
            <a:spLocks noChangeArrowheads="1"/>
          </p:cNvSpPr>
          <p:nvPr/>
        </p:nvSpPr>
        <p:spPr bwMode="auto">
          <a:xfrm>
            <a:off x="981092" y="0"/>
            <a:ext cx="571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>
                <a:latin typeface="+mn-lt"/>
              </a:rPr>
              <a:t>Demanda</a:t>
            </a:r>
            <a:r>
              <a:rPr lang="pt-BR" sz="18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Adotar a troca máxima:  Q =  Min (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800" b="0">
                <a:latin typeface="+mn-lt"/>
              </a:rPr>
              <a:t>Demanda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).</a:t>
            </a:r>
            <a:endParaRPr lang="pt-BR">
              <a:latin typeface="+mn-lt"/>
            </a:endParaRPr>
          </a:p>
        </p:txBody>
      </p:sp>
      <p:sp>
        <p:nvSpPr>
          <p:cNvPr id="176318" name="Text Box 1214"/>
          <p:cNvSpPr txBox="1">
            <a:spLocks noChangeArrowheads="1"/>
          </p:cNvSpPr>
          <p:nvPr/>
        </p:nvSpPr>
        <p:spPr bwMode="auto">
          <a:xfrm>
            <a:off x="7010400" y="1752600"/>
            <a:ext cx="324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  <a:sym typeface="Symbol" pitchFamily="18" charset="2"/>
              </a:rPr>
              <a:t></a:t>
            </a:r>
            <a:endParaRPr lang="pt-BR">
              <a:latin typeface="+mn-lt"/>
            </a:endParaRPr>
          </a:p>
        </p:txBody>
      </p:sp>
      <p:grpSp>
        <p:nvGrpSpPr>
          <p:cNvPr id="5" name="Group 1215"/>
          <p:cNvGrpSpPr>
            <a:grpSpLocks/>
          </p:cNvGrpSpPr>
          <p:nvPr/>
        </p:nvGrpSpPr>
        <p:grpSpPr bwMode="auto">
          <a:xfrm>
            <a:off x="5424488" y="3733800"/>
            <a:ext cx="3719512" cy="2898775"/>
            <a:chOff x="3417" y="0"/>
            <a:chExt cx="2343" cy="1826"/>
          </a:xfrm>
        </p:grpSpPr>
        <p:sp>
          <p:nvSpPr>
            <p:cNvPr id="176139" name="Oval 1216"/>
            <p:cNvSpPr>
              <a:spLocks noChangeArrowheads="1"/>
            </p:cNvSpPr>
            <p:nvPr/>
          </p:nvSpPr>
          <p:spPr bwMode="auto">
            <a:xfrm>
              <a:off x="3936" y="935"/>
              <a:ext cx="416" cy="417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grpSp>
          <p:nvGrpSpPr>
            <p:cNvPr id="6" name="Group 1217"/>
            <p:cNvGrpSpPr>
              <a:grpSpLocks/>
            </p:cNvGrpSpPr>
            <p:nvPr/>
          </p:nvGrpSpPr>
          <p:grpSpPr bwMode="auto">
            <a:xfrm>
              <a:off x="4352" y="1039"/>
              <a:ext cx="519" cy="208"/>
              <a:chOff x="2471" y="3535"/>
              <a:chExt cx="519" cy="208"/>
            </a:xfrm>
          </p:grpSpPr>
          <p:sp>
            <p:nvSpPr>
              <p:cNvPr id="176167" name="Line 1218"/>
              <p:cNvSpPr>
                <a:spLocks noChangeShapeType="1"/>
              </p:cNvSpPr>
              <p:nvPr/>
            </p:nvSpPr>
            <p:spPr bwMode="auto">
              <a:xfrm>
                <a:off x="2471" y="3639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6168" name="Line 1219"/>
              <p:cNvSpPr>
                <a:spLocks noChangeShapeType="1"/>
              </p:cNvSpPr>
              <p:nvPr/>
            </p:nvSpPr>
            <p:spPr bwMode="auto">
              <a:xfrm flipH="1" flipV="1">
                <a:off x="2886" y="353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6169" name="Line 1220"/>
              <p:cNvSpPr>
                <a:spLocks noChangeShapeType="1"/>
              </p:cNvSpPr>
              <p:nvPr/>
            </p:nvSpPr>
            <p:spPr bwMode="auto">
              <a:xfrm flipH="1">
                <a:off x="2886" y="363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76141" name="Line 1221"/>
            <p:cNvSpPr>
              <a:spLocks noChangeShapeType="1"/>
            </p:cNvSpPr>
            <p:nvPr/>
          </p:nvSpPr>
          <p:spPr bwMode="auto">
            <a:xfrm>
              <a:off x="3417" y="1143"/>
              <a:ext cx="519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42" name="Line 1222"/>
            <p:cNvSpPr>
              <a:spLocks noChangeShapeType="1"/>
            </p:cNvSpPr>
            <p:nvPr/>
          </p:nvSpPr>
          <p:spPr bwMode="auto">
            <a:xfrm flipH="1" flipV="1">
              <a:off x="3833" y="1039"/>
              <a:ext cx="103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43" name="Line 1223"/>
            <p:cNvSpPr>
              <a:spLocks noChangeShapeType="1"/>
            </p:cNvSpPr>
            <p:nvPr/>
          </p:nvSpPr>
          <p:spPr bwMode="auto">
            <a:xfrm flipH="1">
              <a:off x="3833" y="1143"/>
              <a:ext cx="103" cy="104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44" name="Line 1224"/>
            <p:cNvSpPr>
              <a:spLocks noChangeShapeType="1"/>
            </p:cNvSpPr>
            <p:nvPr/>
          </p:nvSpPr>
          <p:spPr bwMode="auto">
            <a:xfrm>
              <a:off x="4144" y="416"/>
              <a:ext cx="1" cy="52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45" name="Line 1225"/>
            <p:cNvSpPr>
              <a:spLocks noChangeShapeType="1"/>
            </p:cNvSpPr>
            <p:nvPr/>
          </p:nvSpPr>
          <p:spPr bwMode="auto">
            <a:xfrm flipV="1">
              <a:off x="4144" y="832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46" name="Line 1226"/>
            <p:cNvSpPr>
              <a:spLocks noChangeShapeType="1"/>
            </p:cNvSpPr>
            <p:nvPr/>
          </p:nvSpPr>
          <p:spPr bwMode="auto">
            <a:xfrm flipH="1" flipV="1">
              <a:off x="4040" y="832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47" name="Line 1227"/>
            <p:cNvSpPr>
              <a:spLocks noChangeShapeType="1"/>
            </p:cNvSpPr>
            <p:nvPr/>
          </p:nvSpPr>
          <p:spPr bwMode="auto">
            <a:xfrm>
              <a:off x="4144" y="1351"/>
              <a:ext cx="1" cy="416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48" name="Line 1228"/>
            <p:cNvSpPr>
              <a:spLocks noChangeShapeType="1"/>
            </p:cNvSpPr>
            <p:nvPr/>
          </p:nvSpPr>
          <p:spPr bwMode="auto">
            <a:xfrm flipV="1">
              <a:off x="4144" y="1663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49" name="Line 1229"/>
            <p:cNvSpPr>
              <a:spLocks noChangeShapeType="1"/>
            </p:cNvSpPr>
            <p:nvPr/>
          </p:nvSpPr>
          <p:spPr bwMode="auto">
            <a:xfrm flipH="1" flipV="1">
              <a:off x="4040" y="1663"/>
              <a:ext cx="104" cy="104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50" name="Rectangle 1230"/>
            <p:cNvSpPr>
              <a:spLocks noChangeArrowheads="1"/>
            </p:cNvSpPr>
            <p:nvPr/>
          </p:nvSpPr>
          <p:spPr bwMode="auto">
            <a:xfrm>
              <a:off x="3417" y="885"/>
              <a:ext cx="14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F</a:t>
              </a:r>
              <a:r>
                <a:rPr lang="pt-BR" sz="2200" b="0" baseline="-25000">
                  <a:latin typeface="+mn-lt"/>
                </a:rPr>
                <a:t>2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51" name="Rectangle 1231"/>
            <p:cNvSpPr>
              <a:spLocks noChangeArrowheads="1"/>
            </p:cNvSpPr>
            <p:nvPr/>
          </p:nvSpPr>
          <p:spPr bwMode="auto">
            <a:xfrm>
              <a:off x="3417" y="1301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100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52" name="Rectangle 1232"/>
            <p:cNvSpPr>
              <a:spLocks noChangeArrowheads="1"/>
            </p:cNvSpPr>
            <p:nvPr/>
          </p:nvSpPr>
          <p:spPr bwMode="auto">
            <a:xfrm>
              <a:off x="4352" y="1301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170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53" name="Rectangle 1233"/>
            <p:cNvSpPr>
              <a:spLocks noChangeArrowheads="1"/>
            </p:cNvSpPr>
            <p:nvPr/>
          </p:nvSpPr>
          <p:spPr bwMode="auto">
            <a:xfrm>
              <a:off x="4663" y="1197"/>
              <a:ext cx="7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54" name="Rectangle 1234"/>
            <p:cNvSpPr>
              <a:spLocks noChangeArrowheads="1"/>
            </p:cNvSpPr>
            <p:nvPr/>
          </p:nvSpPr>
          <p:spPr bwMode="auto">
            <a:xfrm>
              <a:off x="3833" y="366"/>
              <a:ext cx="2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22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baseline="-250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55" name="Rectangle 1235"/>
            <p:cNvSpPr>
              <a:spLocks noChangeArrowheads="1"/>
            </p:cNvSpPr>
            <p:nvPr/>
          </p:nvSpPr>
          <p:spPr bwMode="auto">
            <a:xfrm>
              <a:off x="4248" y="366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180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56" name="Rectangle 1236"/>
            <p:cNvSpPr>
              <a:spLocks noChangeArrowheads="1"/>
            </p:cNvSpPr>
            <p:nvPr/>
          </p:nvSpPr>
          <p:spPr bwMode="auto">
            <a:xfrm>
              <a:off x="4559" y="262"/>
              <a:ext cx="7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*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57" name="Rectangle 1237"/>
            <p:cNvSpPr>
              <a:spLocks noChangeArrowheads="1"/>
            </p:cNvSpPr>
            <p:nvPr/>
          </p:nvSpPr>
          <p:spPr bwMode="auto">
            <a:xfrm>
              <a:off x="4248" y="1613"/>
              <a:ext cx="3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 b="0">
                  <a:solidFill>
                    <a:srgbClr val="FF0000"/>
                  </a:solidFill>
                  <a:latin typeface="+mn-lt"/>
                </a:rPr>
                <a:t>110 ?</a:t>
              </a: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58" name="Text Box 1238"/>
            <p:cNvSpPr txBox="1">
              <a:spLocks noChangeArrowheads="1"/>
            </p:cNvSpPr>
            <p:nvPr/>
          </p:nvSpPr>
          <p:spPr bwMode="auto">
            <a:xfrm>
              <a:off x="3993" y="1030"/>
              <a:ext cx="336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76159" name="Text Box 1239"/>
            <p:cNvSpPr txBox="1">
              <a:spLocks noChangeArrowheads="1"/>
            </p:cNvSpPr>
            <p:nvPr/>
          </p:nvSpPr>
          <p:spPr bwMode="auto">
            <a:xfrm>
              <a:off x="3840" y="0"/>
              <a:ext cx="15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pt-BR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6160" name="Oval 1240"/>
            <p:cNvSpPr>
              <a:spLocks noChangeArrowheads="1"/>
            </p:cNvSpPr>
            <p:nvPr/>
          </p:nvSpPr>
          <p:spPr bwMode="auto">
            <a:xfrm>
              <a:off x="4857" y="912"/>
              <a:ext cx="416" cy="417"/>
            </a:xfrm>
            <a:prstGeom prst="ellipse">
              <a:avLst/>
            </a:prstGeom>
            <a:solidFill>
              <a:srgbClr val="FFFFFF"/>
            </a:solidFill>
            <a:ln w="269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76161" name="Line 1241"/>
            <p:cNvSpPr>
              <a:spLocks noChangeShapeType="1"/>
            </p:cNvSpPr>
            <p:nvPr/>
          </p:nvSpPr>
          <p:spPr bwMode="auto">
            <a:xfrm flipV="1">
              <a:off x="4809" y="960"/>
              <a:ext cx="528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grpSp>
          <p:nvGrpSpPr>
            <p:cNvPr id="7" name="Group 1242"/>
            <p:cNvGrpSpPr>
              <a:grpSpLocks/>
            </p:cNvGrpSpPr>
            <p:nvPr/>
          </p:nvGrpSpPr>
          <p:grpSpPr bwMode="auto">
            <a:xfrm>
              <a:off x="5241" y="1056"/>
              <a:ext cx="519" cy="208"/>
              <a:chOff x="2471" y="3535"/>
              <a:chExt cx="519" cy="208"/>
            </a:xfrm>
          </p:grpSpPr>
          <p:sp>
            <p:nvSpPr>
              <p:cNvPr id="176164" name="Line 1243"/>
              <p:cNvSpPr>
                <a:spLocks noChangeShapeType="1"/>
              </p:cNvSpPr>
              <p:nvPr/>
            </p:nvSpPr>
            <p:spPr bwMode="auto">
              <a:xfrm>
                <a:off x="2471" y="3639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6165" name="Line 1244"/>
              <p:cNvSpPr>
                <a:spLocks noChangeShapeType="1"/>
              </p:cNvSpPr>
              <p:nvPr/>
            </p:nvSpPr>
            <p:spPr bwMode="auto">
              <a:xfrm flipH="1" flipV="1">
                <a:off x="2886" y="353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6166" name="Line 1245"/>
              <p:cNvSpPr>
                <a:spLocks noChangeShapeType="1"/>
              </p:cNvSpPr>
              <p:nvPr/>
            </p:nvSpPr>
            <p:spPr bwMode="auto">
              <a:xfrm flipH="1">
                <a:off x="2886" y="3639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  <p:sp>
          <p:nvSpPr>
            <p:cNvPr id="176163" name="Text Box 1246"/>
            <p:cNvSpPr txBox="1">
              <a:spLocks noChangeArrowheads="1"/>
            </p:cNvSpPr>
            <p:nvPr/>
          </p:nvSpPr>
          <p:spPr bwMode="auto">
            <a:xfrm>
              <a:off x="5241" y="1200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0">
                  <a:latin typeface="+mn-lt"/>
                </a:rPr>
                <a:t>212*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6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6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utoUpdateAnimBg="0"/>
      <p:bldP spid="176131" grpId="0" autoUpdateAnimBg="0"/>
      <p:bldP spid="176281" grpId="0" autoUpdateAnimBg="0"/>
      <p:bldP spid="176282" grpId="0" autoUpdateAnimBg="0"/>
      <p:bldP spid="176315" grpId="0" autoUpdateAnimBg="0"/>
      <p:bldP spid="176316" grpId="0" autoUpdateAnimBg="0"/>
      <p:bldP spid="176318" grpId="0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 Box 3"/>
          <p:cNvSpPr txBox="1">
            <a:spLocks noChangeArrowheads="1"/>
          </p:cNvSpPr>
          <p:nvPr/>
        </p:nvSpPr>
        <p:spPr bwMode="auto">
          <a:xfrm>
            <a:off x="3590956" y="0"/>
            <a:ext cx="282930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latin typeface="+mn-lt"/>
              </a:rPr>
              <a:t>Estado Atual da Rede</a:t>
            </a:r>
          </a:p>
        </p:txBody>
      </p:sp>
      <p:sp>
        <p:nvSpPr>
          <p:cNvPr id="327748" name="Text Box 68"/>
          <p:cNvSpPr txBox="1">
            <a:spLocks noChangeArrowheads="1"/>
          </p:cNvSpPr>
          <p:nvPr/>
        </p:nvSpPr>
        <p:spPr bwMode="auto">
          <a:xfrm>
            <a:off x="1000156" y="4343400"/>
            <a:ext cx="8001000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Corrente	WC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    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>
                <a:latin typeface="+mn-lt"/>
              </a:rPr>
              <a:t>Demanda</a:t>
            </a:r>
          </a:p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                       </a:t>
            </a:r>
            <a:r>
              <a:rPr lang="pt-BR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	              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	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                   kW</a:t>
            </a:r>
            <a:endParaRPr lang="pt-BR" sz="2400" b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b="0">
                <a:latin typeface="+mn-lt"/>
              </a:rPr>
              <a:t>F</a:t>
            </a:r>
            <a:r>
              <a:rPr lang="pt-BR" sz="2400" b="0" baseline="-25000">
                <a:latin typeface="+mn-lt"/>
              </a:rPr>
              <a:t>1</a:t>
            </a:r>
            <a:r>
              <a:rPr lang="pt-BR" sz="2400" b="0">
                <a:latin typeface="+mn-lt"/>
              </a:rPr>
              <a:t>		   5                    60	117,2           286</a:t>
            </a:r>
          </a:p>
          <a:p>
            <a:pPr algn="l"/>
            <a:r>
              <a:rPr lang="pt-BR" sz="2400" b="0">
                <a:latin typeface="+mn-lt"/>
              </a:rPr>
              <a:t>       F</a:t>
            </a:r>
            <a:r>
              <a:rPr lang="pt-BR" sz="2400" b="0" baseline="-25000">
                <a:latin typeface="+mn-lt"/>
              </a:rPr>
              <a:t>2</a:t>
            </a:r>
            <a:r>
              <a:rPr lang="pt-BR" sz="2400" b="0">
                <a:latin typeface="+mn-lt"/>
              </a:rPr>
              <a:t>		   7	           170	212              210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	 10                 131	  90              410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  2	           140	140                -  </a:t>
            </a:r>
            <a:endParaRPr lang="pt-BR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26"/>
          <p:cNvGrpSpPr>
            <a:grpSpLocks/>
          </p:cNvGrpSpPr>
          <p:nvPr/>
        </p:nvGrpSpPr>
        <p:grpSpPr bwMode="auto">
          <a:xfrm>
            <a:off x="2600356" y="609600"/>
            <a:ext cx="4905375" cy="3751263"/>
            <a:chOff x="2256" y="480"/>
            <a:chExt cx="3090" cy="2363"/>
          </a:xfrm>
        </p:grpSpPr>
        <p:grpSp>
          <p:nvGrpSpPr>
            <p:cNvPr id="3" name="Group 67"/>
            <p:cNvGrpSpPr>
              <a:grpSpLocks/>
            </p:cNvGrpSpPr>
            <p:nvPr/>
          </p:nvGrpSpPr>
          <p:grpSpPr bwMode="auto">
            <a:xfrm>
              <a:off x="4077" y="720"/>
              <a:ext cx="1269" cy="2123"/>
              <a:chOff x="2205" y="511"/>
              <a:chExt cx="1269" cy="2123"/>
            </a:xfrm>
          </p:grpSpPr>
          <p:sp>
            <p:nvSpPr>
              <p:cNvPr id="177184" name="Oval 4"/>
              <p:cNvSpPr>
                <a:spLocks noChangeArrowheads="1"/>
              </p:cNvSpPr>
              <p:nvPr/>
            </p:nvSpPr>
            <p:spPr bwMode="auto">
              <a:xfrm>
                <a:off x="2653" y="987"/>
                <a:ext cx="358" cy="350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85" name="Line 5"/>
              <p:cNvSpPr>
                <a:spLocks noChangeShapeType="1"/>
              </p:cNvSpPr>
              <p:nvPr/>
            </p:nvSpPr>
            <p:spPr bwMode="auto">
              <a:xfrm>
                <a:off x="3010" y="1162"/>
                <a:ext cx="446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86" name="Line 6"/>
              <p:cNvSpPr>
                <a:spLocks noChangeShapeType="1"/>
              </p:cNvSpPr>
              <p:nvPr/>
            </p:nvSpPr>
            <p:spPr bwMode="auto">
              <a:xfrm flipH="1" flipV="1">
                <a:off x="3366" y="1075"/>
                <a:ext cx="90" cy="87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87" name="Line 7"/>
              <p:cNvSpPr>
                <a:spLocks noChangeShapeType="1"/>
              </p:cNvSpPr>
              <p:nvPr/>
            </p:nvSpPr>
            <p:spPr bwMode="auto">
              <a:xfrm flipH="1">
                <a:off x="3366" y="1162"/>
                <a:ext cx="90" cy="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88" name="Line 8"/>
              <p:cNvSpPr>
                <a:spLocks noChangeShapeType="1"/>
              </p:cNvSpPr>
              <p:nvPr/>
            </p:nvSpPr>
            <p:spPr bwMode="auto">
              <a:xfrm>
                <a:off x="2208" y="1162"/>
                <a:ext cx="446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89" name="Line 9"/>
              <p:cNvSpPr>
                <a:spLocks noChangeShapeType="1"/>
              </p:cNvSpPr>
              <p:nvPr/>
            </p:nvSpPr>
            <p:spPr bwMode="auto">
              <a:xfrm flipH="1" flipV="1">
                <a:off x="2564" y="1075"/>
                <a:ext cx="90" cy="87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90" name="Line 10"/>
              <p:cNvSpPr>
                <a:spLocks noChangeShapeType="1"/>
              </p:cNvSpPr>
              <p:nvPr/>
            </p:nvSpPr>
            <p:spPr bwMode="auto">
              <a:xfrm flipH="1">
                <a:off x="2564" y="1162"/>
                <a:ext cx="90" cy="88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91" name="Line 11"/>
              <p:cNvSpPr>
                <a:spLocks noChangeShapeType="1"/>
              </p:cNvSpPr>
              <p:nvPr/>
            </p:nvSpPr>
            <p:spPr bwMode="auto">
              <a:xfrm>
                <a:off x="2832" y="552"/>
                <a:ext cx="1" cy="436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92" name="Line 12"/>
              <p:cNvSpPr>
                <a:spLocks noChangeShapeType="1"/>
              </p:cNvSpPr>
              <p:nvPr/>
            </p:nvSpPr>
            <p:spPr bwMode="auto">
              <a:xfrm flipV="1">
                <a:off x="2832" y="901"/>
                <a:ext cx="90" cy="87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93" name="Line 13"/>
              <p:cNvSpPr>
                <a:spLocks noChangeShapeType="1"/>
              </p:cNvSpPr>
              <p:nvPr/>
            </p:nvSpPr>
            <p:spPr bwMode="auto">
              <a:xfrm flipH="1" flipV="1">
                <a:off x="2742" y="901"/>
                <a:ext cx="90" cy="87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94" name="Line 14"/>
              <p:cNvSpPr>
                <a:spLocks noChangeShapeType="1"/>
              </p:cNvSpPr>
              <p:nvPr/>
            </p:nvSpPr>
            <p:spPr bwMode="auto">
              <a:xfrm>
                <a:off x="2832" y="1336"/>
                <a:ext cx="1" cy="436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95" name="Line 15"/>
              <p:cNvSpPr>
                <a:spLocks noChangeShapeType="1"/>
              </p:cNvSpPr>
              <p:nvPr/>
            </p:nvSpPr>
            <p:spPr bwMode="auto">
              <a:xfrm flipV="1">
                <a:off x="2832" y="1685"/>
                <a:ext cx="90" cy="87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96" name="Line 16"/>
              <p:cNvSpPr>
                <a:spLocks noChangeShapeType="1"/>
              </p:cNvSpPr>
              <p:nvPr/>
            </p:nvSpPr>
            <p:spPr bwMode="auto">
              <a:xfrm flipH="1" flipV="1">
                <a:off x="2742" y="1685"/>
                <a:ext cx="90" cy="87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97" name="Rectangle 17"/>
              <p:cNvSpPr>
                <a:spLocks noChangeArrowheads="1"/>
              </p:cNvSpPr>
              <p:nvPr/>
            </p:nvSpPr>
            <p:spPr bwMode="auto">
              <a:xfrm>
                <a:off x="2335" y="895"/>
                <a:ext cx="0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pt-BR" sz="2800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98" name="Rectangle 18"/>
              <p:cNvSpPr>
                <a:spLocks noChangeArrowheads="1"/>
              </p:cNvSpPr>
              <p:nvPr/>
            </p:nvSpPr>
            <p:spPr bwMode="auto">
              <a:xfrm>
                <a:off x="2574" y="511"/>
                <a:ext cx="20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2200" b="0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  <a:endParaRPr lang="pt-BR" sz="2800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99" name="Rectangle 19"/>
              <p:cNvSpPr>
                <a:spLocks noChangeArrowheads="1"/>
              </p:cNvSpPr>
              <p:nvPr/>
            </p:nvSpPr>
            <p:spPr bwMode="auto">
              <a:xfrm>
                <a:off x="2885" y="511"/>
                <a:ext cx="3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250*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200" name="Rectangle 20"/>
              <p:cNvSpPr>
                <a:spLocks noChangeArrowheads="1"/>
              </p:cNvSpPr>
              <p:nvPr/>
            </p:nvSpPr>
            <p:spPr bwMode="auto">
              <a:xfrm>
                <a:off x="2205" y="1295"/>
                <a:ext cx="26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latin typeface="+mn-lt"/>
                  </a:rPr>
                  <a:t>212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201" name="Rectangle 21"/>
              <p:cNvSpPr>
                <a:spLocks noChangeArrowheads="1"/>
              </p:cNvSpPr>
              <p:nvPr/>
            </p:nvSpPr>
            <p:spPr bwMode="auto">
              <a:xfrm>
                <a:off x="3063" y="1295"/>
                <a:ext cx="3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latin typeface="+mn-lt"/>
                  </a:rPr>
                  <a:t>220*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202" name="Rectangle 22"/>
              <p:cNvSpPr>
                <a:spLocks noChangeArrowheads="1"/>
              </p:cNvSpPr>
              <p:nvPr/>
            </p:nvSpPr>
            <p:spPr bwMode="auto">
              <a:xfrm>
                <a:off x="3007" y="1611"/>
                <a:ext cx="26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222</a:t>
                </a:r>
                <a:endParaRPr lang="pt-BR" sz="28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203" name="Text Box 23"/>
              <p:cNvSpPr txBox="1">
                <a:spLocks noChangeArrowheads="1"/>
              </p:cNvSpPr>
              <p:nvPr/>
            </p:nvSpPr>
            <p:spPr bwMode="auto">
              <a:xfrm>
                <a:off x="2730" y="1062"/>
                <a:ext cx="206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pt-BR" b="0">
                    <a:solidFill>
                      <a:schemeClr val="tx1"/>
                    </a:solidFill>
                    <a:latin typeface="+mn-lt"/>
                  </a:rPr>
                  <a:t>1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204" name="Rectangle 24"/>
              <p:cNvSpPr>
                <a:spLocks noChangeArrowheads="1"/>
              </p:cNvSpPr>
              <p:nvPr/>
            </p:nvSpPr>
            <p:spPr bwMode="auto">
              <a:xfrm>
                <a:off x="3254" y="2343"/>
                <a:ext cx="11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endParaRPr lang="pt-BR" sz="24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205" name="Oval 25"/>
              <p:cNvSpPr>
                <a:spLocks noChangeArrowheads="1"/>
              </p:cNvSpPr>
              <p:nvPr/>
            </p:nvSpPr>
            <p:spPr bwMode="auto">
              <a:xfrm>
                <a:off x="2660" y="1752"/>
                <a:ext cx="362" cy="354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06" name="Line 26"/>
              <p:cNvSpPr>
                <a:spLocks noChangeShapeType="1"/>
              </p:cNvSpPr>
              <p:nvPr/>
            </p:nvSpPr>
            <p:spPr bwMode="auto">
              <a:xfrm>
                <a:off x="2841" y="2105"/>
                <a:ext cx="1" cy="44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07" name="Line 27"/>
              <p:cNvSpPr>
                <a:spLocks noChangeShapeType="1"/>
              </p:cNvSpPr>
              <p:nvPr/>
            </p:nvSpPr>
            <p:spPr bwMode="auto">
              <a:xfrm flipH="1" flipV="1">
                <a:off x="2751" y="2458"/>
                <a:ext cx="90" cy="88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08" name="Line 28"/>
              <p:cNvSpPr>
                <a:spLocks noChangeShapeType="1"/>
              </p:cNvSpPr>
              <p:nvPr/>
            </p:nvSpPr>
            <p:spPr bwMode="auto">
              <a:xfrm flipV="1">
                <a:off x="2841" y="2458"/>
                <a:ext cx="90" cy="88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09" name="Line 29"/>
              <p:cNvSpPr>
                <a:spLocks noChangeShapeType="1"/>
              </p:cNvSpPr>
              <p:nvPr/>
            </p:nvSpPr>
            <p:spPr bwMode="auto">
              <a:xfrm>
                <a:off x="3022" y="1929"/>
                <a:ext cx="452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10" name="Line 30"/>
              <p:cNvSpPr>
                <a:spLocks noChangeShapeType="1"/>
              </p:cNvSpPr>
              <p:nvPr/>
            </p:nvSpPr>
            <p:spPr bwMode="auto">
              <a:xfrm flipH="1" flipV="1">
                <a:off x="3384" y="1841"/>
                <a:ext cx="90" cy="88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11" name="Line 31"/>
              <p:cNvSpPr>
                <a:spLocks noChangeShapeType="1"/>
              </p:cNvSpPr>
              <p:nvPr/>
            </p:nvSpPr>
            <p:spPr bwMode="auto">
              <a:xfrm flipH="1">
                <a:off x="3384" y="1929"/>
                <a:ext cx="90" cy="88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12" name="Line 32"/>
              <p:cNvSpPr>
                <a:spLocks noChangeShapeType="1"/>
              </p:cNvSpPr>
              <p:nvPr/>
            </p:nvSpPr>
            <p:spPr bwMode="auto">
              <a:xfrm>
                <a:off x="2208" y="1929"/>
                <a:ext cx="452" cy="1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13" name="Line 33"/>
              <p:cNvSpPr>
                <a:spLocks noChangeShapeType="1"/>
              </p:cNvSpPr>
              <p:nvPr/>
            </p:nvSpPr>
            <p:spPr bwMode="auto">
              <a:xfrm flipH="1" flipV="1">
                <a:off x="2570" y="1841"/>
                <a:ext cx="90" cy="88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14" name="Line 34"/>
              <p:cNvSpPr>
                <a:spLocks noChangeShapeType="1"/>
              </p:cNvSpPr>
              <p:nvPr/>
            </p:nvSpPr>
            <p:spPr bwMode="auto">
              <a:xfrm flipH="1">
                <a:off x="2570" y="1929"/>
                <a:ext cx="90" cy="88"/>
              </a:xfrm>
              <a:prstGeom prst="line">
                <a:avLst/>
              </a:prstGeom>
              <a:noFill/>
              <a:ln w="238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215" name="Rectangle 35"/>
              <p:cNvSpPr>
                <a:spLocks noChangeArrowheads="1"/>
              </p:cNvSpPr>
              <p:nvPr/>
            </p:nvSpPr>
            <p:spPr bwMode="auto">
              <a:xfrm>
                <a:off x="2304" y="1663"/>
                <a:ext cx="143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F</a:t>
                </a:r>
                <a:r>
                  <a:rPr lang="pt-BR" sz="2200" b="0" baseline="-25000">
                    <a:latin typeface="+mn-lt"/>
                  </a:rPr>
                  <a:t>1</a:t>
                </a:r>
                <a:endParaRPr lang="pt-BR" sz="2200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216" name="Rectangle 36"/>
              <p:cNvSpPr>
                <a:spLocks noChangeArrowheads="1"/>
              </p:cNvSpPr>
              <p:nvPr/>
            </p:nvSpPr>
            <p:spPr bwMode="auto">
              <a:xfrm>
                <a:off x="2208" y="2030"/>
                <a:ext cx="395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117,2</a:t>
                </a:r>
                <a:endParaRPr lang="pt-BR" sz="2200">
                  <a:latin typeface="+mn-lt"/>
                </a:endParaRPr>
              </a:p>
            </p:txBody>
          </p:sp>
          <p:sp>
            <p:nvSpPr>
              <p:cNvPr id="177217" name="Rectangle 37"/>
              <p:cNvSpPr>
                <a:spLocks noChangeArrowheads="1"/>
              </p:cNvSpPr>
              <p:nvPr/>
            </p:nvSpPr>
            <p:spPr bwMode="auto">
              <a:xfrm>
                <a:off x="3022" y="2030"/>
                <a:ext cx="26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150</a:t>
                </a:r>
                <a:endParaRPr lang="pt-BR" sz="22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218" name="Rectangle 38"/>
              <p:cNvSpPr>
                <a:spLocks noChangeArrowheads="1"/>
              </p:cNvSpPr>
              <p:nvPr/>
            </p:nvSpPr>
            <p:spPr bwMode="auto">
              <a:xfrm>
                <a:off x="3203" y="1931"/>
                <a:ext cx="6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1800" b="0">
                    <a:latin typeface="+mn-lt"/>
                  </a:rPr>
                  <a:t>*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219" name="Text Box 39"/>
              <p:cNvSpPr txBox="1">
                <a:spLocks noChangeArrowheads="1"/>
              </p:cNvSpPr>
              <p:nvPr/>
            </p:nvSpPr>
            <p:spPr bwMode="auto">
              <a:xfrm>
                <a:off x="2717" y="1804"/>
                <a:ext cx="189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b="0">
                    <a:solidFill>
                      <a:schemeClr val="tx1"/>
                    </a:solidFill>
                    <a:latin typeface="+mn-lt"/>
                  </a:rPr>
                  <a:t>2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grpSp>
            <p:nvGrpSpPr>
              <p:cNvPr id="4" name="Group 40"/>
              <p:cNvGrpSpPr>
                <a:grpSpLocks/>
              </p:cNvGrpSpPr>
              <p:nvPr/>
            </p:nvGrpSpPr>
            <p:grpSpPr bwMode="auto">
              <a:xfrm>
                <a:off x="2913" y="2284"/>
                <a:ext cx="477" cy="287"/>
                <a:chOff x="3215" y="2824"/>
                <a:chExt cx="477" cy="287"/>
              </a:xfrm>
            </p:grpSpPr>
            <p:sp>
              <p:nvSpPr>
                <p:cNvPr id="177221" name="Oval 41"/>
                <p:cNvSpPr>
                  <a:spLocks noChangeArrowheads="1"/>
                </p:cNvSpPr>
                <p:nvPr/>
              </p:nvSpPr>
              <p:spPr bwMode="auto">
                <a:xfrm>
                  <a:off x="3215" y="2824"/>
                  <a:ext cx="477" cy="287"/>
                </a:xfrm>
                <a:prstGeom prst="ellipse">
                  <a:avLst/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7222" name="Rectangle 42"/>
                <p:cNvSpPr>
                  <a:spLocks noChangeArrowheads="1"/>
                </p:cNvSpPr>
                <p:nvPr/>
              </p:nvSpPr>
              <p:spPr bwMode="auto">
                <a:xfrm>
                  <a:off x="3311" y="2874"/>
                  <a:ext cx="267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140</a:t>
                  </a:r>
                  <a:endParaRPr lang="pt-BR" sz="22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</p:grpSp>
        <p:grpSp>
          <p:nvGrpSpPr>
            <p:cNvPr id="5" name="Group 125"/>
            <p:cNvGrpSpPr>
              <a:grpSpLocks/>
            </p:cNvGrpSpPr>
            <p:nvPr/>
          </p:nvGrpSpPr>
          <p:grpSpPr bwMode="auto">
            <a:xfrm>
              <a:off x="2256" y="480"/>
              <a:ext cx="1920" cy="1564"/>
              <a:chOff x="528" y="646"/>
              <a:chExt cx="1920" cy="1564"/>
            </a:xfrm>
          </p:grpSpPr>
          <p:sp>
            <p:nvSpPr>
              <p:cNvPr id="177159" name="Oval 94"/>
              <p:cNvSpPr>
                <a:spLocks noChangeArrowheads="1"/>
              </p:cNvSpPr>
              <p:nvPr/>
            </p:nvSpPr>
            <p:spPr bwMode="auto">
              <a:xfrm>
                <a:off x="1047" y="1319"/>
                <a:ext cx="416" cy="417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grpSp>
            <p:nvGrpSpPr>
              <p:cNvPr id="6" name="Group 95"/>
              <p:cNvGrpSpPr>
                <a:grpSpLocks/>
              </p:cNvGrpSpPr>
              <p:nvPr/>
            </p:nvGrpSpPr>
            <p:grpSpPr bwMode="auto">
              <a:xfrm>
                <a:off x="1463" y="1423"/>
                <a:ext cx="519" cy="208"/>
                <a:chOff x="2471" y="3535"/>
                <a:chExt cx="519" cy="208"/>
              </a:xfrm>
            </p:grpSpPr>
            <p:sp>
              <p:nvSpPr>
                <p:cNvPr id="177181" name="Line 96"/>
                <p:cNvSpPr>
                  <a:spLocks noChangeShapeType="1"/>
                </p:cNvSpPr>
                <p:nvPr/>
              </p:nvSpPr>
              <p:spPr bwMode="auto">
                <a:xfrm>
                  <a:off x="2471" y="3639"/>
                  <a:ext cx="519" cy="1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7182" name="Line 97"/>
                <p:cNvSpPr>
                  <a:spLocks noChangeShapeType="1"/>
                </p:cNvSpPr>
                <p:nvPr/>
              </p:nvSpPr>
              <p:spPr bwMode="auto">
                <a:xfrm flipH="1" flipV="1">
                  <a:off x="2886" y="353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7183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2886" y="3639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</p:grpSp>
          <p:sp>
            <p:nvSpPr>
              <p:cNvPr id="177161" name="Line 99"/>
              <p:cNvSpPr>
                <a:spLocks noChangeShapeType="1"/>
              </p:cNvSpPr>
              <p:nvPr/>
            </p:nvSpPr>
            <p:spPr bwMode="auto">
              <a:xfrm>
                <a:off x="528" y="1527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62" name="Line 100"/>
              <p:cNvSpPr>
                <a:spLocks noChangeShapeType="1"/>
              </p:cNvSpPr>
              <p:nvPr/>
            </p:nvSpPr>
            <p:spPr bwMode="auto">
              <a:xfrm flipH="1" flipV="1">
                <a:off x="944" y="1423"/>
                <a:ext cx="103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63" name="Line 101"/>
              <p:cNvSpPr>
                <a:spLocks noChangeShapeType="1"/>
              </p:cNvSpPr>
              <p:nvPr/>
            </p:nvSpPr>
            <p:spPr bwMode="auto">
              <a:xfrm flipH="1">
                <a:off x="944" y="1527"/>
                <a:ext cx="103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64" name="Line 102"/>
              <p:cNvSpPr>
                <a:spLocks noChangeShapeType="1"/>
              </p:cNvSpPr>
              <p:nvPr/>
            </p:nvSpPr>
            <p:spPr bwMode="auto">
              <a:xfrm>
                <a:off x="1255" y="800"/>
                <a:ext cx="1" cy="52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65" name="Line 103"/>
              <p:cNvSpPr>
                <a:spLocks noChangeShapeType="1"/>
              </p:cNvSpPr>
              <p:nvPr/>
            </p:nvSpPr>
            <p:spPr bwMode="auto">
              <a:xfrm flipV="1">
                <a:off x="1255" y="1216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66" name="Line 104"/>
              <p:cNvSpPr>
                <a:spLocks noChangeShapeType="1"/>
              </p:cNvSpPr>
              <p:nvPr/>
            </p:nvSpPr>
            <p:spPr bwMode="auto">
              <a:xfrm flipH="1" flipV="1">
                <a:off x="1151" y="1216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67" name="Line 105"/>
              <p:cNvSpPr>
                <a:spLocks noChangeShapeType="1"/>
              </p:cNvSpPr>
              <p:nvPr/>
            </p:nvSpPr>
            <p:spPr bwMode="auto">
              <a:xfrm>
                <a:off x="1255" y="1735"/>
                <a:ext cx="1" cy="416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68" name="Line 106"/>
              <p:cNvSpPr>
                <a:spLocks noChangeShapeType="1"/>
              </p:cNvSpPr>
              <p:nvPr/>
            </p:nvSpPr>
            <p:spPr bwMode="auto">
              <a:xfrm flipV="1">
                <a:off x="1255" y="2047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69" name="Line 107"/>
              <p:cNvSpPr>
                <a:spLocks noChangeShapeType="1"/>
              </p:cNvSpPr>
              <p:nvPr/>
            </p:nvSpPr>
            <p:spPr bwMode="auto">
              <a:xfrm flipH="1" flipV="1">
                <a:off x="1151" y="2047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70" name="Rectangle 108"/>
              <p:cNvSpPr>
                <a:spLocks noChangeArrowheads="1"/>
              </p:cNvSpPr>
              <p:nvPr/>
            </p:nvSpPr>
            <p:spPr bwMode="auto">
              <a:xfrm>
                <a:off x="528" y="1269"/>
                <a:ext cx="143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F</a:t>
                </a:r>
                <a:r>
                  <a:rPr lang="pt-BR" sz="2200" b="0" baseline="-25000">
                    <a:latin typeface="+mn-lt"/>
                  </a:rPr>
                  <a:t>2</a:t>
                </a:r>
                <a:endParaRPr lang="pt-BR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71" name="Rectangle 109"/>
              <p:cNvSpPr>
                <a:spLocks noChangeArrowheads="1"/>
              </p:cNvSpPr>
              <p:nvPr/>
            </p:nvSpPr>
            <p:spPr bwMode="auto">
              <a:xfrm>
                <a:off x="528" y="1685"/>
                <a:ext cx="37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100 ?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72" name="Rectangle 110"/>
              <p:cNvSpPr>
                <a:spLocks noChangeArrowheads="1"/>
              </p:cNvSpPr>
              <p:nvPr/>
            </p:nvSpPr>
            <p:spPr bwMode="auto">
              <a:xfrm>
                <a:off x="1463" y="1685"/>
                <a:ext cx="26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170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73" name="Rectangle 111"/>
              <p:cNvSpPr>
                <a:spLocks noChangeArrowheads="1"/>
              </p:cNvSpPr>
              <p:nvPr/>
            </p:nvSpPr>
            <p:spPr bwMode="auto">
              <a:xfrm>
                <a:off x="1774" y="1581"/>
                <a:ext cx="74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*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74" name="Rectangle 112"/>
              <p:cNvSpPr>
                <a:spLocks noChangeArrowheads="1"/>
              </p:cNvSpPr>
              <p:nvPr/>
            </p:nvSpPr>
            <p:spPr bwMode="auto">
              <a:xfrm>
                <a:off x="944" y="750"/>
                <a:ext cx="20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2200" b="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  <a:endParaRPr lang="pt-BR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75" name="Rectangle 113"/>
              <p:cNvSpPr>
                <a:spLocks noChangeArrowheads="1"/>
              </p:cNvSpPr>
              <p:nvPr/>
            </p:nvSpPr>
            <p:spPr bwMode="auto">
              <a:xfrm>
                <a:off x="1359" y="750"/>
                <a:ext cx="26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180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76" name="Rectangle 114"/>
              <p:cNvSpPr>
                <a:spLocks noChangeArrowheads="1"/>
              </p:cNvSpPr>
              <p:nvPr/>
            </p:nvSpPr>
            <p:spPr bwMode="auto">
              <a:xfrm>
                <a:off x="1670" y="646"/>
                <a:ext cx="74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*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77" name="Rectangle 115"/>
              <p:cNvSpPr>
                <a:spLocks noChangeArrowheads="1"/>
              </p:cNvSpPr>
              <p:nvPr/>
            </p:nvSpPr>
            <p:spPr bwMode="auto">
              <a:xfrm>
                <a:off x="1359" y="1997"/>
                <a:ext cx="26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131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77178" name="Text Box 116"/>
              <p:cNvSpPr txBox="1">
                <a:spLocks noChangeArrowheads="1"/>
              </p:cNvSpPr>
              <p:nvPr/>
            </p:nvSpPr>
            <p:spPr bwMode="auto">
              <a:xfrm>
                <a:off x="1104" y="1414"/>
                <a:ext cx="336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pt-BR" b="0">
                    <a:solidFill>
                      <a:schemeClr val="tx1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177179" name="Oval 118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416" cy="417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77180" name="Line 119"/>
              <p:cNvSpPr>
                <a:spLocks noChangeShapeType="1"/>
              </p:cNvSpPr>
              <p:nvPr/>
            </p:nvSpPr>
            <p:spPr bwMode="auto">
              <a:xfrm flipV="1">
                <a:off x="1920" y="1344"/>
                <a:ext cx="528" cy="3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8" grpId="0" animBg="1" autoUpdateAnimBg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 Box 2"/>
          <p:cNvSpPr txBox="1">
            <a:spLocks noChangeArrowheads="1"/>
          </p:cNvSpPr>
          <p:nvPr/>
        </p:nvSpPr>
        <p:spPr bwMode="auto">
          <a:xfrm>
            <a:off x="962060" y="779480"/>
            <a:ext cx="8191500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Corrente	WC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>
                <a:latin typeface="+mn-lt"/>
              </a:rPr>
              <a:t>Demanda</a:t>
            </a:r>
          </a:p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                       </a:t>
            </a:r>
            <a:r>
              <a:rPr lang="pt-BR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	              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	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                   kW</a:t>
            </a:r>
            <a:endParaRPr lang="pt-BR" sz="2400" b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b="0">
                <a:latin typeface="+mn-lt"/>
              </a:rPr>
              <a:t>F</a:t>
            </a:r>
            <a:r>
              <a:rPr lang="pt-BR" sz="2400" b="0" baseline="-25000">
                <a:latin typeface="+mn-lt"/>
              </a:rPr>
              <a:t>1</a:t>
            </a:r>
            <a:r>
              <a:rPr lang="pt-BR" sz="2400" b="0">
                <a:latin typeface="+mn-lt"/>
              </a:rPr>
              <a:t>		   5                   60	117,2           286</a:t>
            </a:r>
          </a:p>
          <a:p>
            <a:pPr algn="l"/>
            <a:r>
              <a:rPr lang="pt-BR" sz="2400" b="0">
                <a:latin typeface="+mn-lt"/>
              </a:rPr>
              <a:t>       F</a:t>
            </a:r>
            <a:r>
              <a:rPr lang="pt-BR" sz="2400" b="0" baseline="-25000">
                <a:latin typeface="+mn-lt"/>
              </a:rPr>
              <a:t>2</a:t>
            </a:r>
            <a:r>
              <a:rPr lang="pt-BR" sz="2400" b="0">
                <a:latin typeface="+mn-lt"/>
              </a:rPr>
              <a:t>		   7	           170	212              210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	 10                  131	  90              410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  2	           140	140                -  </a:t>
            </a:r>
          </a:p>
        </p:txBody>
      </p:sp>
      <p:sp>
        <p:nvSpPr>
          <p:cNvPr id="389123" name="Text Box 3"/>
          <p:cNvSpPr txBox="1">
            <a:spLocks noChangeArrowheads="1"/>
          </p:cNvSpPr>
          <p:nvPr/>
        </p:nvSpPr>
        <p:spPr bwMode="auto">
          <a:xfrm>
            <a:off x="1500166" y="4429132"/>
            <a:ext cx="5276823" cy="149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pt-BR" sz="2400" dirty="0">
                <a:latin typeface="+mn-lt"/>
              </a:rPr>
              <a:t>Quarta Troca</a:t>
            </a:r>
            <a:br>
              <a:rPr lang="pt-BR" sz="2400" dirty="0">
                <a:latin typeface="+mn-lt"/>
              </a:rPr>
            </a:br>
            <a:endParaRPr lang="pt-BR" sz="2400" dirty="0">
              <a:solidFill>
                <a:schemeClr val="tx1"/>
              </a:solidFill>
              <a:latin typeface="+mn-lt"/>
            </a:endParaRPr>
          </a:p>
          <a:p>
            <a:r>
              <a:rPr lang="pt-BR" sz="2400" dirty="0">
                <a:solidFill>
                  <a:srgbClr val="FF0000"/>
                </a:solidFill>
                <a:latin typeface="+mn-lt"/>
              </a:rPr>
              <a:t>Q</a:t>
            </a:r>
            <a:r>
              <a:rPr lang="pt-BR" sz="2400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dirty="0">
                <a:solidFill>
                  <a:schemeClr val="tx1"/>
                </a:solidFill>
                <a:latin typeface="+mn-lt"/>
              </a:rPr>
              <a:t> x </a:t>
            </a:r>
            <a:r>
              <a:rPr lang="pt-BR" sz="2400" dirty="0">
                <a:latin typeface="+mn-lt"/>
              </a:rPr>
              <a:t>F</a:t>
            </a:r>
            <a:r>
              <a:rPr lang="pt-BR" sz="2400" baseline="-25000" dirty="0">
                <a:latin typeface="+mn-lt"/>
              </a:rPr>
              <a:t>1</a:t>
            </a:r>
            <a:r>
              <a:rPr lang="pt-BR" sz="2400" dirty="0">
                <a:latin typeface="+mn-lt"/>
              </a:rPr>
              <a:t> </a:t>
            </a:r>
            <a:br>
              <a:rPr lang="pt-BR" sz="2400" dirty="0">
                <a:latin typeface="+mn-lt"/>
              </a:rPr>
            </a:br>
            <a:r>
              <a:rPr lang="pt-BR" b="0" dirty="0">
                <a:solidFill>
                  <a:schemeClr val="tx1"/>
                </a:solidFill>
                <a:latin typeface="+mn-lt"/>
              </a:rPr>
              <a:t>(única possível)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autoUpdateAnimBg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79"/>
          <p:cNvGrpSpPr>
            <a:grpSpLocks/>
          </p:cNvGrpSpPr>
          <p:nvPr/>
        </p:nvGrpSpPr>
        <p:grpSpPr bwMode="auto">
          <a:xfrm>
            <a:off x="6400800" y="0"/>
            <a:ext cx="2743200" cy="2787650"/>
            <a:chOff x="2160" y="144"/>
            <a:chExt cx="1728" cy="1756"/>
          </a:xfrm>
        </p:grpSpPr>
        <p:grpSp>
          <p:nvGrpSpPr>
            <p:cNvPr id="3" name="Group 1029"/>
            <p:cNvGrpSpPr>
              <a:grpSpLocks/>
            </p:cNvGrpSpPr>
            <p:nvPr/>
          </p:nvGrpSpPr>
          <p:grpSpPr bwMode="auto">
            <a:xfrm>
              <a:off x="2160" y="336"/>
              <a:ext cx="1471" cy="1564"/>
              <a:chOff x="336" y="2496"/>
              <a:chExt cx="1471" cy="1564"/>
            </a:xfrm>
          </p:grpSpPr>
          <p:grpSp>
            <p:nvGrpSpPr>
              <p:cNvPr id="4" name="Group 1030"/>
              <p:cNvGrpSpPr>
                <a:grpSpLocks/>
              </p:cNvGrpSpPr>
              <p:nvPr/>
            </p:nvGrpSpPr>
            <p:grpSpPr bwMode="auto">
              <a:xfrm>
                <a:off x="336" y="2496"/>
                <a:ext cx="1471" cy="1564"/>
                <a:chOff x="384" y="2594"/>
                <a:chExt cx="1471" cy="1564"/>
              </a:xfrm>
            </p:grpSpPr>
            <p:sp>
              <p:nvSpPr>
                <p:cNvPr id="179236" name="Oval 1031"/>
                <p:cNvSpPr>
                  <a:spLocks noChangeArrowheads="1"/>
                </p:cNvSpPr>
                <p:nvPr/>
              </p:nvSpPr>
              <p:spPr bwMode="auto">
                <a:xfrm>
                  <a:off x="920" y="3267"/>
                  <a:ext cx="416" cy="417"/>
                </a:xfrm>
                <a:prstGeom prst="ellipse">
                  <a:avLst/>
                </a:prstGeom>
                <a:solidFill>
                  <a:srgbClr val="FFFFFF"/>
                </a:solidFill>
                <a:ln w="2698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37" name="Line 1032"/>
                <p:cNvSpPr>
                  <a:spLocks noChangeShapeType="1"/>
                </p:cNvSpPr>
                <p:nvPr/>
              </p:nvSpPr>
              <p:spPr bwMode="auto">
                <a:xfrm>
                  <a:off x="1336" y="3475"/>
                  <a:ext cx="519" cy="1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38" name="Line 1033"/>
                <p:cNvSpPr>
                  <a:spLocks noChangeShapeType="1"/>
                </p:cNvSpPr>
                <p:nvPr/>
              </p:nvSpPr>
              <p:spPr bwMode="auto">
                <a:xfrm flipH="1" flipV="1">
                  <a:off x="1751" y="3371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39" name="Line 1034"/>
                <p:cNvSpPr>
                  <a:spLocks noChangeShapeType="1"/>
                </p:cNvSpPr>
                <p:nvPr/>
              </p:nvSpPr>
              <p:spPr bwMode="auto">
                <a:xfrm flipH="1">
                  <a:off x="1751" y="347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0" name="Line 1035"/>
                <p:cNvSpPr>
                  <a:spLocks noChangeShapeType="1"/>
                </p:cNvSpPr>
                <p:nvPr/>
              </p:nvSpPr>
              <p:spPr bwMode="auto">
                <a:xfrm>
                  <a:off x="401" y="3475"/>
                  <a:ext cx="519" cy="1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1" name="Line 1036"/>
                <p:cNvSpPr>
                  <a:spLocks noChangeShapeType="1"/>
                </p:cNvSpPr>
                <p:nvPr/>
              </p:nvSpPr>
              <p:spPr bwMode="auto">
                <a:xfrm flipH="1" flipV="1">
                  <a:off x="817" y="3371"/>
                  <a:ext cx="103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2" name="Line 1037"/>
                <p:cNvSpPr>
                  <a:spLocks noChangeShapeType="1"/>
                </p:cNvSpPr>
                <p:nvPr/>
              </p:nvSpPr>
              <p:spPr bwMode="auto">
                <a:xfrm flipH="1">
                  <a:off x="817" y="3475"/>
                  <a:ext cx="103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3" name="Line 1038"/>
                <p:cNvSpPr>
                  <a:spLocks noChangeShapeType="1"/>
                </p:cNvSpPr>
                <p:nvPr/>
              </p:nvSpPr>
              <p:spPr bwMode="auto">
                <a:xfrm>
                  <a:off x="1128" y="2748"/>
                  <a:ext cx="1" cy="520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4" name="Line 1039"/>
                <p:cNvSpPr>
                  <a:spLocks noChangeShapeType="1"/>
                </p:cNvSpPr>
                <p:nvPr/>
              </p:nvSpPr>
              <p:spPr bwMode="auto">
                <a:xfrm flipV="1">
                  <a:off x="1128" y="3164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5" name="Line 1040"/>
                <p:cNvSpPr>
                  <a:spLocks noChangeShapeType="1"/>
                </p:cNvSpPr>
                <p:nvPr/>
              </p:nvSpPr>
              <p:spPr bwMode="auto">
                <a:xfrm flipH="1" flipV="1">
                  <a:off x="1024" y="3164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6" name="Line 1041"/>
                <p:cNvSpPr>
                  <a:spLocks noChangeShapeType="1"/>
                </p:cNvSpPr>
                <p:nvPr/>
              </p:nvSpPr>
              <p:spPr bwMode="auto">
                <a:xfrm>
                  <a:off x="1128" y="3683"/>
                  <a:ext cx="1" cy="416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7" name="Line 1042"/>
                <p:cNvSpPr>
                  <a:spLocks noChangeShapeType="1"/>
                </p:cNvSpPr>
                <p:nvPr/>
              </p:nvSpPr>
              <p:spPr bwMode="auto">
                <a:xfrm flipV="1">
                  <a:off x="1128" y="399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8" name="Line 1043"/>
                <p:cNvSpPr>
                  <a:spLocks noChangeShapeType="1"/>
                </p:cNvSpPr>
                <p:nvPr/>
              </p:nvSpPr>
              <p:spPr bwMode="auto">
                <a:xfrm flipH="1" flipV="1">
                  <a:off x="1024" y="399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49" name="Rectangle 1044"/>
                <p:cNvSpPr>
                  <a:spLocks noChangeArrowheads="1"/>
                </p:cNvSpPr>
                <p:nvPr/>
              </p:nvSpPr>
              <p:spPr bwMode="auto">
                <a:xfrm>
                  <a:off x="384" y="3168"/>
                  <a:ext cx="24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F</a:t>
                  </a:r>
                  <a:r>
                    <a:rPr lang="pt-BR" sz="2200" b="0" baseline="-25000">
                      <a:latin typeface="+mn-lt"/>
                    </a:rPr>
                    <a:t>1</a:t>
                  </a:r>
                  <a:endParaRPr lang="pt-BR" baseline="-250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50" name="Rectangle 1045"/>
                <p:cNvSpPr>
                  <a:spLocks noChangeArrowheads="1"/>
                </p:cNvSpPr>
                <p:nvPr/>
              </p:nvSpPr>
              <p:spPr bwMode="auto">
                <a:xfrm>
                  <a:off x="401" y="3633"/>
                  <a:ext cx="287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60 ?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51" name="Rectangle 1046"/>
                <p:cNvSpPr>
                  <a:spLocks noChangeArrowheads="1"/>
                </p:cNvSpPr>
                <p:nvPr/>
              </p:nvSpPr>
              <p:spPr bwMode="auto">
                <a:xfrm>
                  <a:off x="1296" y="3600"/>
                  <a:ext cx="469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117,2*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52" name="Rectangle 1047"/>
                <p:cNvSpPr>
                  <a:spLocks noChangeArrowheads="1"/>
                </p:cNvSpPr>
                <p:nvPr/>
              </p:nvSpPr>
              <p:spPr bwMode="auto">
                <a:xfrm>
                  <a:off x="1647" y="3529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53" name="Rectangle 1048"/>
                <p:cNvSpPr>
                  <a:spLocks noChangeArrowheads="1"/>
                </p:cNvSpPr>
                <p:nvPr/>
              </p:nvSpPr>
              <p:spPr bwMode="auto">
                <a:xfrm>
                  <a:off x="817" y="2698"/>
                  <a:ext cx="206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Q</a:t>
                  </a:r>
                  <a:r>
                    <a:rPr lang="pt-BR" sz="2200" b="0" baseline="-25000">
                      <a:solidFill>
                        <a:srgbClr val="FF0000"/>
                      </a:solidFill>
                      <a:latin typeface="+mn-lt"/>
                    </a:rPr>
                    <a:t>1</a:t>
                  </a:r>
                  <a:endParaRPr lang="pt-BR" baseline="-250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54" name="Rectangle 1049"/>
                <p:cNvSpPr>
                  <a:spLocks noChangeArrowheads="1"/>
                </p:cNvSpPr>
                <p:nvPr/>
              </p:nvSpPr>
              <p:spPr bwMode="auto">
                <a:xfrm>
                  <a:off x="1232" y="2698"/>
                  <a:ext cx="34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131*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55" name="Rectangle 1050"/>
                <p:cNvSpPr>
                  <a:spLocks noChangeArrowheads="1"/>
                </p:cNvSpPr>
                <p:nvPr/>
              </p:nvSpPr>
              <p:spPr bwMode="auto">
                <a:xfrm>
                  <a:off x="1543" y="2594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56" name="Rectangle 1051"/>
                <p:cNvSpPr>
                  <a:spLocks noChangeArrowheads="1"/>
                </p:cNvSpPr>
                <p:nvPr/>
              </p:nvSpPr>
              <p:spPr bwMode="auto">
                <a:xfrm>
                  <a:off x="1232" y="3945"/>
                  <a:ext cx="287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90 ?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179235" name="Text Box 1052"/>
              <p:cNvSpPr txBox="1">
                <a:spLocks noChangeArrowheads="1"/>
              </p:cNvSpPr>
              <p:nvPr/>
            </p:nvSpPr>
            <p:spPr bwMode="auto">
              <a:xfrm>
                <a:off x="912" y="3264"/>
                <a:ext cx="28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b="0">
                    <a:solidFill>
                      <a:schemeClr val="tx1"/>
                    </a:solidFill>
                    <a:latin typeface="+mn-lt"/>
                  </a:rPr>
                  <a:t>4</a:t>
                </a:r>
              </a:p>
            </p:txBody>
          </p:sp>
        </p:grpSp>
        <p:sp>
          <p:nvSpPr>
            <p:cNvPr id="179233" name="Text Box 1077"/>
            <p:cNvSpPr txBox="1">
              <a:spLocks noChangeArrowheads="1"/>
            </p:cNvSpPr>
            <p:nvPr/>
          </p:nvSpPr>
          <p:spPr bwMode="auto">
            <a:xfrm>
              <a:off x="2160" y="144"/>
              <a:ext cx="17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solidFill>
                    <a:schemeClr val="tx1"/>
                  </a:solidFill>
                  <a:latin typeface="+mn-lt"/>
                </a:rPr>
                <a:t>Metas provisórias</a:t>
              </a:r>
            </a:p>
          </p:txBody>
        </p:sp>
      </p:grpSp>
      <p:grpSp>
        <p:nvGrpSpPr>
          <p:cNvPr id="5" name="Group 1080"/>
          <p:cNvGrpSpPr>
            <a:grpSpLocks/>
          </p:cNvGrpSpPr>
          <p:nvPr/>
        </p:nvGrpSpPr>
        <p:grpSpPr bwMode="auto">
          <a:xfrm>
            <a:off x="5791200" y="3733800"/>
            <a:ext cx="2971800" cy="2787650"/>
            <a:chOff x="2112" y="2400"/>
            <a:chExt cx="1872" cy="1756"/>
          </a:xfrm>
        </p:grpSpPr>
        <p:grpSp>
          <p:nvGrpSpPr>
            <p:cNvPr id="6" name="Group 1053"/>
            <p:cNvGrpSpPr>
              <a:grpSpLocks/>
            </p:cNvGrpSpPr>
            <p:nvPr/>
          </p:nvGrpSpPr>
          <p:grpSpPr bwMode="auto">
            <a:xfrm>
              <a:off x="2208" y="2592"/>
              <a:ext cx="1471" cy="1564"/>
              <a:chOff x="336" y="2496"/>
              <a:chExt cx="1471" cy="1564"/>
            </a:xfrm>
          </p:grpSpPr>
          <p:grpSp>
            <p:nvGrpSpPr>
              <p:cNvPr id="7" name="Group 1054"/>
              <p:cNvGrpSpPr>
                <a:grpSpLocks/>
              </p:cNvGrpSpPr>
              <p:nvPr/>
            </p:nvGrpSpPr>
            <p:grpSpPr bwMode="auto">
              <a:xfrm>
                <a:off x="336" y="2496"/>
                <a:ext cx="1471" cy="1564"/>
                <a:chOff x="384" y="2594"/>
                <a:chExt cx="1471" cy="1564"/>
              </a:xfrm>
            </p:grpSpPr>
            <p:sp>
              <p:nvSpPr>
                <p:cNvPr id="179211" name="Oval 1055"/>
                <p:cNvSpPr>
                  <a:spLocks noChangeArrowheads="1"/>
                </p:cNvSpPr>
                <p:nvPr/>
              </p:nvSpPr>
              <p:spPr bwMode="auto">
                <a:xfrm>
                  <a:off x="920" y="3267"/>
                  <a:ext cx="416" cy="417"/>
                </a:xfrm>
                <a:prstGeom prst="ellipse">
                  <a:avLst/>
                </a:prstGeom>
                <a:solidFill>
                  <a:srgbClr val="FFFFFF"/>
                </a:solidFill>
                <a:ln w="2698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12" name="Line 1056"/>
                <p:cNvSpPr>
                  <a:spLocks noChangeShapeType="1"/>
                </p:cNvSpPr>
                <p:nvPr/>
              </p:nvSpPr>
              <p:spPr bwMode="auto">
                <a:xfrm>
                  <a:off x="1336" y="3475"/>
                  <a:ext cx="519" cy="1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13" name="Line 1057"/>
                <p:cNvSpPr>
                  <a:spLocks noChangeShapeType="1"/>
                </p:cNvSpPr>
                <p:nvPr/>
              </p:nvSpPr>
              <p:spPr bwMode="auto">
                <a:xfrm flipH="1" flipV="1">
                  <a:off x="1751" y="3371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14" name="Line 1058"/>
                <p:cNvSpPr>
                  <a:spLocks noChangeShapeType="1"/>
                </p:cNvSpPr>
                <p:nvPr/>
              </p:nvSpPr>
              <p:spPr bwMode="auto">
                <a:xfrm flipH="1">
                  <a:off x="1751" y="347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15" name="Line 1059"/>
                <p:cNvSpPr>
                  <a:spLocks noChangeShapeType="1"/>
                </p:cNvSpPr>
                <p:nvPr/>
              </p:nvSpPr>
              <p:spPr bwMode="auto">
                <a:xfrm>
                  <a:off x="401" y="3475"/>
                  <a:ext cx="519" cy="1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16" name="Line 1060"/>
                <p:cNvSpPr>
                  <a:spLocks noChangeShapeType="1"/>
                </p:cNvSpPr>
                <p:nvPr/>
              </p:nvSpPr>
              <p:spPr bwMode="auto">
                <a:xfrm flipH="1" flipV="1">
                  <a:off x="817" y="3371"/>
                  <a:ext cx="103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17" name="Line 1061"/>
                <p:cNvSpPr>
                  <a:spLocks noChangeShapeType="1"/>
                </p:cNvSpPr>
                <p:nvPr/>
              </p:nvSpPr>
              <p:spPr bwMode="auto">
                <a:xfrm flipH="1">
                  <a:off x="817" y="3475"/>
                  <a:ext cx="103" cy="104"/>
                </a:xfrm>
                <a:prstGeom prst="line">
                  <a:avLst/>
                </a:prstGeom>
                <a:noFill/>
                <a:ln w="269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18" name="Line 1062"/>
                <p:cNvSpPr>
                  <a:spLocks noChangeShapeType="1"/>
                </p:cNvSpPr>
                <p:nvPr/>
              </p:nvSpPr>
              <p:spPr bwMode="auto">
                <a:xfrm>
                  <a:off x="1128" y="2748"/>
                  <a:ext cx="1" cy="520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19" name="Line 1063"/>
                <p:cNvSpPr>
                  <a:spLocks noChangeShapeType="1"/>
                </p:cNvSpPr>
                <p:nvPr/>
              </p:nvSpPr>
              <p:spPr bwMode="auto">
                <a:xfrm flipV="1">
                  <a:off x="1128" y="3164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20" name="Line 1064"/>
                <p:cNvSpPr>
                  <a:spLocks noChangeShapeType="1"/>
                </p:cNvSpPr>
                <p:nvPr/>
              </p:nvSpPr>
              <p:spPr bwMode="auto">
                <a:xfrm flipH="1" flipV="1">
                  <a:off x="1024" y="3164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21" name="Line 1065"/>
                <p:cNvSpPr>
                  <a:spLocks noChangeShapeType="1"/>
                </p:cNvSpPr>
                <p:nvPr/>
              </p:nvSpPr>
              <p:spPr bwMode="auto">
                <a:xfrm>
                  <a:off x="1128" y="3683"/>
                  <a:ext cx="1" cy="416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22" name="Line 1066"/>
                <p:cNvSpPr>
                  <a:spLocks noChangeShapeType="1"/>
                </p:cNvSpPr>
                <p:nvPr/>
              </p:nvSpPr>
              <p:spPr bwMode="auto">
                <a:xfrm flipV="1">
                  <a:off x="1128" y="399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23" name="Line 1067"/>
                <p:cNvSpPr>
                  <a:spLocks noChangeShapeType="1"/>
                </p:cNvSpPr>
                <p:nvPr/>
              </p:nvSpPr>
              <p:spPr bwMode="auto">
                <a:xfrm flipH="1" flipV="1">
                  <a:off x="1024" y="3995"/>
                  <a:ext cx="104" cy="104"/>
                </a:xfrm>
                <a:prstGeom prst="line">
                  <a:avLst/>
                </a:prstGeom>
                <a:noFill/>
                <a:ln w="26988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+mn-lt"/>
                  </a:endParaRPr>
                </a:p>
              </p:txBody>
            </p:sp>
            <p:sp>
              <p:nvSpPr>
                <p:cNvPr id="179224" name="Rectangle 1068"/>
                <p:cNvSpPr>
                  <a:spLocks noChangeArrowheads="1"/>
                </p:cNvSpPr>
                <p:nvPr/>
              </p:nvSpPr>
              <p:spPr bwMode="auto">
                <a:xfrm>
                  <a:off x="384" y="3168"/>
                  <a:ext cx="24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F</a:t>
                  </a:r>
                  <a:r>
                    <a:rPr lang="pt-BR" sz="2200" b="0" baseline="-25000">
                      <a:latin typeface="+mn-lt"/>
                    </a:rPr>
                    <a:t>1</a:t>
                  </a:r>
                  <a:endParaRPr lang="pt-BR" baseline="-250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25" name="Rectangle 1069"/>
                <p:cNvSpPr>
                  <a:spLocks noChangeArrowheads="1"/>
                </p:cNvSpPr>
                <p:nvPr/>
              </p:nvSpPr>
              <p:spPr bwMode="auto">
                <a:xfrm>
                  <a:off x="401" y="3633"/>
                  <a:ext cx="287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60 ?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26" name="Rectangle 1070"/>
                <p:cNvSpPr>
                  <a:spLocks noChangeArrowheads="1"/>
                </p:cNvSpPr>
                <p:nvPr/>
              </p:nvSpPr>
              <p:spPr bwMode="auto">
                <a:xfrm>
                  <a:off x="1296" y="3600"/>
                  <a:ext cx="469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latin typeface="+mn-lt"/>
                    </a:rPr>
                    <a:t>117,2*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27" name="Rectangle 1071"/>
                <p:cNvSpPr>
                  <a:spLocks noChangeArrowheads="1"/>
                </p:cNvSpPr>
                <p:nvPr/>
              </p:nvSpPr>
              <p:spPr bwMode="auto">
                <a:xfrm>
                  <a:off x="1647" y="3529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28" name="Rectangle 1072"/>
                <p:cNvSpPr>
                  <a:spLocks noChangeArrowheads="1"/>
                </p:cNvSpPr>
                <p:nvPr/>
              </p:nvSpPr>
              <p:spPr bwMode="auto">
                <a:xfrm>
                  <a:off x="817" y="2698"/>
                  <a:ext cx="206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Q</a:t>
                  </a:r>
                  <a:r>
                    <a:rPr lang="pt-BR" sz="2200" b="0" baseline="-25000">
                      <a:solidFill>
                        <a:srgbClr val="FF0000"/>
                      </a:solidFill>
                      <a:latin typeface="+mn-lt"/>
                    </a:rPr>
                    <a:t>1</a:t>
                  </a:r>
                  <a:endParaRPr lang="pt-BR" baseline="-250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29" name="Rectangle 1073"/>
                <p:cNvSpPr>
                  <a:spLocks noChangeArrowheads="1"/>
                </p:cNvSpPr>
                <p:nvPr/>
              </p:nvSpPr>
              <p:spPr bwMode="auto">
                <a:xfrm>
                  <a:off x="1232" y="2698"/>
                  <a:ext cx="34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131*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30" name="Rectangle 1074"/>
                <p:cNvSpPr>
                  <a:spLocks noChangeArrowheads="1"/>
                </p:cNvSpPr>
                <p:nvPr/>
              </p:nvSpPr>
              <p:spPr bwMode="auto">
                <a:xfrm>
                  <a:off x="1543" y="2594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179231" name="Rectangle 1075"/>
                <p:cNvSpPr>
                  <a:spLocks noChangeArrowheads="1"/>
                </p:cNvSpPr>
                <p:nvPr/>
              </p:nvSpPr>
              <p:spPr bwMode="auto">
                <a:xfrm>
                  <a:off x="1232" y="3945"/>
                  <a:ext cx="287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pt-BR" sz="2200" b="0">
                      <a:solidFill>
                        <a:srgbClr val="FF0000"/>
                      </a:solidFill>
                      <a:latin typeface="+mn-lt"/>
                    </a:rPr>
                    <a:t>90 ?</a:t>
                  </a:r>
                  <a:endParaRPr lang="pt-BR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179210" name="Text Box 1076"/>
              <p:cNvSpPr txBox="1">
                <a:spLocks noChangeArrowheads="1"/>
              </p:cNvSpPr>
              <p:nvPr/>
            </p:nvSpPr>
            <p:spPr bwMode="auto">
              <a:xfrm>
                <a:off x="912" y="3264"/>
                <a:ext cx="28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b="0">
                    <a:solidFill>
                      <a:schemeClr val="tx1"/>
                    </a:solidFill>
                    <a:latin typeface="+mn-lt"/>
                  </a:rPr>
                  <a:t>4</a:t>
                </a:r>
              </a:p>
            </p:txBody>
          </p:sp>
        </p:grpSp>
        <p:sp>
          <p:nvSpPr>
            <p:cNvPr id="179208" name="Text Box 1078"/>
            <p:cNvSpPr txBox="1">
              <a:spLocks noChangeArrowheads="1"/>
            </p:cNvSpPr>
            <p:nvPr/>
          </p:nvSpPr>
          <p:spPr bwMode="auto">
            <a:xfrm>
              <a:off x="2112" y="2400"/>
              <a:ext cx="187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solidFill>
                    <a:schemeClr val="tx1"/>
                  </a:solidFill>
                  <a:latin typeface="+mn-lt"/>
                </a:rPr>
                <a:t>Metas confirmadas</a:t>
              </a:r>
            </a:p>
          </p:txBody>
        </p:sp>
      </p:grpSp>
      <p:sp>
        <p:nvSpPr>
          <p:cNvPr id="179204" name="Text Box 1084"/>
          <p:cNvSpPr txBox="1">
            <a:spLocks noChangeArrowheads="1"/>
          </p:cNvSpPr>
          <p:nvPr/>
        </p:nvSpPr>
        <p:spPr bwMode="auto">
          <a:xfrm>
            <a:off x="938234" y="287320"/>
            <a:ext cx="670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Fixar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 dirty="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 = TOQ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 dirty="0">
                <a:latin typeface="+mn-lt"/>
              </a:rPr>
              <a:t>TSF</a:t>
            </a:r>
            <a:r>
              <a:rPr lang="pt-BR" sz="1800" b="0" baseline="30000" dirty="0">
                <a:latin typeface="+mn-lt"/>
              </a:rPr>
              <a:t>* </a:t>
            </a:r>
            <a:r>
              <a:rPr lang="pt-BR" sz="1800" b="0" dirty="0">
                <a:latin typeface="+mn-lt"/>
              </a:rPr>
              <a:t>= TDF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Considerar 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 = TDQ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e </a:t>
            </a:r>
            <a:r>
              <a:rPr lang="pt-BR" sz="1800" b="0" dirty="0">
                <a:latin typeface="+mn-lt"/>
              </a:rPr>
              <a:t>TEF = TOF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como metas provisórias</a:t>
            </a:r>
            <a:endParaRPr lang="pt-BR" dirty="0">
              <a:latin typeface="+mn-lt"/>
            </a:endParaRPr>
          </a:p>
        </p:txBody>
      </p:sp>
      <p:sp>
        <p:nvSpPr>
          <p:cNvPr id="622654" name="Text Box 1086"/>
          <p:cNvSpPr txBox="1">
            <a:spLocks noChangeArrowheads="1"/>
          </p:cNvSpPr>
          <p:nvPr/>
        </p:nvSpPr>
        <p:spPr bwMode="auto">
          <a:xfrm>
            <a:off x="928662" y="2895600"/>
            <a:ext cx="83582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- </a:t>
            </a:r>
            <a:r>
              <a:rPr lang="pt-BR" sz="1800" b="0">
                <a:latin typeface="+mn-lt"/>
              </a:rPr>
              <a:t>TSF</a:t>
            </a:r>
            <a:r>
              <a:rPr lang="pt-BR" sz="1800" b="0" baseline="30000">
                <a:latin typeface="+mn-lt"/>
              </a:rPr>
              <a:t>*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&lt; DT</a:t>
            </a:r>
            <a:r>
              <a:rPr lang="pt-BR" sz="1800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então inserir um aquecedor de modo que  </a:t>
            </a:r>
            <a:r>
              <a:rPr lang="pt-BR" sz="1800" b="0">
                <a:solidFill>
                  <a:srgbClr val="3333CC"/>
                </a:solidFill>
                <a:latin typeface="+mn-lt"/>
              </a:rPr>
              <a:t>TSF</a:t>
            </a:r>
            <a:r>
              <a:rPr lang="pt-BR" sz="1800" b="0" baseline="30000">
                <a:solidFill>
                  <a:srgbClr val="3333CC"/>
                </a:solidFill>
                <a:latin typeface="+mn-lt"/>
              </a:rPr>
              <a:t>*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TEQ</a:t>
            </a:r>
            <a:r>
              <a:rPr lang="pt-BR" sz="1800" b="0" baseline="30000">
                <a:solidFill>
                  <a:srgbClr val="FF0000"/>
                </a:solidFill>
                <a:latin typeface="+mn-lt"/>
              </a:rPr>
              <a:t>*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- DT</a:t>
            </a:r>
            <a:r>
              <a:rPr lang="pt-BR" sz="1800" b="0" baseline="-25000">
                <a:solidFill>
                  <a:schemeClr val="tx1"/>
                </a:solidFill>
                <a:latin typeface="+mn-lt"/>
              </a:rPr>
              <a:t>min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</a:t>
            </a:r>
          </a:p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Se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-</a:t>
            </a:r>
            <a:r>
              <a:rPr lang="pt-BR" sz="18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>
                <a:latin typeface="+mn-lt"/>
              </a:rPr>
              <a:t>TEF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&lt; DT</a:t>
            </a:r>
            <a:r>
              <a:rPr lang="pt-BR" sz="1800" b="0" baseline="-25000">
                <a:solidFill>
                  <a:schemeClr val="tx1"/>
                </a:solidFill>
                <a:latin typeface="+mn-lt"/>
              </a:rPr>
              <a:t>min  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então limitar </a:t>
            </a:r>
            <a:r>
              <a:rPr lang="pt-BR" sz="1800" b="0">
                <a:latin typeface="+mn-lt"/>
              </a:rPr>
              <a:t>TEF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=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TSQ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- DT</a:t>
            </a:r>
            <a:r>
              <a:rPr lang="pt-BR" sz="1800" b="0" baseline="-25000">
                <a:solidFill>
                  <a:schemeClr val="tx1"/>
                </a:solidFill>
                <a:latin typeface="+mn-lt"/>
              </a:rPr>
              <a:t>min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654" grpId="0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7" name="Text Box 3"/>
          <p:cNvSpPr txBox="1">
            <a:spLocks noChangeArrowheads="1"/>
          </p:cNvSpPr>
          <p:nvPr/>
        </p:nvSpPr>
        <p:spPr bwMode="auto">
          <a:xfrm>
            <a:off x="2414606" y="1359466"/>
            <a:ext cx="2199256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rgbClr val="FF0000"/>
                </a:solidFill>
                <a:latin typeface="+mn-lt"/>
              </a:rPr>
              <a:t>Oferta       : 410</a:t>
            </a:r>
            <a:endParaRPr lang="pt-BR" sz="240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>
                <a:latin typeface="+mn-lt"/>
              </a:rPr>
              <a:t>Demanda : 286</a:t>
            </a:r>
          </a:p>
        </p:txBody>
      </p:sp>
      <p:sp>
        <p:nvSpPr>
          <p:cNvPr id="390148" name="Text Box 4"/>
          <p:cNvSpPr txBox="1">
            <a:spLocks noChangeArrowheads="1"/>
          </p:cNvSpPr>
          <p:nvPr/>
        </p:nvSpPr>
        <p:spPr bwMode="auto">
          <a:xfrm>
            <a:off x="2948006" y="2350066"/>
            <a:ext cx="1276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400">
                <a:latin typeface="+mn-lt"/>
              </a:rPr>
              <a:t>Q = 286</a:t>
            </a: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6553168" y="193698"/>
            <a:ext cx="2335213" cy="2482850"/>
            <a:chOff x="336" y="2496"/>
            <a:chExt cx="1471" cy="1564"/>
          </a:xfrm>
        </p:grpSpPr>
        <p:grpSp>
          <p:nvGrpSpPr>
            <p:cNvPr id="3" name="Group 80"/>
            <p:cNvGrpSpPr>
              <a:grpSpLocks/>
            </p:cNvGrpSpPr>
            <p:nvPr/>
          </p:nvGrpSpPr>
          <p:grpSpPr bwMode="auto">
            <a:xfrm>
              <a:off x="336" y="2496"/>
              <a:ext cx="1471" cy="1564"/>
              <a:chOff x="384" y="2594"/>
              <a:chExt cx="1471" cy="1564"/>
            </a:xfrm>
          </p:grpSpPr>
          <p:sp>
            <p:nvSpPr>
              <p:cNvPr id="180259" name="Oval 81"/>
              <p:cNvSpPr>
                <a:spLocks noChangeArrowheads="1"/>
              </p:cNvSpPr>
              <p:nvPr/>
            </p:nvSpPr>
            <p:spPr bwMode="auto">
              <a:xfrm>
                <a:off x="920" y="3267"/>
                <a:ext cx="416" cy="417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0" name="Line 82"/>
              <p:cNvSpPr>
                <a:spLocks noChangeShapeType="1"/>
              </p:cNvSpPr>
              <p:nvPr/>
            </p:nvSpPr>
            <p:spPr bwMode="auto">
              <a:xfrm>
                <a:off x="1336" y="3475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1" name="Line 83"/>
              <p:cNvSpPr>
                <a:spLocks noChangeShapeType="1"/>
              </p:cNvSpPr>
              <p:nvPr/>
            </p:nvSpPr>
            <p:spPr bwMode="auto">
              <a:xfrm flipH="1" flipV="1">
                <a:off x="1751" y="3371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2" name="Line 84"/>
              <p:cNvSpPr>
                <a:spLocks noChangeShapeType="1"/>
              </p:cNvSpPr>
              <p:nvPr/>
            </p:nvSpPr>
            <p:spPr bwMode="auto">
              <a:xfrm flipH="1">
                <a:off x="1751" y="347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3" name="Line 85"/>
              <p:cNvSpPr>
                <a:spLocks noChangeShapeType="1"/>
              </p:cNvSpPr>
              <p:nvPr/>
            </p:nvSpPr>
            <p:spPr bwMode="auto">
              <a:xfrm>
                <a:off x="401" y="3475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4" name="Line 86"/>
              <p:cNvSpPr>
                <a:spLocks noChangeShapeType="1"/>
              </p:cNvSpPr>
              <p:nvPr/>
            </p:nvSpPr>
            <p:spPr bwMode="auto">
              <a:xfrm flipH="1" flipV="1">
                <a:off x="817" y="3371"/>
                <a:ext cx="103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5" name="Line 87"/>
              <p:cNvSpPr>
                <a:spLocks noChangeShapeType="1"/>
              </p:cNvSpPr>
              <p:nvPr/>
            </p:nvSpPr>
            <p:spPr bwMode="auto">
              <a:xfrm flipH="1">
                <a:off x="817" y="3475"/>
                <a:ext cx="103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6" name="Line 88"/>
              <p:cNvSpPr>
                <a:spLocks noChangeShapeType="1"/>
              </p:cNvSpPr>
              <p:nvPr/>
            </p:nvSpPr>
            <p:spPr bwMode="auto">
              <a:xfrm>
                <a:off x="1128" y="2748"/>
                <a:ext cx="1" cy="52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7" name="Line 89"/>
              <p:cNvSpPr>
                <a:spLocks noChangeShapeType="1"/>
              </p:cNvSpPr>
              <p:nvPr/>
            </p:nvSpPr>
            <p:spPr bwMode="auto">
              <a:xfrm flipV="1">
                <a:off x="1128" y="3164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8" name="Line 90"/>
              <p:cNvSpPr>
                <a:spLocks noChangeShapeType="1"/>
              </p:cNvSpPr>
              <p:nvPr/>
            </p:nvSpPr>
            <p:spPr bwMode="auto">
              <a:xfrm flipH="1" flipV="1">
                <a:off x="1024" y="3164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69" name="Line 91"/>
              <p:cNvSpPr>
                <a:spLocks noChangeShapeType="1"/>
              </p:cNvSpPr>
              <p:nvPr/>
            </p:nvSpPr>
            <p:spPr bwMode="auto">
              <a:xfrm>
                <a:off x="1128" y="3683"/>
                <a:ext cx="1" cy="416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70" name="Line 92"/>
              <p:cNvSpPr>
                <a:spLocks noChangeShapeType="1"/>
              </p:cNvSpPr>
              <p:nvPr/>
            </p:nvSpPr>
            <p:spPr bwMode="auto">
              <a:xfrm flipV="1">
                <a:off x="1128" y="399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71" name="Line 93"/>
              <p:cNvSpPr>
                <a:spLocks noChangeShapeType="1"/>
              </p:cNvSpPr>
              <p:nvPr/>
            </p:nvSpPr>
            <p:spPr bwMode="auto">
              <a:xfrm flipH="1" flipV="1">
                <a:off x="1024" y="399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72" name="Rectangle 94"/>
              <p:cNvSpPr>
                <a:spLocks noChangeArrowheads="1"/>
              </p:cNvSpPr>
              <p:nvPr/>
            </p:nvSpPr>
            <p:spPr bwMode="auto">
              <a:xfrm>
                <a:off x="384" y="3168"/>
                <a:ext cx="2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F</a:t>
                </a:r>
                <a:r>
                  <a:rPr lang="pt-BR" sz="2200" b="0" baseline="-25000">
                    <a:latin typeface="+mn-lt"/>
                  </a:rPr>
                  <a:t>1</a:t>
                </a:r>
                <a:endParaRPr lang="pt-BR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73" name="Rectangle 95"/>
              <p:cNvSpPr>
                <a:spLocks noChangeArrowheads="1"/>
              </p:cNvSpPr>
              <p:nvPr/>
            </p:nvSpPr>
            <p:spPr bwMode="auto">
              <a:xfrm>
                <a:off x="401" y="3633"/>
                <a:ext cx="28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60 ?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74" name="Rectangle 96"/>
              <p:cNvSpPr>
                <a:spLocks noChangeArrowheads="1"/>
              </p:cNvSpPr>
              <p:nvPr/>
            </p:nvSpPr>
            <p:spPr bwMode="auto">
              <a:xfrm>
                <a:off x="1296" y="3600"/>
                <a:ext cx="46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117,2*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75" name="Rectangle 97"/>
              <p:cNvSpPr>
                <a:spLocks noChangeArrowheads="1"/>
              </p:cNvSpPr>
              <p:nvPr/>
            </p:nvSpPr>
            <p:spPr bwMode="auto">
              <a:xfrm>
                <a:off x="1647" y="352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76" name="Rectangle 98"/>
              <p:cNvSpPr>
                <a:spLocks noChangeArrowheads="1"/>
              </p:cNvSpPr>
              <p:nvPr/>
            </p:nvSpPr>
            <p:spPr bwMode="auto">
              <a:xfrm>
                <a:off x="817" y="2698"/>
                <a:ext cx="20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2200" b="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  <a:endParaRPr lang="pt-BR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77" name="Rectangle 99"/>
              <p:cNvSpPr>
                <a:spLocks noChangeArrowheads="1"/>
              </p:cNvSpPr>
              <p:nvPr/>
            </p:nvSpPr>
            <p:spPr bwMode="auto">
              <a:xfrm>
                <a:off x="1232" y="2698"/>
                <a:ext cx="3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131*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78" name="Rectangle 100"/>
              <p:cNvSpPr>
                <a:spLocks noChangeArrowheads="1"/>
              </p:cNvSpPr>
              <p:nvPr/>
            </p:nvSpPr>
            <p:spPr bwMode="auto">
              <a:xfrm>
                <a:off x="1543" y="2594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79" name="Rectangle 101"/>
              <p:cNvSpPr>
                <a:spLocks noChangeArrowheads="1"/>
              </p:cNvSpPr>
              <p:nvPr/>
            </p:nvSpPr>
            <p:spPr bwMode="auto">
              <a:xfrm>
                <a:off x="1232" y="3945"/>
                <a:ext cx="28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90 ?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80258" name="Text Box 102"/>
            <p:cNvSpPr txBox="1">
              <a:spLocks noChangeArrowheads="1"/>
            </p:cNvSpPr>
            <p:nvPr/>
          </p:nvSpPr>
          <p:spPr bwMode="auto">
            <a:xfrm>
              <a:off x="912" y="3264"/>
              <a:ext cx="288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</p:grpSp>
      <p:grpSp>
        <p:nvGrpSpPr>
          <p:cNvPr id="4" name="Group 103"/>
          <p:cNvGrpSpPr>
            <a:grpSpLocks/>
          </p:cNvGrpSpPr>
          <p:nvPr/>
        </p:nvGrpSpPr>
        <p:grpSpPr bwMode="auto">
          <a:xfrm>
            <a:off x="6553168" y="4232298"/>
            <a:ext cx="2335213" cy="2482850"/>
            <a:chOff x="336" y="2496"/>
            <a:chExt cx="1471" cy="1564"/>
          </a:xfrm>
        </p:grpSpPr>
        <p:grpSp>
          <p:nvGrpSpPr>
            <p:cNvPr id="5" name="Group 104"/>
            <p:cNvGrpSpPr>
              <a:grpSpLocks/>
            </p:cNvGrpSpPr>
            <p:nvPr/>
          </p:nvGrpSpPr>
          <p:grpSpPr bwMode="auto">
            <a:xfrm>
              <a:off x="336" y="2496"/>
              <a:ext cx="1471" cy="1564"/>
              <a:chOff x="384" y="2594"/>
              <a:chExt cx="1471" cy="1564"/>
            </a:xfrm>
          </p:grpSpPr>
          <p:sp>
            <p:nvSpPr>
              <p:cNvPr id="180236" name="Oval 105"/>
              <p:cNvSpPr>
                <a:spLocks noChangeArrowheads="1"/>
              </p:cNvSpPr>
              <p:nvPr/>
            </p:nvSpPr>
            <p:spPr bwMode="auto">
              <a:xfrm>
                <a:off x="920" y="3267"/>
                <a:ext cx="416" cy="417"/>
              </a:xfrm>
              <a:prstGeom prst="ellipse">
                <a:avLst/>
              </a:prstGeom>
              <a:solidFill>
                <a:srgbClr val="FFFFFF"/>
              </a:solidFill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37" name="Line 106"/>
              <p:cNvSpPr>
                <a:spLocks noChangeShapeType="1"/>
              </p:cNvSpPr>
              <p:nvPr/>
            </p:nvSpPr>
            <p:spPr bwMode="auto">
              <a:xfrm>
                <a:off x="1336" y="3475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38" name="Line 107"/>
              <p:cNvSpPr>
                <a:spLocks noChangeShapeType="1"/>
              </p:cNvSpPr>
              <p:nvPr/>
            </p:nvSpPr>
            <p:spPr bwMode="auto">
              <a:xfrm flipH="1" flipV="1">
                <a:off x="1751" y="3371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39" name="Line 108"/>
              <p:cNvSpPr>
                <a:spLocks noChangeShapeType="1"/>
              </p:cNvSpPr>
              <p:nvPr/>
            </p:nvSpPr>
            <p:spPr bwMode="auto">
              <a:xfrm flipH="1">
                <a:off x="1751" y="347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0" name="Line 109"/>
              <p:cNvSpPr>
                <a:spLocks noChangeShapeType="1"/>
              </p:cNvSpPr>
              <p:nvPr/>
            </p:nvSpPr>
            <p:spPr bwMode="auto">
              <a:xfrm>
                <a:off x="401" y="3475"/>
                <a:ext cx="519" cy="1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1" name="Line 110"/>
              <p:cNvSpPr>
                <a:spLocks noChangeShapeType="1"/>
              </p:cNvSpPr>
              <p:nvPr/>
            </p:nvSpPr>
            <p:spPr bwMode="auto">
              <a:xfrm flipH="1" flipV="1">
                <a:off x="817" y="3371"/>
                <a:ext cx="103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2" name="Line 111"/>
              <p:cNvSpPr>
                <a:spLocks noChangeShapeType="1"/>
              </p:cNvSpPr>
              <p:nvPr/>
            </p:nvSpPr>
            <p:spPr bwMode="auto">
              <a:xfrm flipH="1">
                <a:off x="817" y="3475"/>
                <a:ext cx="103" cy="104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3" name="Line 112"/>
              <p:cNvSpPr>
                <a:spLocks noChangeShapeType="1"/>
              </p:cNvSpPr>
              <p:nvPr/>
            </p:nvSpPr>
            <p:spPr bwMode="auto">
              <a:xfrm>
                <a:off x="1128" y="2748"/>
                <a:ext cx="1" cy="520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4" name="Line 113"/>
              <p:cNvSpPr>
                <a:spLocks noChangeShapeType="1"/>
              </p:cNvSpPr>
              <p:nvPr/>
            </p:nvSpPr>
            <p:spPr bwMode="auto">
              <a:xfrm flipV="1">
                <a:off x="1128" y="3164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5" name="Line 114"/>
              <p:cNvSpPr>
                <a:spLocks noChangeShapeType="1"/>
              </p:cNvSpPr>
              <p:nvPr/>
            </p:nvSpPr>
            <p:spPr bwMode="auto">
              <a:xfrm flipH="1" flipV="1">
                <a:off x="1024" y="3164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6" name="Line 115"/>
              <p:cNvSpPr>
                <a:spLocks noChangeShapeType="1"/>
              </p:cNvSpPr>
              <p:nvPr/>
            </p:nvSpPr>
            <p:spPr bwMode="auto">
              <a:xfrm>
                <a:off x="1128" y="3683"/>
                <a:ext cx="1" cy="416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7" name="Line 116"/>
              <p:cNvSpPr>
                <a:spLocks noChangeShapeType="1"/>
              </p:cNvSpPr>
              <p:nvPr/>
            </p:nvSpPr>
            <p:spPr bwMode="auto">
              <a:xfrm flipV="1">
                <a:off x="1128" y="399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8" name="Line 117"/>
              <p:cNvSpPr>
                <a:spLocks noChangeShapeType="1"/>
              </p:cNvSpPr>
              <p:nvPr/>
            </p:nvSpPr>
            <p:spPr bwMode="auto">
              <a:xfrm flipH="1" flipV="1">
                <a:off x="1024" y="3995"/>
                <a:ext cx="104" cy="104"/>
              </a:xfrm>
              <a:prstGeom prst="line">
                <a:avLst/>
              </a:prstGeom>
              <a:noFill/>
              <a:ln w="2698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0249" name="Rectangle 118"/>
              <p:cNvSpPr>
                <a:spLocks noChangeArrowheads="1"/>
              </p:cNvSpPr>
              <p:nvPr/>
            </p:nvSpPr>
            <p:spPr bwMode="auto">
              <a:xfrm>
                <a:off x="384" y="3168"/>
                <a:ext cx="2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F</a:t>
                </a:r>
                <a:r>
                  <a:rPr lang="pt-BR" sz="2200" b="0" baseline="-25000">
                    <a:latin typeface="+mn-lt"/>
                  </a:rPr>
                  <a:t>1</a:t>
                </a:r>
                <a:endParaRPr lang="pt-BR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50" name="Rectangle 119"/>
              <p:cNvSpPr>
                <a:spLocks noChangeArrowheads="1"/>
              </p:cNvSpPr>
              <p:nvPr/>
            </p:nvSpPr>
            <p:spPr bwMode="auto">
              <a:xfrm>
                <a:off x="401" y="3633"/>
                <a:ext cx="17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60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51" name="Rectangle 120"/>
              <p:cNvSpPr>
                <a:spLocks noChangeArrowheads="1"/>
              </p:cNvSpPr>
              <p:nvPr/>
            </p:nvSpPr>
            <p:spPr bwMode="auto">
              <a:xfrm>
                <a:off x="1296" y="3600"/>
                <a:ext cx="46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latin typeface="+mn-lt"/>
                  </a:rPr>
                  <a:t>117,2*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52" name="Rectangle 121"/>
              <p:cNvSpPr>
                <a:spLocks noChangeArrowheads="1"/>
              </p:cNvSpPr>
              <p:nvPr/>
            </p:nvSpPr>
            <p:spPr bwMode="auto">
              <a:xfrm>
                <a:off x="1647" y="352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53" name="Rectangle 122"/>
              <p:cNvSpPr>
                <a:spLocks noChangeArrowheads="1"/>
              </p:cNvSpPr>
              <p:nvPr/>
            </p:nvSpPr>
            <p:spPr bwMode="auto">
              <a:xfrm>
                <a:off x="817" y="2698"/>
                <a:ext cx="20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2200" b="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  <a:endParaRPr lang="pt-BR" baseline="-250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54" name="Rectangle 123"/>
              <p:cNvSpPr>
                <a:spLocks noChangeArrowheads="1"/>
              </p:cNvSpPr>
              <p:nvPr/>
            </p:nvSpPr>
            <p:spPr bwMode="auto">
              <a:xfrm>
                <a:off x="1232" y="2698"/>
                <a:ext cx="34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131*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55" name="Rectangle 124"/>
              <p:cNvSpPr>
                <a:spLocks noChangeArrowheads="1"/>
              </p:cNvSpPr>
              <p:nvPr/>
            </p:nvSpPr>
            <p:spPr bwMode="auto">
              <a:xfrm>
                <a:off x="1543" y="2594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0256" name="Rectangle 125"/>
              <p:cNvSpPr>
                <a:spLocks noChangeArrowheads="1"/>
              </p:cNvSpPr>
              <p:nvPr/>
            </p:nvSpPr>
            <p:spPr bwMode="auto">
              <a:xfrm>
                <a:off x="1232" y="3945"/>
                <a:ext cx="395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pt-BR" sz="2200" b="0">
                    <a:solidFill>
                      <a:srgbClr val="FF0000"/>
                    </a:solidFill>
                    <a:latin typeface="+mn-lt"/>
                  </a:rPr>
                  <a:t>102,4</a:t>
                </a:r>
                <a:endParaRPr lang="pt-BR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180235" name="Text Box 126"/>
            <p:cNvSpPr txBox="1">
              <a:spLocks noChangeArrowheads="1"/>
            </p:cNvSpPr>
            <p:nvPr/>
          </p:nvSpPr>
          <p:spPr bwMode="auto">
            <a:xfrm>
              <a:off x="912" y="3264"/>
              <a:ext cx="288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</p:grpSp>
      <p:sp>
        <p:nvSpPr>
          <p:cNvPr id="390271" name="Text Box 127"/>
          <p:cNvSpPr txBox="1">
            <a:spLocks noChangeArrowheads="1"/>
          </p:cNvSpPr>
          <p:nvPr/>
        </p:nvSpPr>
        <p:spPr bwMode="auto">
          <a:xfrm>
            <a:off x="1881206" y="3950266"/>
            <a:ext cx="3733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+mn-lt"/>
              </a:rPr>
              <a:t>TEF = 60</a:t>
            </a:r>
          </a:p>
        </p:txBody>
      </p:sp>
      <p:sp>
        <p:nvSpPr>
          <p:cNvPr id="390272" name="Text Box 128"/>
          <p:cNvSpPr txBox="1">
            <a:spLocks noChangeArrowheads="1"/>
          </p:cNvSpPr>
          <p:nvPr/>
        </p:nvSpPr>
        <p:spPr bwMode="auto">
          <a:xfrm>
            <a:off x="1500206" y="4559866"/>
            <a:ext cx="381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FF0000"/>
                </a:solidFill>
                <a:latin typeface="+mn-lt"/>
              </a:rPr>
              <a:t>TSQ = 131 – Q / WCp</a:t>
            </a:r>
          </a:p>
        </p:txBody>
      </p:sp>
      <p:sp>
        <p:nvSpPr>
          <p:cNvPr id="390273" name="Text Box 129"/>
          <p:cNvSpPr txBox="1">
            <a:spLocks noChangeArrowheads="1"/>
          </p:cNvSpPr>
          <p:nvPr/>
        </p:nvSpPr>
        <p:spPr bwMode="auto">
          <a:xfrm>
            <a:off x="1119206" y="445066"/>
            <a:ext cx="586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Calcular 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 e </a:t>
            </a:r>
            <a:r>
              <a:rPr lang="pt-BR" sz="1800" b="0">
                <a:latin typeface="+mn-lt"/>
              </a:rPr>
              <a:t>Demanda</a:t>
            </a:r>
            <a:r>
              <a:rPr lang="pt-BR" sz="1800" b="0">
                <a:solidFill>
                  <a:srgbClr val="3333CC"/>
                </a:solidFill>
                <a:latin typeface="+mn-lt"/>
              </a:rPr>
              <a:t> 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(com as metas ajustadas).</a:t>
            </a:r>
          </a:p>
          <a:p>
            <a:pPr algn="l"/>
            <a:r>
              <a:rPr lang="pt-BR" sz="1800" b="0">
                <a:solidFill>
                  <a:schemeClr val="tx1"/>
                </a:solidFill>
                <a:latin typeface="+mn-lt"/>
              </a:rPr>
              <a:t>Adotar a troca máxima:  Q =  Min (</a:t>
            </a:r>
            <a:r>
              <a:rPr lang="pt-BR" sz="1800" b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, </a:t>
            </a:r>
            <a:r>
              <a:rPr lang="pt-BR" sz="1800" b="0">
                <a:latin typeface="+mn-lt"/>
              </a:rPr>
              <a:t>Demanda</a:t>
            </a:r>
            <a:r>
              <a:rPr lang="pt-BR" sz="1800" b="0">
                <a:solidFill>
                  <a:schemeClr val="tx1"/>
                </a:solidFill>
                <a:latin typeface="+mn-lt"/>
              </a:rPr>
              <a:t>).</a:t>
            </a:r>
            <a:endParaRPr lang="pt-BR">
              <a:latin typeface="+mn-lt"/>
            </a:endParaRPr>
          </a:p>
        </p:txBody>
      </p:sp>
      <p:sp>
        <p:nvSpPr>
          <p:cNvPr id="390274" name="Text Box 130"/>
          <p:cNvSpPr txBox="1">
            <a:spLocks noChangeArrowheads="1"/>
          </p:cNvSpPr>
          <p:nvPr/>
        </p:nvSpPr>
        <p:spPr bwMode="auto">
          <a:xfrm>
            <a:off x="1119206" y="3035866"/>
            <a:ext cx="609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então confirmar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 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e recalcular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l"/>
            <a:r>
              <a:rPr lang="pt-BR" sz="1800" b="0" dirty="0">
                <a:solidFill>
                  <a:schemeClr val="tx1"/>
                </a:solidFill>
                <a:latin typeface="+mn-lt"/>
              </a:rPr>
              <a:t>Se Q = </a:t>
            </a:r>
            <a:r>
              <a:rPr lang="pt-BR" sz="1800" b="0" dirty="0">
                <a:latin typeface="+mn-lt"/>
              </a:rPr>
              <a:t>Demanda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, então confirmar </a:t>
            </a:r>
            <a:r>
              <a:rPr lang="pt-BR" sz="1800" b="0" dirty="0">
                <a:latin typeface="+mn-lt"/>
              </a:rPr>
              <a:t>TEF</a:t>
            </a:r>
            <a:r>
              <a:rPr lang="pt-BR" sz="1800" b="0" dirty="0">
                <a:solidFill>
                  <a:schemeClr val="tx1"/>
                </a:solidFill>
                <a:latin typeface="+mn-lt"/>
              </a:rPr>
              <a:t> e recalcular </a:t>
            </a:r>
            <a:r>
              <a:rPr lang="pt-BR" sz="1800" b="0" dirty="0">
                <a:solidFill>
                  <a:srgbClr val="FF0000"/>
                </a:solidFill>
                <a:latin typeface="+mn-lt"/>
              </a:rPr>
              <a:t>TSQ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autoUpdateAnimBg="0"/>
      <p:bldP spid="390148" grpId="0" autoUpdateAnimBg="0"/>
      <p:bldP spid="390271" grpId="0" autoUpdateAnimBg="0"/>
      <p:bldP spid="390272" grpId="0" autoUpdateAnimBg="0"/>
      <p:bldP spid="390273" grpId="0" autoUpdateAnimBg="0"/>
      <p:bldP spid="390274" grpId="0" autoUpdateAnimBg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3" name="Text Box 1029"/>
          <p:cNvSpPr txBox="1">
            <a:spLocks noChangeArrowheads="1"/>
          </p:cNvSpPr>
          <p:nvPr/>
        </p:nvSpPr>
        <p:spPr bwMode="auto">
          <a:xfrm>
            <a:off x="1014386" y="4419623"/>
            <a:ext cx="8191500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Corrente	WC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p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o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	T</a:t>
            </a:r>
            <a:r>
              <a:rPr lang="pt-BR" sz="2400" baseline="-25000">
                <a:solidFill>
                  <a:schemeClr val="tx1"/>
                </a:solidFill>
                <a:latin typeface="+mn-lt"/>
              </a:rPr>
              <a:t>d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         </a:t>
            </a:r>
            <a:r>
              <a:rPr lang="pt-BR" sz="2400">
                <a:solidFill>
                  <a:srgbClr val="FF0000"/>
                </a:solidFill>
                <a:latin typeface="+mn-lt"/>
              </a:rPr>
              <a:t>Oferta</a:t>
            </a:r>
            <a:r>
              <a:rPr lang="pt-BR" sz="2400">
                <a:solidFill>
                  <a:schemeClr val="tx1"/>
                </a:solidFill>
                <a:latin typeface="+mn-lt"/>
              </a:rPr>
              <a:t>/</a:t>
            </a:r>
            <a:r>
              <a:rPr lang="pt-BR" sz="2400">
                <a:latin typeface="+mn-lt"/>
              </a:rPr>
              <a:t>Demanda</a:t>
            </a:r>
          </a:p>
          <a:p>
            <a:pPr algn="l"/>
            <a:r>
              <a:rPr lang="pt-BR" sz="2400">
                <a:solidFill>
                  <a:schemeClr val="tx1"/>
                </a:solidFill>
                <a:latin typeface="+mn-lt"/>
              </a:rPr>
              <a:t>                       </a:t>
            </a:r>
            <a:r>
              <a:rPr lang="pt-BR">
                <a:solidFill>
                  <a:schemeClr val="tx1"/>
                </a:solidFill>
                <a:latin typeface="+mn-lt"/>
              </a:rPr>
              <a:t>kW/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	              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	 </a:t>
            </a:r>
            <a:r>
              <a:rPr lang="pt-BR" baseline="30000">
                <a:solidFill>
                  <a:schemeClr val="tx1"/>
                </a:solidFill>
                <a:latin typeface="+mn-lt"/>
              </a:rPr>
              <a:t>o</a:t>
            </a:r>
            <a:r>
              <a:rPr lang="pt-BR">
                <a:solidFill>
                  <a:schemeClr val="tx1"/>
                </a:solidFill>
                <a:latin typeface="+mn-lt"/>
              </a:rPr>
              <a:t>C                    kW</a:t>
            </a:r>
            <a:endParaRPr lang="pt-BR" sz="2400" b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pt-BR" sz="2400" b="0">
                <a:solidFill>
                  <a:srgbClr val="3333CC"/>
                </a:solidFill>
                <a:latin typeface="+mn-lt"/>
              </a:rPr>
              <a:t>       </a:t>
            </a:r>
            <a:r>
              <a:rPr lang="pt-BR" sz="2400" b="0">
                <a:latin typeface="+mn-lt"/>
              </a:rPr>
              <a:t>F</a:t>
            </a:r>
            <a:r>
              <a:rPr lang="pt-BR" sz="2400" b="0" baseline="-25000">
                <a:latin typeface="+mn-lt"/>
              </a:rPr>
              <a:t>1</a:t>
            </a:r>
            <a:r>
              <a:rPr lang="pt-BR" sz="2400" b="0">
                <a:latin typeface="+mn-lt"/>
              </a:rPr>
              <a:t>		   5                    60	60                  -</a:t>
            </a:r>
          </a:p>
          <a:p>
            <a:pPr algn="l"/>
            <a:r>
              <a:rPr lang="pt-BR" sz="2400" b="0">
                <a:latin typeface="+mn-lt"/>
              </a:rPr>
              <a:t>       F</a:t>
            </a:r>
            <a:r>
              <a:rPr lang="pt-BR" sz="2400" b="0" baseline="-25000">
                <a:latin typeface="+mn-lt"/>
              </a:rPr>
              <a:t>2</a:t>
            </a:r>
            <a:r>
              <a:rPr lang="pt-BR" sz="2400" b="0">
                <a:latin typeface="+mn-lt"/>
              </a:rPr>
              <a:t>		   7	           170	212              210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1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	 10                 102,4   90              124</a:t>
            </a:r>
          </a:p>
          <a:p>
            <a:pPr algn="l"/>
            <a:r>
              <a:rPr lang="pt-BR" sz="2400" b="0">
                <a:solidFill>
                  <a:srgbClr val="FF0000"/>
                </a:solidFill>
                <a:latin typeface="+mn-lt"/>
              </a:rPr>
              <a:t>       Q</a:t>
            </a:r>
            <a:r>
              <a:rPr lang="pt-BR" sz="2400" b="0" baseline="-25000">
                <a:solidFill>
                  <a:srgbClr val="FF0000"/>
                </a:solidFill>
                <a:latin typeface="+mn-lt"/>
              </a:rPr>
              <a:t>2	</a:t>
            </a:r>
            <a:r>
              <a:rPr lang="pt-BR" sz="2400" b="0">
                <a:solidFill>
                  <a:srgbClr val="FF0000"/>
                </a:solidFill>
                <a:latin typeface="+mn-lt"/>
              </a:rPr>
              <a:t>   2	           140	140                -  </a:t>
            </a:r>
          </a:p>
        </p:txBody>
      </p:sp>
      <p:sp>
        <p:nvSpPr>
          <p:cNvPr id="181251" name="Text Box 1114"/>
          <p:cNvSpPr txBox="1">
            <a:spLocks noChangeArrowheads="1"/>
          </p:cNvSpPr>
          <p:nvPr/>
        </p:nvSpPr>
        <p:spPr bwMode="auto">
          <a:xfrm>
            <a:off x="1057276" y="381023"/>
            <a:ext cx="3657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>
                <a:latin typeface="+mn-lt"/>
              </a:rPr>
              <a:t>Estado Atual da Rede</a:t>
            </a:r>
          </a:p>
        </p:txBody>
      </p:sp>
      <p:sp>
        <p:nvSpPr>
          <p:cNvPr id="391259" name="Rectangle 1115"/>
          <p:cNvSpPr>
            <a:spLocks noChangeArrowheads="1"/>
          </p:cNvSpPr>
          <p:nvPr/>
        </p:nvSpPr>
        <p:spPr bwMode="auto">
          <a:xfrm>
            <a:off x="1228726" y="2057423"/>
            <a:ext cx="26068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>
                <a:solidFill>
                  <a:schemeClr val="tx1"/>
                </a:solidFill>
                <a:latin typeface="+mn-lt"/>
              </a:rPr>
              <a:t>Completar com utilidades</a:t>
            </a:r>
          </a:p>
        </p:txBody>
      </p:sp>
      <p:grpSp>
        <p:nvGrpSpPr>
          <p:cNvPr id="2" name="Group 1120"/>
          <p:cNvGrpSpPr>
            <a:grpSpLocks/>
          </p:cNvGrpSpPr>
          <p:nvPr/>
        </p:nvGrpSpPr>
        <p:grpSpPr bwMode="auto">
          <a:xfrm>
            <a:off x="4748186" y="152423"/>
            <a:ext cx="3657600" cy="4191000"/>
            <a:chOff x="2688" y="0"/>
            <a:chExt cx="2304" cy="2640"/>
          </a:xfrm>
        </p:grpSpPr>
        <p:sp>
          <p:nvSpPr>
            <p:cNvPr id="181254" name="Line 1080"/>
            <p:cNvSpPr>
              <a:spLocks noChangeShapeType="1"/>
            </p:cNvSpPr>
            <p:nvPr/>
          </p:nvSpPr>
          <p:spPr bwMode="auto">
            <a:xfrm>
              <a:off x="2807" y="587"/>
              <a:ext cx="4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55" name="Line 1081"/>
            <p:cNvSpPr>
              <a:spLocks noChangeShapeType="1"/>
            </p:cNvSpPr>
            <p:nvPr/>
          </p:nvSpPr>
          <p:spPr bwMode="auto">
            <a:xfrm>
              <a:off x="3610" y="587"/>
              <a:ext cx="48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56" name="Line 1082"/>
            <p:cNvSpPr>
              <a:spLocks noChangeShapeType="1"/>
            </p:cNvSpPr>
            <p:nvPr/>
          </p:nvSpPr>
          <p:spPr bwMode="auto">
            <a:xfrm>
              <a:off x="4414" y="587"/>
              <a:ext cx="48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57" name="Oval 1083"/>
            <p:cNvSpPr>
              <a:spLocks noChangeArrowheads="1"/>
            </p:cNvSpPr>
            <p:nvPr/>
          </p:nvSpPr>
          <p:spPr bwMode="auto">
            <a:xfrm>
              <a:off x="3289" y="440"/>
              <a:ext cx="321" cy="29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58" name="Line 1084"/>
            <p:cNvSpPr>
              <a:spLocks noChangeShapeType="1"/>
            </p:cNvSpPr>
            <p:nvPr/>
          </p:nvSpPr>
          <p:spPr bwMode="auto">
            <a:xfrm>
              <a:off x="2807" y="2053"/>
              <a:ext cx="4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59" name="Line 1085"/>
            <p:cNvSpPr>
              <a:spLocks noChangeShapeType="1"/>
            </p:cNvSpPr>
            <p:nvPr/>
          </p:nvSpPr>
          <p:spPr bwMode="auto">
            <a:xfrm>
              <a:off x="3610" y="2053"/>
              <a:ext cx="48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0" name="Line 1086"/>
            <p:cNvSpPr>
              <a:spLocks noChangeShapeType="1"/>
            </p:cNvSpPr>
            <p:nvPr/>
          </p:nvSpPr>
          <p:spPr bwMode="auto">
            <a:xfrm>
              <a:off x="4423" y="2060"/>
              <a:ext cx="4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1" name="Oval 1087"/>
            <p:cNvSpPr>
              <a:spLocks noChangeArrowheads="1"/>
            </p:cNvSpPr>
            <p:nvPr/>
          </p:nvSpPr>
          <p:spPr bwMode="auto">
            <a:xfrm>
              <a:off x="4093" y="1907"/>
              <a:ext cx="321" cy="29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2" name="Oval 1088"/>
            <p:cNvSpPr>
              <a:spLocks noChangeArrowheads="1"/>
            </p:cNvSpPr>
            <p:nvPr/>
          </p:nvSpPr>
          <p:spPr bwMode="auto">
            <a:xfrm>
              <a:off x="3289" y="1907"/>
              <a:ext cx="321" cy="29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3" name="Oval 1089"/>
            <p:cNvSpPr>
              <a:spLocks noChangeArrowheads="1"/>
            </p:cNvSpPr>
            <p:nvPr/>
          </p:nvSpPr>
          <p:spPr bwMode="auto">
            <a:xfrm>
              <a:off x="4093" y="440"/>
              <a:ext cx="321" cy="29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4" name="Line 1090"/>
            <p:cNvSpPr>
              <a:spLocks noChangeShapeType="1"/>
            </p:cNvSpPr>
            <p:nvPr/>
          </p:nvSpPr>
          <p:spPr bwMode="auto">
            <a:xfrm flipV="1">
              <a:off x="3450" y="2200"/>
              <a:ext cx="0" cy="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5" name="Line 1091"/>
            <p:cNvSpPr>
              <a:spLocks noChangeShapeType="1"/>
            </p:cNvSpPr>
            <p:nvPr/>
          </p:nvSpPr>
          <p:spPr bwMode="auto">
            <a:xfrm flipV="1">
              <a:off x="4254" y="0"/>
              <a:ext cx="0" cy="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6" name="Line 1092"/>
            <p:cNvSpPr>
              <a:spLocks noChangeShapeType="1"/>
            </p:cNvSpPr>
            <p:nvPr/>
          </p:nvSpPr>
          <p:spPr bwMode="auto">
            <a:xfrm flipV="1">
              <a:off x="4254" y="2200"/>
              <a:ext cx="0" cy="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7" name="Line 1093"/>
            <p:cNvSpPr>
              <a:spLocks noChangeShapeType="1"/>
            </p:cNvSpPr>
            <p:nvPr/>
          </p:nvSpPr>
          <p:spPr bwMode="auto">
            <a:xfrm flipV="1">
              <a:off x="3450" y="0"/>
              <a:ext cx="0" cy="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8" name="Line 1094"/>
            <p:cNvSpPr>
              <a:spLocks noChangeShapeType="1"/>
            </p:cNvSpPr>
            <p:nvPr/>
          </p:nvSpPr>
          <p:spPr bwMode="auto">
            <a:xfrm flipV="1">
              <a:off x="3450" y="733"/>
              <a:ext cx="0" cy="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69" name="Line 1095"/>
            <p:cNvSpPr>
              <a:spLocks noChangeShapeType="1"/>
            </p:cNvSpPr>
            <p:nvPr/>
          </p:nvSpPr>
          <p:spPr bwMode="auto">
            <a:xfrm flipV="1">
              <a:off x="3450" y="1467"/>
              <a:ext cx="0" cy="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70" name="Line 1096"/>
            <p:cNvSpPr>
              <a:spLocks noChangeShapeType="1"/>
            </p:cNvSpPr>
            <p:nvPr/>
          </p:nvSpPr>
          <p:spPr bwMode="auto">
            <a:xfrm flipV="1">
              <a:off x="4254" y="733"/>
              <a:ext cx="0" cy="117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71" name="Text Box 1097"/>
            <p:cNvSpPr txBox="1">
              <a:spLocks noChangeArrowheads="1"/>
            </p:cNvSpPr>
            <p:nvPr/>
          </p:nvSpPr>
          <p:spPr bwMode="auto">
            <a:xfrm>
              <a:off x="2688" y="331"/>
              <a:ext cx="563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2</a:t>
              </a:r>
              <a:br>
                <a:rPr lang="pt-BR" sz="1800" b="0" baseline="-25000">
                  <a:solidFill>
                    <a:srgbClr val="FF0000"/>
                  </a:solidFill>
                  <a:latin typeface="+mn-lt"/>
                </a:rPr>
              </a:br>
              <a:endParaRPr lang="pt-BR" sz="1800" b="0">
                <a:solidFill>
                  <a:srgbClr val="FF0000"/>
                </a:solidFill>
                <a:latin typeface="+mn-lt"/>
              </a:endParaRPr>
            </a:p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 *</a:t>
              </a:r>
            </a:p>
          </p:txBody>
        </p:sp>
        <p:sp>
          <p:nvSpPr>
            <p:cNvPr id="181272" name="Text Box 1098"/>
            <p:cNvSpPr txBox="1">
              <a:spLocks noChangeArrowheads="1"/>
            </p:cNvSpPr>
            <p:nvPr/>
          </p:nvSpPr>
          <p:spPr bwMode="auto">
            <a:xfrm>
              <a:off x="3610" y="587"/>
              <a:ext cx="483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222</a:t>
              </a:r>
            </a:p>
          </p:txBody>
        </p:sp>
        <p:sp>
          <p:nvSpPr>
            <p:cNvPr id="181273" name="Text Box 1099"/>
            <p:cNvSpPr txBox="1">
              <a:spLocks noChangeArrowheads="1"/>
            </p:cNvSpPr>
            <p:nvPr/>
          </p:nvSpPr>
          <p:spPr bwMode="auto">
            <a:xfrm>
              <a:off x="4414" y="587"/>
              <a:ext cx="386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81274" name="Text Box 1100"/>
            <p:cNvSpPr txBox="1">
              <a:spLocks noChangeArrowheads="1"/>
            </p:cNvSpPr>
            <p:nvPr/>
          </p:nvSpPr>
          <p:spPr bwMode="auto">
            <a:xfrm>
              <a:off x="2802" y="1854"/>
              <a:ext cx="562" cy="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800" b="0">
                <a:solidFill>
                  <a:srgbClr val="FF0000"/>
                </a:solidFill>
                <a:latin typeface="+mn-lt"/>
              </a:endParaRPr>
            </a:p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180</a:t>
              </a:r>
              <a:r>
                <a:rPr lang="pt-BR" sz="1800" b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800" b="0">
                  <a:solidFill>
                    <a:srgbClr val="FF0000"/>
                  </a:solidFill>
                  <a:latin typeface="+mn-lt"/>
                </a:rPr>
                <a:t>*</a:t>
              </a:r>
              <a:endParaRPr lang="pt-BR" sz="1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1275" name="Text Box 1101"/>
            <p:cNvSpPr txBox="1">
              <a:spLocks noChangeArrowheads="1"/>
            </p:cNvSpPr>
            <p:nvPr/>
          </p:nvSpPr>
          <p:spPr bwMode="auto">
            <a:xfrm>
              <a:off x="3668" y="2032"/>
              <a:ext cx="39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131</a:t>
              </a:r>
            </a:p>
          </p:txBody>
        </p:sp>
        <p:sp>
          <p:nvSpPr>
            <p:cNvPr id="181276" name="Text Box 1102"/>
            <p:cNvSpPr txBox="1">
              <a:spLocks noChangeArrowheads="1"/>
            </p:cNvSpPr>
            <p:nvPr/>
          </p:nvSpPr>
          <p:spPr bwMode="auto">
            <a:xfrm>
              <a:off x="4461" y="2079"/>
              <a:ext cx="531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102,4</a:t>
              </a:r>
            </a:p>
          </p:txBody>
        </p:sp>
        <p:sp>
          <p:nvSpPr>
            <p:cNvPr id="181277" name="Text Box 1103"/>
            <p:cNvSpPr txBox="1">
              <a:spLocks noChangeArrowheads="1"/>
            </p:cNvSpPr>
            <p:nvPr/>
          </p:nvSpPr>
          <p:spPr bwMode="auto">
            <a:xfrm>
              <a:off x="4254" y="73"/>
              <a:ext cx="6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150 *</a:t>
              </a:r>
            </a:p>
          </p:txBody>
        </p:sp>
        <p:sp>
          <p:nvSpPr>
            <p:cNvPr id="181278" name="Text Box 1104"/>
            <p:cNvSpPr txBox="1">
              <a:spLocks noChangeArrowheads="1"/>
            </p:cNvSpPr>
            <p:nvPr/>
          </p:nvSpPr>
          <p:spPr bwMode="auto">
            <a:xfrm>
              <a:off x="3450" y="73"/>
              <a:ext cx="563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220 *</a:t>
              </a:r>
            </a:p>
          </p:txBody>
        </p:sp>
        <p:sp>
          <p:nvSpPr>
            <p:cNvPr id="181279" name="Text Box 1105"/>
            <p:cNvSpPr txBox="1">
              <a:spLocks noChangeArrowheads="1"/>
            </p:cNvSpPr>
            <p:nvPr/>
          </p:nvSpPr>
          <p:spPr bwMode="auto">
            <a:xfrm>
              <a:off x="3442" y="893"/>
              <a:ext cx="48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212</a:t>
              </a:r>
            </a:p>
          </p:txBody>
        </p:sp>
        <p:sp>
          <p:nvSpPr>
            <p:cNvPr id="181280" name="Text Box 1106"/>
            <p:cNvSpPr txBox="1">
              <a:spLocks noChangeArrowheads="1"/>
            </p:cNvSpPr>
            <p:nvPr/>
          </p:nvSpPr>
          <p:spPr bwMode="auto">
            <a:xfrm>
              <a:off x="3442" y="1649"/>
              <a:ext cx="398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170</a:t>
              </a:r>
            </a:p>
          </p:txBody>
        </p:sp>
        <p:sp>
          <p:nvSpPr>
            <p:cNvPr id="181281" name="Text Box 1107"/>
            <p:cNvSpPr txBox="1">
              <a:spLocks noChangeArrowheads="1"/>
            </p:cNvSpPr>
            <p:nvPr/>
          </p:nvSpPr>
          <p:spPr bwMode="auto">
            <a:xfrm>
              <a:off x="3254" y="2362"/>
              <a:ext cx="675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2</a:t>
              </a:r>
              <a:r>
                <a:rPr lang="pt-BR" sz="1800" b="0">
                  <a:latin typeface="+mn-lt"/>
                </a:rPr>
                <a:t>  100</a:t>
              </a:r>
            </a:p>
          </p:txBody>
        </p:sp>
        <p:sp>
          <p:nvSpPr>
            <p:cNvPr id="181282" name="Text Box 1108"/>
            <p:cNvSpPr txBox="1">
              <a:spLocks noChangeArrowheads="1"/>
            </p:cNvSpPr>
            <p:nvPr/>
          </p:nvSpPr>
          <p:spPr bwMode="auto">
            <a:xfrm>
              <a:off x="4017" y="2362"/>
              <a:ext cx="59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1</a:t>
              </a:r>
              <a:r>
                <a:rPr lang="pt-BR" sz="1800" b="0">
                  <a:latin typeface="+mn-lt"/>
                </a:rPr>
                <a:t>   60</a:t>
              </a:r>
            </a:p>
          </p:txBody>
        </p:sp>
        <p:sp>
          <p:nvSpPr>
            <p:cNvPr id="181283" name="Text Box 1109"/>
            <p:cNvSpPr txBox="1">
              <a:spLocks noChangeArrowheads="1"/>
            </p:cNvSpPr>
            <p:nvPr/>
          </p:nvSpPr>
          <p:spPr bwMode="auto">
            <a:xfrm>
              <a:off x="4254" y="1181"/>
              <a:ext cx="51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117,2</a:t>
              </a:r>
            </a:p>
          </p:txBody>
        </p:sp>
        <p:sp>
          <p:nvSpPr>
            <p:cNvPr id="181284" name="Text Box 1110"/>
            <p:cNvSpPr txBox="1">
              <a:spLocks noChangeArrowheads="1"/>
            </p:cNvSpPr>
            <p:nvPr/>
          </p:nvSpPr>
          <p:spPr bwMode="auto">
            <a:xfrm>
              <a:off x="3367" y="480"/>
              <a:ext cx="32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81285" name="Text Box 1111"/>
            <p:cNvSpPr txBox="1">
              <a:spLocks noChangeArrowheads="1"/>
            </p:cNvSpPr>
            <p:nvPr/>
          </p:nvSpPr>
          <p:spPr bwMode="auto">
            <a:xfrm>
              <a:off x="3367" y="1923"/>
              <a:ext cx="322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81286" name="Text Box 1112"/>
            <p:cNvSpPr txBox="1">
              <a:spLocks noChangeArrowheads="1"/>
            </p:cNvSpPr>
            <p:nvPr/>
          </p:nvSpPr>
          <p:spPr bwMode="auto">
            <a:xfrm>
              <a:off x="4159" y="1991"/>
              <a:ext cx="32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81287" name="Text Box 1113"/>
            <p:cNvSpPr txBox="1">
              <a:spLocks noChangeArrowheads="1"/>
            </p:cNvSpPr>
            <p:nvPr/>
          </p:nvSpPr>
          <p:spPr bwMode="auto">
            <a:xfrm>
              <a:off x="4159" y="480"/>
              <a:ext cx="322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81288" name="Oval 1116"/>
            <p:cNvSpPr>
              <a:spLocks noChangeArrowheads="1"/>
            </p:cNvSpPr>
            <p:nvPr/>
          </p:nvSpPr>
          <p:spPr bwMode="auto">
            <a:xfrm>
              <a:off x="3264" y="1152"/>
              <a:ext cx="321" cy="29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89" name="Line 1117"/>
            <p:cNvSpPr>
              <a:spLocks noChangeShapeType="1"/>
            </p:cNvSpPr>
            <p:nvPr/>
          </p:nvSpPr>
          <p:spPr bwMode="auto">
            <a:xfrm flipH="1" flipV="1">
              <a:off x="3168" y="1104"/>
              <a:ext cx="480" cy="38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1290" name="Text Box 1118"/>
            <p:cNvSpPr txBox="1">
              <a:spLocks noChangeArrowheads="1"/>
            </p:cNvSpPr>
            <p:nvPr/>
          </p:nvSpPr>
          <p:spPr bwMode="auto">
            <a:xfrm>
              <a:off x="3600" y="1344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 </a:t>
              </a:r>
            </a:p>
          </p:txBody>
        </p:sp>
        <p:sp>
          <p:nvSpPr>
            <p:cNvPr id="181291" name="Text Box 1119"/>
            <p:cNvSpPr txBox="1">
              <a:spLocks noChangeArrowheads="1"/>
            </p:cNvSpPr>
            <p:nvPr/>
          </p:nvSpPr>
          <p:spPr bwMode="auto">
            <a:xfrm>
              <a:off x="2784" y="1104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 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1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1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3" grpId="0" animBg="1" autoUpdateAnimBg="0"/>
      <p:bldP spid="391259" grpId="0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071602" y="0"/>
            <a:ext cx="571497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pt-BR" sz="2400">
                <a:latin typeface="+mn-lt"/>
              </a:rPr>
              <a:t>Estado Final da Rede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4043402" y="2895600"/>
            <a:ext cx="1981200" cy="977900"/>
            <a:chOff x="1680" y="1824"/>
            <a:chExt cx="1248" cy="616"/>
          </a:xfrm>
        </p:grpSpPr>
        <p:sp>
          <p:nvSpPr>
            <p:cNvPr id="182321" name="Oval 8"/>
            <p:cNvSpPr>
              <a:spLocks noChangeArrowheads="1"/>
            </p:cNvSpPr>
            <p:nvPr/>
          </p:nvSpPr>
          <p:spPr bwMode="auto">
            <a:xfrm>
              <a:off x="2142" y="1973"/>
              <a:ext cx="308" cy="2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322" name="Line 26"/>
            <p:cNvSpPr>
              <a:spLocks noChangeShapeType="1"/>
            </p:cNvSpPr>
            <p:nvPr/>
          </p:nvSpPr>
          <p:spPr bwMode="auto">
            <a:xfrm flipH="1" flipV="1">
              <a:off x="1988" y="1824"/>
              <a:ext cx="231" cy="22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323" name="Line 27"/>
            <p:cNvSpPr>
              <a:spLocks noChangeShapeType="1"/>
            </p:cNvSpPr>
            <p:nvPr/>
          </p:nvSpPr>
          <p:spPr bwMode="auto">
            <a:xfrm flipH="1" flipV="1">
              <a:off x="2374" y="2196"/>
              <a:ext cx="231" cy="2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324" name="Text Box 44"/>
            <p:cNvSpPr txBox="1">
              <a:spLocks noChangeArrowheads="1"/>
            </p:cNvSpPr>
            <p:nvPr/>
          </p:nvSpPr>
          <p:spPr bwMode="auto">
            <a:xfrm>
              <a:off x="1680" y="1898"/>
              <a:ext cx="46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</a:t>
              </a:r>
            </a:p>
          </p:txBody>
        </p:sp>
        <p:sp>
          <p:nvSpPr>
            <p:cNvPr id="182325" name="Text Box 45"/>
            <p:cNvSpPr txBox="1">
              <a:spLocks noChangeArrowheads="1"/>
            </p:cNvSpPr>
            <p:nvPr/>
          </p:nvSpPr>
          <p:spPr bwMode="auto">
            <a:xfrm>
              <a:off x="2542" y="2246"/>
              <a:ext cx="38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</a:t>
              </a:r>
            </a:p>
          </p:txBody>
        </p:sp>
        <p:sp>
          <p:nvSpPr>
            <p:cNvPr id="182326" name="Text Box 48"/>
            <p:cNvSpPr txBox="1">
              <a:spLocks noChangeArrowheads="1"/>
            </p:cNvSpPr>
            <p:nvPr/>
          </p:nvSpPr>
          <p:spPr bwMode="auto">
            <a:xfrm>
              <a:off x="2160" y="2016"/>
              <a:ext cx="30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5</a:t>
              </a: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3814802" y="1219200"/>
            <a:ext cx="4800600" cy="4257675"/>
            <a:chOff x="1488" y="768"/>
            <a:chExt cx="3264" cy="2682"/>
          </a:xfrm>
        </p:grpSpPr>
        <p:sp>
          <p:nvSpPr>
            <p:cNvPr id="182285" name="Line 4"/>
            <p:cNvSpPr>
              <a:spLocks noChangeShapeType="1"/>
            </p:cNvSpPr>
            <p:nvPr/>
          </p:nvSpPr>
          <p:spPr bwMode="auto">
            <a:xfrm>
              <a:off x="1617" y="1364"/>
              <a:ext cx="52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86" name="Line 5"/>
            <p:cNvSpPr>
              <a:spLocks noChangeShapeType="1"/>
            </p:cNvSpPr>
            <p:nvPr/>
          </p:nvSpPr>
          <p:spPr bwMode="auto">
            <a:xfrm>
              <a:off x="2487" y="1364"/>
              <a:ext cx="52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87" name="Line 6"/>
            <p:cNvSpPr>
              <a:spLocks noChangeShapeType="1"/>
            </p:cNvSpPr>
            <p:nvPr/>
          </p:nvSpPr>
          <p:spPr bwMode="auto">
            <a:xfrm>
              <a:off x="3358" y="1364"/>
              <a:ext cx="52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88" name="Oval 7"/>
            <p:cNvSpPr>
              <a:spLocks noChangeArrowheads="1"/>
            </p:cNvSpPr>
            <p:nvPr/>
          </p:nvSpPr>
          <p:spPr bwMode="auto">
            <a:xfrm>
              <a:off x="2139" y="1215"/>
              <a:ext cx="348" cy="2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89" name="Line 9"/>
            <p:cNvSpPr>
              <a:spLocks noChangeShapeType="1"/>
            </p:cNvSpPr>
            <p:nvPr/>
          </p:nvSpPr>
          <p:spPr bwMode="auto">
            <a:xfrm>
              <a:off x="1617" y="2854"/>
              <a:ext cx="52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0" name="Line 10"/>
            <p:cNvSpPr>
              <a:spLocks noChangeShapeType="1"/>
            </p:cNvSpPr>
            <p:nvPr/>
          </p:nvSpPr>
          <p:spPr bwMode="auto">
            <a:xfrm>
              <a:off x="2487" y="2854"/>
              <a:ext cx="52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1" name="Line 11"/>
            <p:cNvSpPr>
              <a:spLocks noChangeShapeType="1"/>
            </p:cNvSpPr>
            <p:nvPr/>
          </p:nvSpPr>
          <p:spPr bwMode="auto">
            <a:xfrm>
              <a:off x="4229" y="2854"/>
              <a:ext cx="52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2" name="Line 12"/>
            <p:cNvSpPr>
              <a:spLocks noChangeShapeType="1"/>
            </p:cNvSpPr>
            <p:nvPr/>
          </p:nvSpPr>
          <p:spPr bwMode="auto">
            <a:xfrm>
              <a:off x="3368" y="2861"/>
              <a:ext cx="52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3" name="Oval 14"/>
            <p:cNvSpPr>
              <a:spLocks noChangeArrowheads="1"/>
            </p:cNvSpPr>
            <p:nvPr/>
          </p:nvSpPr>
          <p:spPr bwMode="auto">
            <a:xfrm>
              <a:off x="3010" y="2705"/>
              <a:ext cx="348" cy="2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4" name="Oval 15"/>
            <p:cNvSpPr>
              <a:spLocks noChangeArrowheads="1"/>
            </p:cNvSpPr>
            <p:nvPr/>
          </p:nvSpPr>
          <p:spPr bwMode="auto">
            <a:xfrm>
              <a:off x="2139" y="2705"/>
              <a:ext cx="348" cy="2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5" name="Oval 16"/>
            <p:cNvSpPr>
              <a:spLocks noChangeArrowheads="1"/>
            </p:cNvSpPr>
            <p:nvPr/>
          </p:nvSpPr>
          <p:spPr bwMode="auto">
            <a:xfrm>
              <a:off x="3010" y="1215"/>
              <a:ext cx="348" cy="2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6" name="Line 17"/>
            <p:cNvSpPr>
              <a:spLocks noChangeShapeType="1"/>
            </p:cNvSpPr>
            <p:nvPr/>
          </p:nvSpPr>
          <p:spPr bwMode="auto">
            <a:xfrm flipV="1">
              <a:off x="2314" y="3003"/>
              <a:ext cx="0" cy="44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7" name="Line 18"/>
            <p:cNvSpPr>
              <a:spLocks noChangeShapeType="1"/>
            </p:cNvSpPr>
            <p:nvPr/>
          </p:nvSpPr>
          <p:spPr bwMode="auto">
            <a:xfrm flipV="1">
              <a:off x="3184" y="768"/>
              <a:ext cx="0" cy="44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8" name="Line 19"/>
            <p:cNvSpPr>
              <a:spLocks noChangeShapeType="1"/>
            </p:cNvSpPr>
            <p:nvPr/>
          </p:nvSpPr>
          <p:spPr bwMode="auto">
            <a:xfrm flipV="1">
              <a:off x="3184" y="3003"/>
              <a:ext cx="0" cy="44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99" name="Line 20"/>
            <p:cNvSpPr>
              <a:spLocks noChangeShapeType="1"/>
            </p:cNvSpPr>
            <p:nvPr/>
          </p:nvSpPr>
          <p:spPr bwMode="auto">
            <a:xfrm flipV="1">
              <a:off x="2314" y="768"/>
              <a:ext cx="0" cy="44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300" name="Line 21"/>
            <p:cNvSpPr>
              <a:spLocks noChangeShapeType="1"/>
            </p:cNvSpPr>
            <p:nvPr/>
          </p:nvSpPr>
          <p:spPr bwMode="auto">
            <a:xfrm flipV="1">
              <a:off x="2314" y="1513"/>
              <a:ext cx="0" cy="44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301" name="Line 22"/>
            <p:cNvSpPr>
              <a:spLocks noChangeShapeType="1"/>
            </p:cNvSpPr>
            <p:nvPr/>
          </p:nvSpPr>
          <p:spPr bwMode="auto">
            <a:xfrm flipV="1">
              <a:off x="2314" y="2258"/>
              <a:ext cx="0" cy="44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302" name="Line 23"/>
            <p:cNvSpPr>
              <a:spLocks noChangeShapeType="1"/>
            </p:cNvSpPr>
            <p:nvPr/>
          </p:nvSpPr>
          <p:spPr bwMode="auto">
            <a:xfrm flipV="1">
              <a:off x="3184" y="1513"/>
              <a:ext cx="0" cy="119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303" name="Text Box 28"/>
            <p:cNvSpPr txBox="1">
              <a:spLocks noChangeArrowheads="1"/>
            </p:cNvSpPr>
            <p:nvPr/>
          </p:nvSpPr>
          <p:spPr bwMode="auto">
            <a:xfrm>
              <a:off x="1488" y="1104"/>
              <a:ext cx="610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2</a:t>
              </a:r>
              <a:br>
                <a:rPr lang="pt-BR" sz="1800" b="0" baseline="-25000">
                  <a:solidFill>
                    <a:srgbClr val="FF0000"/>
                  </a:solidFill>
                  <a:latin typeface="+mn-lt"/>
                </a:rPr>
              </a:br>
              <a:endParaRPr lang="pt-BR" sz="1800" b="0">
                <a:solidFill>
                  <a:srgbClr val="FF0000"/>
                </a:solidFill>
                <a:latin typeface="+mn-lt"/>
              </a:endParaRPr>
            </a:p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250 *</a:t>
              </a:r>
            </a:p>
          </p:txBody>
        </p:sp>
        <p:sp>
          <p:nvSpPr>
            <p:cNvPr id="182304" name="Text Box 29"/>
            <p:cNvSpPr txBox="1">
              <a:spLocks noChangeArrowheads="1"/>
            </p:cNvSpPr>
            <p:nvPr/>
          </p:nvSpPr>
          <p:spPr bwMode="auto">
            <a:xfrm>
              <a:off x="2487" y="1364"/>
              <a:ext cx="523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222</a:t>
              </a:r>
            </a:p>
          </p:txBody>
        </p:sp>
        <p:sp>
          <p:nvSpPr>
            <p:cNvPr id="182305" name="Text Box 30"/>
            <p:cNvSpPr txBox="1">
              <a:spLocks noChangeArrowheads="1"/>
            </p:cNvSpPr>
            <p:nvPr/>
          </p:nvSpPr>
          <p:spPr bwMode="auto">
            <a:xfrm>
              <a:off x="3358" y="1364"/>
              <a:ext cx="41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140</a:t>
              </a:r>
            </a:p>
          </p:txBody>
        </p:sp>
        <p:sp>
          <p:nvSpPr>
            <p:cNvPr id="182306" name="Text Box 31"/>
            <p:cNvSpPr txBox="1">
              <a:spLocks noChangeArrowheads="1"/>
            </p:cNvSpPr>
            <p:nvPr/>
          </p:nvSpPr>
          <p:spPr bwMode="auto">
            <a:xfrm>
              <a:off x="1611" y="2652"/>
              <a:ext cx="609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Q</a:t>
              </a:r>
              <a:r>
                <a:rPr lang="pt-BR" sz="1800" b="0" baseline="-25000">
                  <a:solidFill>
                    <a:srgbClr val="FF0000"/>
                  </a:solidFill>
                  <a:latin typeface="+mn-lt"/>
                </a:rPr>
                <a:t>1</a:t>
              </a:r>
              <a:endParaRPr lang="pt-BR" sz="1800" b="0">
                <a:solidFill>
                  <a:srgbClr val="FF0000"/>
                </a:solidFill>
                <a:latin typeface="+mn-lt"/>
              </a:endParaRPr>
            </a:p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180</a:t>
              </a:r>
              <a:r>
                <a:rPr lang="pt-BR" sz="1800" b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pt-BR" sz="1800" b="0">
                  <a:solidFill>
                    <a:srgbClr val="FF0000"/>
                  </a:solidFill>
                  <a:latin typeface="+mn-lt"/>
                </a:rPr>
                <a:t>*</a:t>
              </a:r>
              <a:endParaRPr lang="pt-BR" sz="1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2307" name="Text Box 32"/>
            <p:cNvSpPr txBox="1">
              <a:spLocks noChangeArrowheads="1"/>
            </p:cNvSpPr>
            <p:nvPr/>
          </p:nvSpPr>
          <p:spPr bwMode="auto">
            <a:xfrm>
              <a:off x="2550" y="2832"/>
              <a:ext cx="426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131</a:t>
              </a:r>
            </a:p>
          </p:txBody>
        </p:sp>
        <p:sp>
          <p:nvSpPr>
            <p:cNvPr id="182308" name="Text Box 33"/>
            <p:cNvSpPr txBox="1">
              <a:spLocks noChangeArrowheads="1"/>
            </p:cNvSpPr>
            <p:nvPr/>
          </p:nvSpPr>
          <p:spPr bwMode="auto">
            <a:xfrm>
              <a:off x="3409" y="2880"/>
              <a:ext cx="57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102,4</a:t>
              </a:r>
            </a:p>
          </p:txBody>
        </p:sp>
        <p:sp>
          <p:nvSpPr>
            <p:cNvPr id="182309" name="Text Box 34"/>
            <p:cNvSpPr txBox="1">
              <a:spLocks noChangeArrowheads="1"/>
            </p:cNvSpPr>
            <p:nvPr/>
          </p:nvSpPr>
          <p:spPr bwMode="auto">
            <a:xfrm>
              <a:off x="4316" y="2854"/>
              <a:ext cx="400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rgbClr val="FF0000"/>
                  </a:solidFill>
                  <a:latin typeface="+mn-lt"/>
                </a:rPr>
                <a:t>90</a:t>
              </a:r>
            </a:p>
          </p:txBody>
        </p:sp>
        <p:sp>
          <p:nvSpPr>
            <p:cNvPr id="182310" name="Text Box 35"/>
            <p:cNvSpPr txBox="1">
              <a:spLocks noChangeArrowheads="1"/>
            </p:cNvSpPr>
            <p:nvPr/>
          </p:nvSpPr>
          <p:spPr bwMode="auto">
            <a:xfrm>
              <a:off x="3184" y="842"/>
              <a:ext cx="697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150 *</a:t>
              </a:r>
            </a:p>
          </p:txBody>
        </p:sp>
        <p:sp>
          <p:nvSpPr>
            <p:cNvPr id="182311" name="Text Box 36"/>
            <p:cNvSpPr txBox="1">
              <a:spLocks noChangeArrowheads="1"/>
            </p:cNvSpPr>
            <p:nvPr/>
          </p:nvSpPr>
          <p:spPr bwMode="auto">
            <a:xfrm>
              <a:off x="2314" y="842"/>
              <a:ext cx="609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220 *</a:t>
              </a:r>
            </a:p>
          </p:txBody>
        </p:sp>
        <p:sp>
          <p:nvSpPr>
            <p:cNvPr id="182312" name="Text Box 37"/>
            <p:cNvSpPr txBox="1">
              <a:spLocks noChangeArrowheads="1"/>
            </p:cNvSpPr>
            <p:nvPr/>
          </p:nvSpPr>
          <p:spPr bwMode="auto">
            <a:xfrm>
              <a:off x="2305" y="1675"/>
              <a:ext cx="52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212</a:t>
              </a:r>
            </a:p>
          </p:txBody>
        </p:sp>
        <p:sp>
          <p:nvSpPr>
            <p:cNvPr id="182313" name="Text Box 38"/>
            <p:cNvSpPr txBox="1">
              <a:spLocks noChangeArrowheads="1"/>
            </p:cNvSpPr>
            <p:nvPr/>
          </p:nvSpPr>
          <p:spPr bwMode="auto">
            <a:xfrm>
              <a:off x="2305" y="2443"/>
              <a:ext cx="431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170</a:t>
              </a:r>
            </a:p>
          </p:txBody>
        </p:sp>
        <p:sp>
          <p:nvSpPr>
            <p:cNvPr id="182314" name="Text Box 39"/>
            <p:cNvSpPr txBox="1">
              <a:spLocks noChangeArrowheads="1"/>
            </p:cNvSpPr>
            <p:nvPr/>
          </p:nvSpPr>
          <p:spPr bwMode="auto">
            <a:xfrm>
              <a:off x="2101" y="3168"/>
              <a:ext cx="731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2</a:t>
              </a:r>
              <a:r>
                <a:rPr lang="pt-BR" sz="1800" b="0">
                  <a:latin typeface="+mn-lt"/>
                </a:rPr>
                <a:t>  100</a:t>
              </a:r>
            </a:p>
          </p:txBody>
        </p:sp>
        <p:sp>
          <p:nvSpPr>
            <p:cNvPr id="182315" name="Text Box 40"/>
            <p:cNvSpPr txBox="1">
              <a:spLocks noChangeArrowheads="1"/>
            </p:cNvSpPr>
            <p:nvPr/>
          </p:nvSpPr>
          <p:spPr bwMode="auto">
            <a:xfrm>
              <a:off x="2928" y="3168"/>
              <a:ext cx="648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F</a:t>
              </a:r>
              <a:r>
                <a:rPr lang="pt-BR" sz="1800" b="0" baseline="-25000">
                  <a:latin typeface="+mn-lt"/>
                </a:rPr>
                <a:t>1</a:t>
              </a:r>
              <a:r>
                <a:rPr lang="pt-BR" sz="1800" b="0">
                  <a:latin typeface="+mn-lt"/>
                </a:rPr>
                <a:t>   60</a:t>
              </a:r>
            </a:p>
          </p:txBody>
        </p:sp>
        <p:sp>
          <p:nvSpPr>
            <p:cNvPr id="182316" name="Text Box 41"/>
            <p:cNvSpPr txBox="1">
              <a:spLocks noChangeArrowheads="1"/>
            </p:cNvSpPr>
            <p:nvPr/>
          </p:nvSpPr>
          <p:spPr bwMode="auto">
            <a:xfrm>
              <a:off x="3184" y="1968"/>
              <a:ext cx="560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117,2</a:t>
              </a:r>
            </a:p>
          </p:txBody>
        </p:sp>
        <p:sp>
          <p:nvSpPr>
            <p:cNvPr id="182317" name="Text Box 46"/>
            <p:cNvSpPr txBox="1">
              <a:spLocks noChangeArrowheads="1"/>
            </p:cNvSpPr>
            <p:nvPr/>
          </p:nvSpPr>
          <p:spPr bwMode="auto">
            <a:xfrm>
              <a:off x="2224" y="1256"/>
              <a:ext cx="34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1</a:t>
              </a:r>
            </a:p>
          </p:txBody>
        </p:sp>
        <p:sp>
          <p:nvSpPr>
            <p:cNvPr id="182318" name="Text Box 47"/>
            <p:cNvSpPr txBox="1">
              <a:spLocks noChangeArrowheads="1"/>
            </p:cNvSpPr>
            <p:nvPr/>
          </p:nvSpPr>
          <p:spPr bwMode="auto">
            <a:xfrm>
              <a:off x="2224" y="2722"/>
              <a:ext cx="34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82319" name="Text Box 49"/>
            <p:cNvSpPr txBox="1">
              <a:spLocks noChangeArrowheads="1"/>
            </p:cNvSpPr>
            <p:nvPr/>
          </p:nvSpPr>
          <p:spPr bwMode="auto">
            <a:xfrm>
              <a:off x="3082" y="2791"/>
              <a:ext cx="34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182320" name="Text Box 50"/>
            <p:cNvSpPr txBox="1">
              <a:spLocks noChangeArrowheads="1"/>
            </p:cNvSpPr>
            <p:nvPr/>
          </p:nvSpPr>
          <p:spPr bwMode="auto">
            <a:xfrm>
              <a:off x="3082" y="1256"/>
              <a:ext cx="34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7167602" y="3733800"/>
            <a:ext cx="1033463" cy="1652588"/>
            <a:chOff x="3707" y="2332"/>
            <a:chExt cx="784" cy="1041"/>
          </a:xfrm>
        </p:grpSpPr>
        <p:sp>
          <p:nvSpPr>
            <p:cNvPr id="182279" name="Oval 13"/>
            <p:cNvSpPr>
              <a:spLocks noChangeArrowheads="1"/>
            </p:cNvSpPr>
            <p:nvPr/>
          </p:nvSpPr>
          <p:spPr bwMode="auto">
            <a:xfrm>
              <a:off x="3881" y="2705"/>
              <a:ext cx="348" cy="2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80" name="Line 24"/>
            <p:cNvSpPr>
              <a:spLocks noChangeShapeType="1"/>
            </p:cNvSpPr>
            <p:nvPr/>
          </p:nvSpPr>
          <p:spPr bwMode="auto">
            <a:xfrm>
              <a:off x="3707" y="2407"/>
              <a:ext cx="261" cy="29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81" name="Line 25"/>
            <p:cNvSpPr>
              <a:spLocks noChangeShapeType="1"/>
            </p:cNvSpPr>
            <p:nvPr/>
          </p:nvSpPr>
          <p:spPr bwMode="auto">
            <a:xfrm>
              <a:off x="4229" y="3003"/>
              <a:ext cx="262" cy="29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latin typeface="+mn-lt"/>
              </a:endParaRPr>
            </a:p>
          </p:txBody>
        </p:sp>
        <p:sp>
          <p:nvSpPr>
            <p:cNvPr id="182282" name="Text Box 42"/>
            <p:cNvSpPr txBox="1">
              <a:spLocks noChangeArrowheads="1"/>
            </p:cNvSpPr>
            <p:nvPr/>
          </p:nvSpPr>
          <p:spPr bwMode="auto">
            <a:xfrm>
              <a:off x="3707" y="2332"/>
              <a:ext cx="43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30</a:t>
              </a:r>
            </a:p>
          </p:txBody>
        </p:sp>
        <p:sp>
          <p:nvSpPr>
            <p:cNvPr id="182283" name="Text Box 43"/>
            <p:cNvSpPr txBox="1">
              <a:spLocks noChangeArrowheads="1"/>
            </p:cNvSpPr>
            <p:nvPr/>
          </p:nvSpPr>
          <p:spPr bwMode="auto">
            <a:xfrm>
              <a:off x="4144" y="3216"/>
              <a:ext cx="320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latin typeface="+mn-lt"/>
                </a:rPr>
                <a:t>50</a:t>
              </a:r>
            </a:p>
          </p:txBody>
        </p:sp>
        <p:sp>
          <p:nvSpPr>
            <p:cNvPr id="182284" name="Text Box 51"/>
            <p:cNvSpPr txBox="1">
              <a:spLocks noChangeArrowheads="1"/>
            </p:cNvSpPr>
            <p:nvPr/>
          </p:nvSpPr>
          <p:spPr bwMode="auto">
            <a:xfrm>
              <a:off x="3940" y="2757"/>
              <a:ext cx="34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pt-BR" sz="1800" b="0">
                  <a:solidFill>
                    <a:schemeClr val="tx1"/>
                  </a:solidFill>
                  <a:latin typeface="+mn-lt"/>
                </a:rPr>
                <a:t>6</a:t>
              </a:r>
            </a:p>
          </p:txBody>
        </p:sp>
      </p:grpSp>
      <p:sp>
        <p:nvSpPr>
          <p:cNvPr id="395318" name="Rectangle 54"/>
          <p:cNvSpPr>
            <a:spLocks noChangeArrowheads="1"/>
          </p:cNvSpPr>
          <p:nvPr/>
        </p:nvSpPr>
        <p:spPr bwMode="auto">
          <a:xfrm>
            <a:off x="1452602" y="5257800"/>
            <a:ext cx="1811843" cy="12003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>
                <a:latin typeface="+mn-lt"/>
              </a:rPr>
              <a:t>           PD</a:t>
            </a:r>
            <a:r>
              <a:rPr lang="pt-BR">
                <a:solidFill>
                  <a:schemeClr val="tx1"/>
                </a:solidFill>
                <a:latin typeface="+mn-lt"/>
              </a:rPr>
              <a:t/>
            </a:r>
            <a:br>
              <a:rPr lang="pt-BR">
                <a:solidFill>
                  <a:schemeClr val="tx1"/>
                </a:solidFill>
                <a:latin typeface="+mn-lt"/>
              </a:rPr>
            </a:br>
            <a:r>
              <a:rPr lang="pt-BR">
                <a:solidFill>
                  <a:schemeClr val="tx1"/>
                </a:solidFill>
                <a:latin typeface="+mn-lt"/>
              </a:rPr>
              <a:t>C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util</a:t>
            </a:r>
            <a:r>
              <a:rPr lang="pt-BR">
                <a:solidFill>
                  <a:schemeClr val="tx1"/>
                </a:solidFill>
                <a:latin typeface="+mn-lt"/>
              </a:rPr>
              <a:t> = 10.081 $/a</a:t>
            </a:r>
            <a:br>
              <a:rPr lang="pt-BR">
                <a:solidFill>
                  <a:schemeClr val="tx1"/>
                </a:solidFill>
                <a:latin typeface="+mn-lt"/>
              </a:rPr>
            </a:br>
            <a:r>
              <a:rPr lang="pt-BR">
                <a:solidFill>
                  <a:schemeClr val="tx1"/>
                </a:solidFill>
                <a:latin typeface="+mn-lt"/>
              </a:rPr>
              <a:t>C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cap</a:t>
            </a:r>
            <a:r>
              <a:rPr lang="pt-BR">
                <a:solidFill>
                  <a:schemeClr val="tx1"/>
                </a:solidFill>
                <a:latin typeface="+mn-lt"/>
              </a:rPr>
              <a:t> =   3.414 $/a</a:t>
            </a:r>
            <a:br>
              <a:rPr lang="pt-BR">
                <a:solidFill>
                  <a:schemeClr val="tx1"/>
                </a:solidFill>
                <a:latin typeface="+mn-lt"/>
              </a:rPr>
            </a:br>
            <a:r>
              <a:rPr lang="pt-BR">
                <a:solidFill>
                  <a:schemeClr val="tx1"/>
                </a:solidFill>
                <a:latin typeface="+mn-lt"/>
              </a:rPr>
              <a:t>C</a:t>
            </a:r>
            <a:r>
              <a:rPr lang="pt-BR" baseline="-25000">
                <a:solidFill>
                  <a:schemeClr val="tx1"/>
                </a:solidFill>
                <a:latin typeface="+mn-lt"/>
              </a:rPr>
              <a:t>T </a:t>
            </a:r>
            <a:r>
              <a:rPr lang="pt-BR">
                <a:solidFill>
                  <a:schemeClr val="tx1"/>
                </a:solidFill>
                <a:latin typeface="+mn-lt"/>
              </a:rPr>
              <a:t>   = 13.495$/a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318" grpId="0" animBg="1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1"/>
          <p:cNvGrpSpPr>
            <a:grpSpLocks/>
          </p:cNvGrpSpPr>
          <p:nvPr/>
        </p:nvGrpSpPr>
        <p:grpSpPr bwMode="auto">
          <a:xfrm>
            <a:off x="981084" y="914424"/>
            <a:ext cx="4876800" cy="5943600"/>
            <a:chOff x="0" y="576"/>
            <a:chExt cx="3072" cy="3744"/>
          </a:xfrm>
        </p:grpSpPr>
        <p:grpSp>
          <p:nvGrpSpPr>
            <p:cNvPr id="3" name="Group 119"/>
            <p:cNvGrpSpPr>
              <a:grpSpLocks/>
            </p:cNvGrpSpPr>
            <p:nvPr/>
          </p:nvGrpSpPr>
          <p:grpSpPr bwMode="auto">
            <a:xfrm>
              <a:off x="0" y="1566"/>
              <a:ext cx="3072" cy="2754"/>
              <a:chOff x="0" y="1566"/>
              <a:chExt cx="3072" cy="2754"/>
            </a:xfrm>
          </p:grpSpPr>
          <p:sp>
            <p:nvSpPr>
              <p:cNvPr id="183354" name="Line 53"/>
              <p:cNvSpPr>
                <a:spLocks noChangeShapeType="1"/>
              </p:cNvSpPr>
              <p:nvPr/>
            </p:nvSpPr>
            <p:spPr bwMode="auto">
              <a:xfrm>
                <a:off x="2574" y="2943"/>
                <a:ext cx="49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55" name="Oval 54"/>
              <p:cNvSpPr>
                <a:spLocks noChangeArrowheads="1"/>
              </p:cNvSpPr>
              <p:nvPr/>
            </p:nvSpPr>
            <p:spPr bwMode="auto">
              <a:xfrm>
                <a:off x="2205" y="2761"/>
                <a:ext cx="333" cy="30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56" name="Line 55"/>
              <p:cNvSpPr>
                <a:spLocks noChangeShapeType="1"/>
              </p:cNvSpPr>
              <p:nvPr/>
            </p:nvSpPr>
            <p:spPr bwMode="auto">
              <a:xfrm flipH="1">
                <a:off x="2491" y="2637"/>
                <a:ext cx="249" cy="23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57" name="Line 56"/>
              <p:cNvSpPr>
                <a:spLocks noChangeShapeType="1"/>
              </p:cNvSpPr>
              <p:nvPr/>
            </p:nvSpPr>
            <p:spPr bwMode="auto">
              <a:xfrm flipH="1">
                <a:off x="2076" y="3019"/>
                <a:ext cx="249" cy="23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58" name="Text Box 57"/>
              <p:cNvSpPr txBox="1">
                <a:spLocks noChangeArrowheads="1"/>
              </p:cNvSpPr>
              <p:nvPr/>
            </p:nvSpPr>
            <p:spPr bwMode="auto">
              <a:xfrm>
                <a:off x="2256" y="2832"/>
                <a:ext cx="180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83359" name="Text Box 58"/>
              <p:cNvSpPr txBox="1">
                <a:spLocks noChangeArrowheads="1"/>
              </p:cNvSpPr>
              <p:nvPr/>
            </p:nvSpPr>
            <p:spPr bwMode="auto">
              <a:xfrm>
                <a:off x="2551" y="2466"/>
                <a:ext cx="317" cy="1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30</a:t>
                </a:r>
              </a:p>
            </p:txBody>
          </p:sp>
          <p:sp>
            <p:nvSpPr>
              <p:cNvPr id="183360" name="Text Box 59"/>
              <p:cNvSpPr txBox="1">
                <a:spLocks noChangeArrowheads="1"/>
              </p:cNvSpPr>
              <p:nvPr/>
            </p:nvSpPr>
            <p:spPr bwMode="auto">
              <a:xfrm>
                <a:off x="2162" y="3183"/>
                <a:ext cx="334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50</a:t>
                </a:r>
              </a:p>
            </p:txBody>
          </p:sp>
          <p:sp>
            <p:nvSpPr>
              <p:cNvPr id="183361" name="Oval 60"/>
              <p:cNvSpPr>
                <a:spLocks noChangeArrowheads="1"/>
              </p:cNvSpPr>
              <p:nvPr/>
            </p:nvSpPr>
            <p:spPr bwMode="auto">
              <a:xfrm>
                <a:off x="582" y="2047"/>
                <a:ext cx="332" cy="30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62" name="Line 61"/>
              <p:cNvSpPr>
                <a:spLocks noChangeShapeType="1"/>
              </p:cNvSpPr>
              <p:nvPr/>
            </p:nvSpPr>
            <p:spPr bwMode="auto">
              <a:xfrm>
                <a:off x="83" y="2179"/>
                <a:ext cx="49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63" name="Line 62"/>
              <p:cNvSpPr>
                <a:spLocks noChangeShapeType="1"/>
              </p:cNvSpPr>
              <p:nvPr/>
            </p:nvSpPr>
            <p:spPr bwMode="auto">
              <a:xfrm>
                <a:off x="913" y="2179"/>
                <a:ext cx="49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64" name="Line 63"/>
              <p:cNvSpPr>
                <a:spLocks noChangeShapeType="1"/>
              </p:cNvSpPr>
              <p:nvPr/>
            </p:nvSpPr>
            <p:spPr bwMode="auto">
              <a:xfrm>
                <a:off x="748" y="1566"/>
                <a:ext cx="0" cy="4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65" name="Line 64"/>
              <p:cNvSpPr>
                <a:spLocks noChangeShapeType="1"/>
              </p:cNvSpPr>
              <p:nvPr/>
            </p:nvSpPr>
            <p:spPr bwMode="auto">
              <a:xfrm>
                <a:off x="748" y="2331"/>
                <a:ext cx="0" cy="4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66" name="Text Box 65"/>
              <p:cNvSpPr txBox="1">
                <a:spLocks noChangeArrowheads="1"/>
              </p:cNvSpPr>
              <p:nvPr/>
            </p:nvSpPr>
            <p:spPr bwMode="auto">
              <a:xfrm>
                <a:off x="649" y="2087"/>
                <a:ext cx="197" cy="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83367" name="Text Box 66"/>
              <p:cNvSpPr txBox="1">
                <a:spLocks noChangeArrowheads="1"/>
              </p:cNvSpPr>
              <p:nvPr/>
            </p:nvSpPr>
            <p:spPr bwMode="auto">
              <a:xfrm>
                <a:off x="0" y="1945"/>
                <a:ext cx="476" cy="3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</a:p>
              <a:p>
                <a:pPr eaLnBrk="0" hangingPunct="0"/>
                <a:endParaRPr lang="pt-BR" sz="1200" b="0" baseline="-25000">
                  <a:solidFill>
                    <a:srgbClr val="FF0000"/>
                  </a:solidFill>
                  <a:latin typeface="+mn-lt"/>
                </a:endParaRPr>
              </a:p>
              <a:p>
                <a:pPr eaLnBrk="0" hangingPunct="0"/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  <a:p>
                <a:pPr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250*</a:t>
                </a:r>
              </a:p>
            </p:txBody>
          </p:sp>
          <p:sp>
            <p:nvSpPr>
              <p:cNvPr id="183368" name="Text Box 67"/>
              <p:cNvSpPr txBox="1">
                <a:spLocks noChangeArrowheads="1"/>
              </p:cNvSpPr>
              <p:nvPr/>
            </p:nvSpPr>
            <p:spPr bwMode="auto">
              <a:xfrm>
                <a:off x="480" y="1584"/>
                <a:ext cx="7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   F</a:t>
                </a:r>
                <a:r>
                  <a:rPr lang="pt-BR" sz="1200" b="0" baseline="-25000">
                    <a:latin typeface="+mn-lt"/>
                  </a:rPr>
                  <a:t>2</a:t>
                </a:r>
                <a:r>
                  <a:rPr lang="pt-BR" sz="1200" b="0">
                    <a:latin typeface="+mn-lt"/>
                  </a:rPr>
                  <a:t>   100*</a:t>
                </a:r>
              </a:p>
            </p:txBody>
          </p:sp>
          <p:sp>
            <p:nvSpPr>
              <p:cNvPr id="183369" name="Text Box 68"/>
              <p:cNvSpPr txBox="1">
                <a:spLocks noChangeArrowheads="1"/>
              </p:cNvSpPr>
              <p:nvPr/>
            </p:nvSpPr>
            <p:spPr bwMode="auto">
              <a:xfrm>
                <a:off x="831" y="2179"/>
                <a:ext cx="664" cy="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3370" name="Text Box 69"/>
              <p:cNvSpPr txBox="1">
                <a:spLocks noChangeArrowheads="1"/>
              </p:cNvSpPr>
              <p:nvPr/>
            </p:nvSpPr>
            <p:spPr bwMode="auto">
              <a:xfrm>
                <a:off x="1056" y="2208"/>
                <a:ext cx="389" cy="1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 dirty="0">
                    <a:solidFill>
                      <a:srgbClr val="FF0000"/>
                    </a:solidFill>
                    <a:latin typeface="+mn-lt"/>
                  </a:rPr>
                  <a:t>140</a:t>
                </a:r>
              </a:p>
            </p:txBody>
          </p:sp>
          <p:sp>
            <p:nvSpPr>
              <p:cNvPr id="183371" name="Oval 70"/>
              <p:cNvSpPr>
                <a:spLocks noChangeArrowheads="1"/>
              </p:cNvSpPr>
              <p:nvPr/>
            </p:nvSpPr>
            <p:spPr bwMode="auto">
              <a:xfrm>
                <a:off x="1411" y="2815"/>
                <a:ext cx="332" cy="30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72" name="Line 71"/>
              <p:cNvSpPr>
                <a:spLocks noChangeShapeType="1"/>
              </p:cNvSpPr>
              <p:nvPr/>
            </p:nvSpPr>
            <p:spPr bwMode="auto">
              <a:xfrm>
                <a:off x="1743" y="2968"/>
                <a:ext cx="49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73" name="Text Box 72"/>
              <p:cNvSpPr txBox="1">
                <a:spLocks noChangeArrowheads="1"/>
              </p:cNvSpPr>
              <p:nvPr/>
            </p:nvSpPr>
            <p:spPr bwMode="auto">
              <a:xfrm>
                <a:off x="1513" y="2888"/>
                <a:ext cx="190" cy="1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183374" name="Text Box 73"/>
              <p:cNvSpPr txBox="1">
                <a:spLocks noChangeArrowheads="1"/>
              </p:cNvSpPr>
              <p:nvPr/>
            </p:nvSpPr>
            <p:spPr bwMode="auto">
              <a:xfrm>
                <a:off x="1728" y="2976"/>
                <a:ext cx="483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111,5</a:t>
                </a:r>
              </a:p>
            </p:txBody>
          </p:sp>
          <p:sp>
            <p:nvSpPr>
              <p:cNvPr id="183375" name="Line 74"/>
              <p:cNvSpPr>
                <a:spLocks noChangeShapeType="1"/>
              </p:cNvSpPr>
              <p:nvPr/>
            </p:nvSpPr>
            <p:spPr bwMode="auto">
              <a:xfrm>
                <a:off x="83" y="2940"/>
                <a:ext cx="49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76" name="Text Box 75"/>
              <p:cNvSpPr txBox="1">
                <a:spLocks noChangeArrowheads="1"/>
              </p:cNvSpPr>
              <p:nvPr/>
            </p:nvSpPr>
            <p:spPr bwMode="auto">
              <a:xfrm>
                <a:off x="43" y="2703"/>
                <a:ext cx="437" cy="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</a:p>
              <a:p>
                <a:pPr algn="l" eaLnBrk="0" hangingPunct="0"/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180*</a:t>
                </a:r>
              </a:p>
            </p:txBody>
          </p:sp>
          <p:sp>
            <p:nvSpPr>
              <p:cNvPr id="183377" name="Text Box 76"/>
              <p:cNvSpPr txBox="1">
                <a:spLocks noChangeArrowheads="1"/>
              </p:cNvSpPr>
              <p:nvPr/>
            </p:nvSpPr>
            <p:spPr bwMode="auto">
              <a:xfrm>
                <a:off x="735" y="2451"/>
                <a:ext cx="476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131,4</a:t>
                </a:r>
              </a:p>
            </p:txBody>
          </p:sp>
          <p:sp>
            <p:nvSpPr>
              <p:cNvPr id="183378" name="Oval 77"/>
              <p:cNvSpPr>
                <a:spLocks noChangeArrowheads="1"/>
              </p:cNvSpPr>
              <p:nvPr/>
            </p:nvSpPr>
            <p:spPr bwMode="auto">
              <a:xfrm>
                <a:off x="581" y="2790"/>
                <a:ext cx="332" cy="30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79" name="Text Box 78"/>
              <p:cNvSpPr txBox="1">
                <a:spLocks noChangeArrowheads="1"/>
              </p:cNvSpPr>
              <p:nvPr/>
            </p:nvSpPr>
            <p:spPr bwMode="auto">
              <a:xfrm>
                <a:off x="692" y="2846"/>
                <a:ext cx="216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83380" name="Line 79"/>
              <p:cNvSpPr>
                <a:spLocks noChangeShapeType="1"/>
              </p:cNvSpPr>
              <p:nvPr/>
            </p:nvSpPr>
            <p:spPr bwMode="auto">
              <a:xfrm>
                <a:off x="748" y="3096"/>
                <a:ext cx="0" cy="4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81" name="Text Box 80"/>
              <p:cNvSpPr txBox="1">
                <a:spLocks noChangeArrowheads="1"/>
              </p:cNvSpPr>
              <p:nvPr/>
            </p:nvSpPr>
            <p:spPr bwMode="auto">
              <a:xfrm>
                <a:off x="778" y="3225"/>
                <a:ext cx="42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170</a:t>
                </a:r>
              </a:p>
            </p:txBody>
          </p:sp>
          <p:sp>
            <p:nvSpPr>
              <p:cNvPr id="183382" name="Oval 81"/>
              <p:cNvSpPr>
                <a:spLocks noChangeArrowheads="1"/>
              </p:cNvSpPr>
              <p:nvPr/>
            </p:nvSpPr>
            <p:spPr bwMode="auto">
              <a:xfrm>
                <a:off x="581" y="3580"/>
                <a:ext cx="332" cy="30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83" name="Line 82"/>
              <p:cNvSpPr>
                <a:spLocks noChangeShapeType="1"/>
              </p:cNvSpPr>
              <p:nvPr/>
            </p:nvSpPr>
            <p:spPr bwMode="auto">
              <a:xfrm flipV="1">
                <a:off x="830" y="3427"/>
                <a:ext cx="248" cy="2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84" name="Line 83"/>
              <p:cNvSpPr>
                <a:spLocks noChangeShapeType="1"/>
              </p:cNvSpPr>
              <p:nvPr/>
            </p:nvSpPr>
            <p:spPr bwMode="auto">
              <a:xfrm flipV="1">
                <a:off x="414" y="3810"/>
                <a:ext cx="250" cy="22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85" name="Text Box 84"/>
              <p:cNvSpPr txBox="1">
                <a:spLocks noChangeArrowheads="1"/>
              </p:cNvSpPr>
              <p:nvPr/>
            </p:nvSpPr>
            <p:spPr bwMode="auto">
              <a:xfrm>
                <a:off x="692" y="3646"/>
                <a:ext cx="197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83386" name="Text Box 85"/>
              <p:cNvSpPr txBox="1">
                <a:spLocks noChangeArrowheads="1"/>
              </p:cNvSpPr>
              <p:nvPr/>
            </p:nvSpPr>
            <p:spPr bwMode="auto">
              <a:xfrm>
                <a:off x="664" y="3963"/>
                <a:ext cx="664" cy="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3387" name="Text Box 86"/>
              <p:cNvSpPr txBox="1">
                <a:spLocks noChangeArrowheads="1"/>
              </p:cNvSpPr>
              <p:nvPr/>
            </p:nvSpPr>
            <p:spPr bwMode="auto">
              <a:xfrm>
                <a:off x="913" y="3504"/>
                <a:ext cx="49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250</a:t>
                </a:r>
              </a:p>
            </p:txBody>
          </p:sp>
          <p:sp>
            <p:nvSpPr>
              <p:cNvPr id="183388" name="Text Box 87"/>
              <p:cNvSpPr txBox="1">
                <a:spLocks noChangeArrowheads="1"/>
              </p:cNvSpPr>
              <p:nvPr/>
            </p:nvSpPr>
            <p:spPr bwMode="auto">
              <a:xfrm>
                <a:off x="192" y="3792"/>
                <a:ext cx="581" cy="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250</a:t>
                </a:r>
              </a:p>
            </p:txBody>
          </p:sp>
          <p:sp>
            <p:nvSpPr>
              <p:cNvPr id="183389" name="Line 88"/>
              <p:cNvSpPr>
                <a:spLocks noChangeShapeType="1"/>
              </p:cNvSpPr>
              <p:nvPr/>
            </p:nvSpPr>
            <p:spPr bwMode="auto">
              <a:xfrm>
                <a:off x="748" y="3861"/>
                <a:ext cx="0" cy="4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90" name="Text Box 89"/>
              <p:cNvSpPr txBox="1">
                <a:spLocks noChangeArrowheads="1"/>
              </p:cNvSpPr>
              <p:nvPr/>
            </p:nvSpPr>
            <p:spPr bwMode="auto">
              <a:xfrm>
                <a:off x="778" y="4090"/>
                <a:ext cx="581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220</a:t>
                </a:r>
              </a:p>
            </p:txBody>
          </p:sp>
          <p:sp>
            <p:nvSpPr>
              <p:cNvPr id="183391" name="Line 90"/>
              <p:cNvSpPr>
                <a:spLocks noChangeShapeType="1"/>
              </p:cNvSpPr>
              <p:nvPr/>
            </p:nvSpPr>
            <p:spPr bwMode="auto">
              <a:xfrm>
                <a:off x="913" y="2943"/>
                <a:ext cx="49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92" name="Text Box 91"/>
              <p:cNvSpPr txBox="1">
                <a:spLocks noChangeArrowheads="1"/>
              </p:cNvSpPr>
              <p:nvPr/>
            </p:nvSpPr>
            <p:spPr bwMode="auto">
              <a:xfrm>
                <a:off x="995" y="2972"/>
                <a:ext cx="49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153</a:t>
                </a:r>
              </a:p>
            </p:txBody>
          </p:sp>
          <p:sp>
            <p:nvSpPr>
              <p:cNvPr id="183393" name="Line 92"/>
              <p:cNvSpPr>
                <a:spLocks noChangeShapeType="1"/>
              </p:cNvSpPr>
              <p:nvPr/>
            </p:nvSpPr>
            <p:spPr bwMode="auto">
              <a:xfrm>
                <a:off x="1577" y="2331"/>
                <a:ext cx="0" cy="4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94" name="Line 93"/>
              <p:cNvSpPr>
                <a:spLocks noChangeShapeType="1"/>
              </p:cNvSpPr>
              <p:nvPr/>
            </p:nvSpPr>
            <p:spPr bwMode="auto">
              <a:xfrm>
                <a:off x="1577" y="3096"/>
                <a:ext cx="0" cy="4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95" name="Text Box 94"/>
              <p:cNvSpPr txBox="1">
                <a:spLocks noChangeArrowheads="1"/>
              </p:cNvSpPr>
              <p:nvPr/>
            </p:nvSpPr>
            <p:spPr bwMode="auto">
              <a:xfrm>
                <a:off x="1384" y="2324"/>
                <a:ext cx="664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F</a:t>
                </a:r>
                <a:r>
                  <a:rPr lang="pt-BR" sz="1200" b="0" baseline="-25000">
                    <a:latin typeface="+mn-lt"/>
                  </a:rPr>
                  <a:t>1</a:t>
                </a:r>
                <a:r>
                  <a:rPr lang="pt-BR" sz="1200" b="0">
                    <a:latin typeface="+mn-lt"/>
                  </a:rPr>
                  <a:t>  60*</a:t>
                </a:r>
              </a:p>
            </p:txBody>
          </p:sp>
          <p:sp>
            <p:nvSpPr>
              <p:cNvPr id="183396" name="Text Box 95"/>
              <p:cNvSpPr txBox="1">
                <a:spLocks noChangeArrowheads="1"/>
              </p:cNvSpPr>
              <p:nvPr/>
            </p:nvSpPr>
            <p:spPr bwMode="auto">
              <a:xfrm>
                <a:off x="1557" y="3183"/>
                <a:ext cx="459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143</a:t>
                </a:r>
              </a:p>
            </p:txBody>
          </p:sp>
          <p:sp>
            <p:nvSpPr>
              <p:cNvPr id="183397" name="Line 96"/>
              <p:cNvSpPr>
                <a:spLocks noChangeShapeType="1"/>
              </p:cNvSpPr>
              <p:nvPr/>
            </p:nvSpPr>
            <p:spPr bwMode="auto">
              <a:xfrm>
                <a:off x="1577" y="3861"/>
                <a:ext cx="0" cy="4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98" name="Oval 97"/>
              <p:cNvSpPr>
                <a:spLocks noChangeArrowheads="1"/>
              </p:cNvSpPr>
              <p:nvPr/>
            </p:nvSpPr>
            <p:spPr bwMode="auto">
              <a:xfrm>
                <a:off x="1411" y="3580"/>
                <a:ext cx="332" cy="30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99" name="Line 98"/>
              <p:cNvSpPr>
                <a:spLocks noChangeShapeType="1"/>
              </p:cNvSpPr>
              <p:nvPr/>
            </p:nvSpPr>
            <p:spPr bwMode="auto">
              <a:xfrm flipV="1">
                <a:off x="1660" y="3427"/>
                <a:ext cx="249" cy="2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400" name="Line 99"/>
              <p:cNvSpPr>
                <a:spLocks noChangeShapeType="1"/>
              </p:cNvSpPr>
              <p:nvPr/>
            </p:nvSpPr>
            <p:spPr bwMode="auto">
              <a:xfrm flipV="1">
                <a:off x="1245" y="3809"/>
                <a:ext cx="249" cy="23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401" name="Text Box 100"/>
              <p:cNvSpPr txBox="1">
                <a:spLocks noChangeArrowheads="1"/>
              </p:cNvSpPr>
              <p:nvPr/>
            </p:nvSpPr>
            <p:spPr bwMode="auto">
              <a:xfrm>
                <a:off x="1470" y="3646"/>
                <a:ext cx="18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6</a:t>
                </a:r>
              </a:p>
            </p:txBody>
          </p:sp>
          <p:sp>
            <p:nvSpPr>
              <p:cNvPr id="183402" name="Text Box 101"/>
              <p:cNvSpPr txBox="1">
                <a:spLocks noChangeArrowheads="1"/>
              </p:cNvSpPr>
              <p:nvPr/>
            </p:nvSpPr>
            <p:spPr bwMode="auto">
              <a:xfrm>
                <a:off x="1494" y="3963"/>
                <a:ext cx="665" cy="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3403" name="Text Box 102"/>
              <p:cNvSpPr txBox="1">
                <a:spLocks noChangeArrowheads="1"/>
              </p:cNvSpPr>
              <p:nvPr/>
            </p:nvSpPr>
            <p:spPr bwMode="auto">
              <a:xfrm>
                <a:off x="1743" y="3504"/>
                <a:ext cx="498" cy="2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250</a:t>
                </a:r>
              </a:p>
            </p:txBody>
          </p:sp>
          <p:sp>
            <p:nvSpPr>
              <p:cNvPr id="183404" name="Text Box 103"/>
              <p:cNvSpPr txBox="1">
                <a:spLocks noChangeArrowheads="1"/>
              </p:cNvSpPr>
              <p:nvPr/>
            </p:nvSpPr>
            <p:spPr bwMode="auto">
              <a:xfrm>
                <a:off x="1008" y="3840"/>
                <a:ext cx="582" cy="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250</a:t>
                </a:r>
              </a:p>
            </p:txBody>
          </p:sp>
          <p:sp>
            <p:nvSpPr>
              <p:cNvPr id="183405" name="Text Box 104"/>
              <p:cNvSpPr txBox="1">
                <a:spLocks noChangeArrowheads="1"/>
              </p:cNvSpPr>
              <p:nvPr/>
            </p:nvSpPr>
            <p:spPr bwMode="auto">
              <a:xfrm>
                <a:off x="1600" y="4090"/>
                <a:ext cx="581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150</a:t>
                </a:r>
              </a:p>
            </p:txBody>
          </p:sp>
          <p:sp>
            <p:nvSpPr>
              <p:cNvPr id="183406" name="Text Box 105"/>
              <p:cNvSpPr txBox="1">
                <a:spLocks noChangeArrowheads="1"/>
              </p:cNvSpPr>
              <p:nvPr/>
            </p:nvSpPr>
            <p:spPr bwMode="auto">
              <a:xfrm>
                <a:off x="2688" y="2976"/>
                <a:ext cx="336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90</a:t>
                </a:r>
              </a:p>
            </p:txBody>
          </p:sp>
        </p:grpSp>
        <p:sp>
          <p:nvSpPr>
            <p:cNvPr id="183353" name="Text Box 109"/>
            <p:cNvSpPr txBox="1">
              <a:spLocks noChangeArrowheads="1"/>
            </p:cNvSpPr>
            <p:nvPr/>
          </p:nvSpPr>
          <p:spPr bwMode="auto">
            <a:xfrm>
              <a:off x="192" y="576"/>
              <a:ext cx="1296" cy="7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>
                  <a:solidFill>
                    <a:schemeClr val="tx1"/>
                  </a:solidFill>
                  <a:latin typeface="+mn-lt"/>
                </a:rPr>
                <a:t>           </a:t>
              </a:r>
              <a:r>
                <a:rPr lang="pt-BR" sz="1800">
                  <a:latin typeface="+mn-lt"/>
                </a:rPr>
                <a:t>RPS</a:t>
              </a:r>
              <a:r>
                <a:rPr lang="pt-BR" sz="1800">
                  <a:solidFill>
                    <a:schemeClr val="tx1"/>
                  </a:solidFill>
                  <a:latin typeface="+mn-lt"/>
                </a:rPr>
                <a:t/>
              </a:r>
              <a:br>
                <a:rPr lang="pt-BR" sz="1800">
                  <a:solidFill>
                    <a:schemeClr val="tx1"/>
                  </a:solidFill>
                  <a:latin typeface="+mn-lt"/>
                </a:rPr>
              </a:br>
              <a:r>
                <a:rPr lang="pt-BR" sz="1800">
                  <a:solidFill>
                    <a:schemeClr val="tx1"/>
                  </a:solidFill>
                  <a:latin typeface="+mn-lt"/>
                </a:rPr>
                <a:t>C</a:t>
              </a:r>
              <a:r>
                <a:rPr lang="pt-BR" sz="1800" baseline="-25000">
                  <a:solidFill>
                    <a:schemeClr val="tx1"/>
                  </a:solidFill>
                  <a:latin typeface="+mn-lt"/>
                </a:rPr>
                <a:t>util</a:t>
              </a:r>
              <a:r>
                <a:rPr lang="pt-BR" sz="1800">
                  <a:solidFill>
                    <a:schemeClr val="tx1"/>
                  </a:solidFill>
                  <a:latin typeface="+mn-lt"/>
                </a:rPr>
                <a:t> = 14.165 $/a</a:t>
              </a:r>
              <a:br>
                <a:rPr lang="pt-BR" sz="1800">
                  <a:solidFill>
                    <a:schemeClr val="tx1"/>
                  </a:solidFill>
                  <a:latin typeface="+mn-lt"/>
                </a:rPr>
              </a:br>
              <a:r>
                <a:rPr lang="pt-BR" sz="1800">
                  <a:solidFill>
                    <a:schemeClr val="tx1"/>
                  </a:solidFill>
                  <a:latin typeface="+mn-lt"/>
                </a:rPr>
                <a:t>C</a:t>
              </a:r>
              <a:r>
                <a:rPr lang="pt-BR" sz="1800" baseline="-25000">
                  <a:solidFill>
                    <a:schemeClr val="tx1"/>
                  </a:solidFill>
                  <a:latin typeface="+mn-lt"/>
                </a:rPr>
                <a:t>cap</a:t>
              </a:r>
              <a:r>
                <a:rPr lang="pt-BR" sz="1800">
                  <a:solidFill>
                    <a:schemeClr val="tx1"/>
                  </a:solidFill>
                  <a:latin typeface="+mn-lt"/>
                </a:rPr>
                <a:t> =   3.186 $/a</a:t>
              </a:r>
              <a:br>
                <a:rPr lang="pt-BR" sz="1800">
                  <a:solidFill>
                    <a:schemeClr val="tx1"/>
                  </a:solidFill>
                  <a:latin typeface="+mn-lt"/>
                </a:rPr>
              </a:br>
              <a:r>
                <a:rPr lang="pt-BR" sz="1800">
                  <a:solidFill>
                    <a:schemeClr val="tx1"/>
                  </a:solidFill>
                  <a:latin typeface="+mn-lt"/>
                </a:rPr>
                <a:t>C</a:t>
              </a:r>
              <a:r>
                <a:rPr lang="pt-BR" sz="1800" baseline="-25000">
                  <a:solidFill>
                    <a:schemeClr val="tx1"/>
                  </a:solidFill>
                  <a:latin typeface="+mn-lt"/>
                </a:rPr>
                <a:t>T </a:t>
              </a:r>
              <a:r>
                <a:rPr lang="pt-BR" sz="1800">
                  <a:solidFill>
                    <a:schemeClr val="tx1"/>
                  </a:solidFill>
                  <a:latin typeface="+mn-lt"/>
                </a:rPr>
                <a:t>   = 17.351$/a</a:t>
              </a:r>
            </a:p>
          </p:txBody>
        </p:sp>
      </p:grpSp>
      <p:grpSp>
        <p:nvGrpSpPr>
          <p:cNvPr id="4" name="Group 125"/>
          <p:cNvGrpSpPr>
            <a:grpSpLocks/>
          </p:cNvGrpSpPr>
          <p:nvPr/>
        </p:nvGrpSpPr>
        <p:grpSpPr bwMode="auto">
          <a:xfrm>
            <a:off x="4629184" y="-50785"/>
            <a:ext cx="4800600" cy="5622925"/>
            <a:chOff x="2736" y="0"/>
            <a:chExt cx="3024" cy="3542"/>
          </a:xfrm>
        </p:grpSpPr>
        <p:grpSp>
          <p:nvGrpSpPr>
            <p:cNvPr id="5" name="Group 124"/>
            <p:cNvGrpSpPr>
              <a:grpSpLocks/>
            </p:cNvGrpSpPr>
            <p:nvPr/>
          </p:nvGrpSpPr>
          <p:grpSpPr bwMode="auto">
            <a:xfrm>
              <a:off x="2736" y="0"/>
              <a:ext cx="3024" cy="2682"/>
              <a:chOff x="2736" y="0"/>
              <a:chExt cx="3024" cy="2682"/>
            </a:xfrm>
          </p:grpSpPr>
          <p:sp>
            <p:nvSpPr>
              <p:cNvPr id="183304" name="Line 4"/>
              <p:cNvSpPr>
                <a:spLocks noChangeShapeType="1"/>
              </p:cNvSpPr>
              <p:nvPr/>
            </p:nvSpPr>
            <p:spPr bwMode="auto">
              <a:xfrm>
                <a:off x="2856" y="596"/>
                <a:ext cx="48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05" name="Line 5"/>
              <p:cNvSpPr>
                <a:spLocks noChangeShapeType="1"/>
              </p:cNvSpPr>
              <p:nvPr/>
            </p:nvSpPr>
            <p:spPr bwMode="auto">
              <a:xfrm>
                <a:off x="3662" y="596"/>
                <a:ext cx="48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06" name="Line 6"/>
              <p:cNvSpPr>
                <a:spLocks noChangeShapeType="1"/>
              </p:cNvSpPr>
              <p:nvPr/>
            </p:nvSpPr>
            <p:spPr bwMode="auto">
              <a:xfrm>
                <a:off x="4469" y="596"/>
                <a:ext cx="48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07" name="Oval 7"/>
              <p:cNvSpPr>
                <a:spLocks noChangeArrowheads="1"/>
              </p:cNvSpPr>
              <p:nvPr/>
            </p:nvSpPr>
            <p:spPr bwMode="auto">
              <a:xfrm>
                <a:off x="3339" y="447"/>
                <a:ext cx="323" cy="29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08" name="Oval 8"/>
              <p:cNvSpPr>
                <a:spLocks noChangeArrowheads="1"/>
              </p:cNvSpPr>
              <p:nvPr/>
            </p:nvSpPr>
            <p:spPr bwMode="auto">
              <a:xfrm>
                <a:off x="3339" y="1192"/>
                <a:ext cx="323" cy="29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09" name="Line 9"/>
              <p:cNvSpPr>
                <a:spLocks noChangeShapeType="1"/>
              </p:cNvSpPr>
              <p:nvPr/>
            </p:nvSpPr>
            <p:spPr bwMode="auto">
              <a:xfrm>
                <a:off x="2856" y="2086"/>
                <a:ext cx="48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0" name="Line 10"/>
              <p:cNvSpPr>
                <a:spLocks noChangeShapeType="1"/>
              </p:cNvSpPr>
              <p:nvPr/>
            </p:nvSpPr>
            <p:spPr bwMode="auto">
              <a:xfrm>
                <a:off x="3662" y="2086"/>
                <a:ext cx="48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1" name="Line 11"/>
              <p:cNvSpPr>
                <a:spLocks noChangeShapeType="1"/>
              </p:cNvSpPr>
              <p:nvPr/>
            </p:nvSpPr>
            <p:spPr bwMode="auto">
              <a:xfrm>
                <a:off x="5275" y="2086"/>
                <a:ext cx="48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2" name="Line 12"/>
              <p:cNvSpPr>
                <a:spLocks noChangeShapeType="1"/>
              </p:cNvSpPr>
              <p:nvPr/>
            </p:nvSpPr>
            <p:spPr bwMode="auto">
              <a:xfrm>
                <a:off x="4478" y="2093"/>
                <a:ext cx="48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3" name="Oval 13"/>
              <p:cNvSpPr>
                <a:spLocks noChangeArrowheads="1"/>
              </p:cNvSpPr>
              <p:nvPr/>
            </p:nvSpPr>
            <p:spPr bwMode="auto">
              <a:xfrm>
                <a:off x="4953" y="1937"/>
                <a:ext cx="322" cy="29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4" name="Oval 14"/>
              <p:cNvSpPr>
                <a:spLocks noChangeArrowheads="1"/>
              </p:cNvSpPr>
              <p:nvPr/>
            </p:nvSpPr>
            <p:spPr bwMode="auto">
              <a:xfrm>
                <a:off x="4146" y="1937"/>
                <a:ext cx="323" cy="29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5" name="Oval 15"/>
              <p:cNvSpPr>
                <a:spLocks noChangeArrowheads="1"/>
              </p:cNvSpPr>
              <p:nvPr/>
            </p:nvSpPr>
            <p:spPr bwMode="auto">
              <a:xfrm>
                <a:off x="3339" y="1937"/>
                <a:ext cx="323" cy="29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6" name="Oval 16"/>
              <p:cNvSpPr>
                <a:spLocks noChangeArrowheads="1"/>
              </p:cNvSpPr>
              <p:nvPr/>
            </p:nvSpPr>
            <p:spPr bwMode="auto">
              <a:xfrm>
                <a:off x="4146" y="447"/>
                <a:ext cx="323" cy="29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7" name="Line 17"/>
              <p:cNvSpPr>
                <a:spLocks noChangeShapeType="1"/>
              </p:cNvSpPr>
              <p:nvPr/>
            </p:nvSpPr>
            <p:spPr bwMode="auto">
              <a:xfrm flipV="1">
                <a:off x="3501" y="2235"/>
                <a:ext cx="0" cy="44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8" name="Line 18"/>
              <p:cNvSpPr>
                <a:spLocks noChangeShapeType="1"/>
              </p:cNvSpPr>
              <p:nvPr/>
            </p:nvSpPr>
            <p:spPr bwMode="auto">
              <a:xfrm flipV="1">
                <a:off x="4307" y="0"/>
                <a:ext cx="0" cy="44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19" name="Line 19"/>
              <p:cNvSpPr>
                <a:spLocks noChangeShapeType="1"/>
              </p:cNvSpPr>
              <p:nvPr/>
            </p:nvSpPr>
            <p:spPr bwMode="auto">
              <a:xfrm flipV="1">
                <a:off x="4307" y="2235"/>
                <a:ext cx="0" cy="44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20" name="Line 20"/>
              <p:cNvSpPr>
                <a:spLocks noChangeShapeType="1"/>
              </p:cNvSpPr>
              <p:nvPr/>
            </p:nvSpPr>
            <p:spPr bwMode="auto">
              <a:xfrm flipV="1">
                <a:off x="3501" y="0"/>
                <a:ext cx="0" cy="44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21" name="Line 21"/>
              <p:cNvSpPr>
                <a:spLocks noChangeShapeType="1"/>
              </p:cNvSpPr>
              <p:nvPr/>
            </p:nvSpPr>
            <p:spPr bwMode="auto">
              <a:xfrm flipV="1">
                <a:off x="3501" y="745"/>
                <a:ext cx="0" cy="44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22" name="Line 22"/>
              <p:cNvSpPr>
                <a:spLocks noChangeShapeType="1"/>
              </p:cNvSpPr>
              <p:nvPr/>
            </p:nvSpPr>
            <p:spPr bwMode="auto">
              <a:xfrm flipV="1">
                <a:off x="3501" y="1490"/>
                <a:ext cx="0" cy="44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23" name="Line 23"/>
              <p:cNvSpPr>
                <a:spLocks noChangeShapeType="1"/>
              </p:cNvSpPr>
              <p:nvPr/>
            </p:nvSpPr>
            <p:spPr bwMode="auto">
              <a:xfrm flipV="1">
                <a:off x="4307" y="745"/>
                <a:ext cx="0" cy="119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24" name="Line 24"/>
              <p:cNvSpPr>
                <a:spLocks noChangeShapeType="1"/>
              </p:cNvSpPr>
              <p:nvPr/>
            </p:nvSpPr>
            <p:spPr bwMode="auto">
              <a:xfrm>
                <a:off x="4792" y="1639"/>
                <a:ext cx="242" cy="29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25" name="Line 25"/>
              <p:cNvSpPr>
                <a:spLocks noChangeShapeType="1"/>
              </p:cNvSpPr>
              <p:nvPr/>
            </p:nvSpPr>
            <p:spPr bwMode="auto">
              <a:xfrm>
                <a:off x="5275" y="2235"/>
                <a:ext cx="243" cy="29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26" name="Line 26"/>
              <p:cNvSpPr>
                <a:spLocks noChangeShapeType="1"/>
              </p:cNvSpPr>
              <p:nvPr/>
            </p:nvSpPr>
            <p:spPr bwMode="auto">
              <a:xfrm flipH="1" flipV="1">
                <a:off x="3178" y="1043"/>
                <a:ext cx="242" cy="22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27" name="Line 27"/>
              <p:cNvSpPr>
                <a:spLocks noChangeShapeType="1"/>
              </p:cNvSpPr>
              <p:nvPr/>
            </p:nvSpPr>
            <p:spPr bwMode="auto">
              <a:xfrm flipH="1" flipV="1">
                <a:off x="3582" y="1415"/>
                <a:ext cx="242" cy="22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latin typeface="+mn-lt"/>
                </a:endParaRPr>
              </a:p>
            </p:txBody>
          </p:sp>
          <p:sp>
            <p:nvSpPr>
              <p:cNvPr id="183328" name="Text Box 28"/>
              <p:cNvSpPr txBox="1">
                <a:spLocks noChangeArrowheads="1"/>
              </p:cNvSpPr>
              <p:nvPr/>
            </p:nvSpPr>
            <p:spPr bwMode="auto">
              <a:xfrm>
                <a:off x="2736" y="336"/>
                <a:ext cx="565" cy="5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2</a:t>
                </a:r>
                <a:b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</a:br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  <a:p>
                <a:pPr algn="l" eaLnBrk="0" hangingPunct="0"/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250 *</a:t>
                </a:r>
              </a:p>
            </p:txBody>
          </p:sp>
          <p:sp>
            <p:nvSpPr>
              <p:cNvPr id="183329" name="Text Box 29"/>
              <p:cNvSpPr txBox="1">
                <a:spLocks noChangeArrowheads="1"/>
              </p:cNvSpPr>
              <p:nvPr/>
            </p:nvSpPr>
            <p:spPr bwMode="auto">
              <a:xfrm>
                <a:off x="3662" y="596"/>
                <a:ext cx="484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222</a:t>
                </a:r>
              </a:p>
            </p:txBody>
          </p:sp>
          <p:sp>
            <p:nvSpPr>
              <p:cNvPr id="183330" name="Text Box 30"/>
              <p:cNvSpPr txBox="1">
                <a:spLocks noChangeArrowheads="1"/>
              </p:cNvSpPr>
              <p:nvPr/>
            </p:nvSpPr>
            <p:spPr bwMode="auto">
              <a:xfrm>
                <a:off x="4469" y="596"/>
                <a:ext cx="387" cy="2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140</a:t>
                </a:r>
              </a:p>
            </p:txBody>
          </p:sp>
          <p:sp>
            <p:nvSpPr>
              <p:cNvPr id="183331" name="Text Box 31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18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Q</a:t>
                </a:r>
                <a:r>
                  <a:rPr lang="pt-BR" sz="1200" b="0" baseline="-25000">
                    <a:solidFill>
                      <a:srgbClr val="FF0000"/>
                    </a:solidFill>
                    <a:latin typeface="+mn-lt"/>
                  </a:rPr>
                  <a:t>1</a:t>
                </a:r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  <a:p>
                <a:pPr algn="l" eaLnBrk="0" hangingPunct="0"/>
                <a:endParaRPr lang="pt-BR" sz="1200" b="0">
                  <a:solidFill>
                    <a:srgbClr val="FF0000"/>
                  </a:solidFill>
                  <a:latin typeface="+mn-lt"/>
                </a:endParaRPr>
              </a:p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180*</a:t>
                </a:r>
                <a:endParaRPr lang="pt-BR" sz="1200" b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83332" name="Text Box 32"/>
              <p:cNvSpPr txBox="1">
                <a:spLocks noChangeArrowheads="1"/>
              </p:cNvSpPr>
              <p:nvPr/>
            </p:nvSpPr>
            <p:spPr bwMode="auto">
              <a:xfrm>
                <a:off x="3720" y="2064"/>
                <a:ext cx="395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131</a:t>
                </a:r>
              </a:p>
            </p:txBody>
          </p:sp>
          <p:sp>
            <p:nvSpPr>
              <p:cNvPr id="183333" name="Text Box 33"/>
              <p:cNvSpPr txBox="1">
                <a:spLocks noChangeArrowheads="1"/>
              </p:cNvSpPr>
              <p:nvPr/>
            </p:nvSpPr>
            <p:spPr bwMode="auto">
              <a:xfrm>
                <a:off x="4516" y="2112"/>
                <a:ext cx="532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102,4</a:t>
                </a:r>
              </a:p>
            </p:txBody>
          </p:sp>
          <p:sp>
            <p:nvSpPr>
              <p:cNvPr id="183334" name="Text Box 34"/>
              <p:cNvSpPr txBox="1">
                <a:spLocks noChangeArrowheads="1"/>
              </p:cNvSpPr>
              <p:nvPr/>
            </p:nvSpPr>
            <p:spPr bwMode="auto">
              <a:xfrm>
                <a:off x="5356" y="2086"/>
                <a:ext cx="37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90</a:t>
                </a:r>
              </a:p>
            </p:txBody>
          </p:sp>
          <p:sp>
            <p:nvSpPr>
              <p:cNvPr id="183335" name="Text Box 35"/>
              <p:cNvSpPr txBox="1">
                <a:spLocks noChangeArrowheads="1"/>
              </p:cNvSpPr>
              <p:nvPr/>
            </p:nvSpPr>
            <p:spPr bwMode="auto">
              <a:xfrm>
                <a:off x="4307" y="74"/>
                <a:ext cx="646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150 *</a:t>
                </a:r>
              </a:p>
            </p:txBody>
          </p:sp>
          <p:sp>
            <p:nvSpPr>
              <p:cNvPr id="183336" name="Text Box 36"/>
              <p:cNvSpPr txBox="1">
                <a:spLocks noChangeArrowheads="1"/>
              </p:cNvSpPr>
              <p:nvPr/>
            </p:nvSpPr>
            <p:spPr bwMode="auto">
              <a:xfrm>
                <a:off x="3501" y="74"/>
                <a:ext cx="564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220 *</a:t>
                </a:r>
              </a:p>
            </p:txBody>
          </p:sp>
          <p:sp>
            <p:nvSpPr>
              <p:cNvPr id="183337" name="Text Box 37"/>
              <p:cNvSpPr txBox="1">
                <a:spLocks noChangeArrowheads="1"/>
              </p:cNvSpPr>
              <p:nvPr/>
            </p:nvSpPr>
            <p:spPr bwMode="auto">
              <a:xfrm>
                <a:off x="3493" y="907"/>
                <a:ext cx="484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212</a:t>
                </a:r>
              </a:p>
            </p:txBody>
          </p:sp>
          <p:sp>
            <p:nvSpPr>
              <p:cNvPr id="183338" name="Text Box 38"/>
              <p:cNvSpPr txBox="1">
                <a:spLocks noChangeArrowheads="1"/>
              </p:cNvSpPr>
              <p:nvPr/>
            </p:nvSpPr>
            <p:spPr bwMode="auto">
              <a:xfrm>
                <a:off x="3493" y="1675"/>
                <a:ext cx="399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170</a:t>
                </a:r>
              </a:p>
            </p:txBody>
          </p:sp>
          <p:sp>
            <p:nvSpPr>
              <p:cNvPr id="183339" name="Text Box 39"/>
              <p:cNvSpPr txBox="1">
                <a:spLocks noChangeArrowheads="1"/>
              </p:cNvSpPr>
              <p:nvPr/>
            </p:nvSpPr>
            <p:spPr bwMode="auto">
              <a:xfrm>
                <a:off x="3304" y="2400"/>
                <a:ext cx="677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F</a:t>
                </a:r>
                <a:r>
                  <a:rPr lang="pt-BR" sz="1200" b="0" baseline="-25000">
                    <a:latin typeface="+mn-lt"/>
                  </a:rPr>
                  <a:t>2</a:t>
                </a:r>
                <a:r>
                  <a:rPr lang="pt-BR" sz="1200" b="0">
                    <a:latin typeface="+mn-lt"/>
                  </a:rPr>
                  <a:t>  100</a:t>
                </a:r>
              </a:p>
            </p:txBody>
          </p:sp>
          <p:sp>
            <p:nvSpPr>
              <p:cNvPr id="183340" name="Text Box 40"/>
              <p:cNvSpPr txBox="1">
                <a:spLocks noChangeArrowheads="1"/>
              </p:cNvSpPr>
              <p:nvPr/>
            </p:nvSpPr>
            <p:spPr bwMode="auto">
              <a:xfrm>
                <a:off x="4070" y="2400"/>
                <a:ext cx="600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F</a:t>
                </a:r>
                <a:r>
                  <a:rPr lang="pt-BR" sz="1200" b="0" baseline="-25000">
                    <a:latin typeface="+mn-lt"/>
                  </a:rPr>
                  <a:t>1</a:t>
                </a:r>
                <a:r>
                  <a:rPr lang="pt-BR" sz="1200" b="0">
                    <a:latin typeface="+mn-lt"/>
                  </a:rPr>
                  <a:t>   60</a:t>
                </a:r>
              </a:p>
            </p:txBody>
          </p:sp>
          <p:sp>
            <p:nvSpPr>
              <p:cNvPr id="183341" name="Text Box 41"/>
              <p:cNvSpPr txBox="1">
                <a:spLocks noChangeArrowheads="1"/>
              </p:cNvSpPr>
              <p:nvPr/>
            </p:nvSpPr>
            <p:spPr bwMode="auto">
              <a:xfrm>
                <a:off x="4307" y="1200"/>
                <a:ext cx="519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117,2</a:t>
                </a:r>
              </a:p>
            </p:txBody>
          </p:sp>
          <p:sp>
            <p:nvSpPr>
              <p:cNvPr id="183342" name="Text Box 42"/>
              <p:cNvSpPr txBox="1">
                <a:spLocks noChangeArrowheads="1"/>
              </p:cNvSpPr>
              <p:nvPr/>
            </p:nvSpPr>
            <p:spPr bwMode="auto">
              <a:xfrm>
                <a:off x="4792" y="1564"/>
                <a:ext cx="403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30</a:t>
                </a:r>
              </a:p>
            </p:txBody>
          </p:sp>
          <p:sp>
            <p:nvSpPr>
              <p:cNvPr id="183343" name="Text Box 43"/>
              <p:cNvSpPr txBox="1">
                <a:spLocks noChangeArrowheads="1"/>
              </p:cNvSpPr>
              <p:nvPr/>
            </p:nvSpPr>
            <p:spPr bwMode="auto">
              <a:xfrm>
                <a:off x="5197" y="2448"/>
                <a:ext cx="296" cy="1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latin typeface="+mn-lt"/>
                  </a:rPr>
                  <a:t>50</a:t>
                </a:r>
              </a:p>
            </p:txBody>
          </p:sp>
          <p:sp>
            <p:nvSpPr>
              <p:cNvPr id="183344" name="Text Box 44"/>
              <p:cNvSpPr txBox="1">
                <a:spLocks noChangeArrowheads="1"/>
              </p:cNvSpPr>
              <p:nvPr/>
            </p:nvSpPr>
            <p:spPr bwMode="auto">
              <a:xfrm>
                <a:off x="2856" y="1117"/>
                <a:ext cx="483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250</a:t>
                </a:r>
              </a:p>
            </p:txBody>
          </p:sp>
          <p:sp>
            <p:nvSpPr>
              <p:cNvPr id="183345" name="Text Box 45"/>
              <p:cNvSpPr txBox="1">
                <a:spLocks noChangeArrowheads="1"/>
              </p:cNvSpPr>
              <p:nvPr/>
            </p:nvSpPr>
            <p:spPr bwMode="auto">
              <a:xfrm>
                <a:off x="3758" y="1465"/>
                <a:ext cx="40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rgbClr val="FF0000"/>
                    </a:solidFill>
                    <a:latin typeface="+mn-lt"/>
                  </a:rPr>
                  <a:t>250</a:t>
                </a:r>
              </a:p>
            </p:txBody>
          </p:sp>
          <p:sp>
            <p:nvSpPr>
              <p:cNvPr id="183346" name="Text Box 46"/>
              <p:cNvSpPr txBox="1">
                <a:spLocks noChangeArrowheads="1"/>
              </p:cNvSpPr>
              <p:nvPr/>
            </p:nvSpPr>
            <p:spPr bwMode="auto">
              <a:xfrm>
                <a:off x="3418" y="488"/>
                <a:ext cx="322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83347" name="Text Box 47"/>
              <p:cNvSpPr txBox="1">
                <a:spLocks noChangeArrowheads="1"/>
              </p:cNvSpPr>
              <p:nvPr/>
            </p:nvSpPr>
            <p:spPr bwMode="auto">
              <a:xfrm>
                <a:off x="3418" y="1954"/>
                <a:ext cx="322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183348" name="Text Box 48"/>
              <p:cNvSpPr txBox="1">
                <a:spLocks noChangeArrowheads="1"/>
              </p:cNvSpPr>
              <p:nvPr/>
            </p:nvSpPr>
            <p:spPr bwMode="auto">
              <a:xfrm>
                <a:off x="3455" y="1256"/>
                <a:ext cx="323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183349" name="Text Box 49"/>
              <p:cNvSpPr txBox="1">
                <a:spLocks noChangeArrowheads="1"/>
              </p:cNvSpPr>
              <p:nvPr/>
            </p:nvSpPr>
            <p:spPr bwMode="auto">
              <a:xfrm>
                <a:off x="4213" y="2023"/>
                <a:ext cx="322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183350" name="Text Box 50"/>
              <p:cNvSpPr txBox="1">
                <a:spLocks noChangeArrowheads="1"/>
              </p:cNvSpPr>
              <p:nvPr/>
            </p:nvSpPr>
            <p:spPr bwMode="auto">
              <a:xfrm>
                <a:off x="4213" y="488"/>
                <a:ext cx="322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83351" name="Text Box 51"/>
              <p:cNvSpPr txBox="1">
                <a:spLocks noChangeArrowheads="1"/>
              </p:cNvSpPr>
              <p:nvPr/>
            </p:nvSpPr>
            <p:spPr bwMode="auto">
              <a:xfrm>
                <a:off x="5008" y="1989"/>
                <a:ext cx="322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pt-BR" sz="1200" b="0">
                    <a:solidFill>
                      <a:schemeClr val="tx1"/>
                    </a:solidFill>
                    <a:latin typeface="+mn-lt"/>
                  </a:rPr>
                  <a:t>6</a:t>
                </a:r>
              </a:p>
            </p:txBody>
          </p:sp>
        </p:grpSp>
        <p:sp>
          <p:nvSpPr>
            <p:cNvPr id="183303" name="Text Box 111"/>
            <p:cNvSpPr txBox="1">
              <a:spLocks noChangeArrowheads="1"/>
            </p:cNvSpPr>
            <p:nvPr/>
          </p:nvSpPr>
          <p:spPr bwMode="auto">
            <a:xfrm>
              <a:off x="3696" y="2784"/>
              <a:ext cx="1296" cy="7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200">
                  <a:latin typeface="+mn-lt"/>
                </a:rPr>
                <a:t>             </a:t>
              </a:r>
              <a:r>
                <a:rPr lang="pt-BR" sz="1800">
                  <a:latin typeface="+mn-lt"/>
                </a:rPr>
                <a:t>PD</a:t>
              </a:r>
              <a:r>
                <a:rPr lang="pt-BR" sz="1800">
                  <a:solidFill>
                    <a:schemeClr val="tx1"/>
                  </a:solidFill>
                  <a:latin typeface="+mn-lt"/>
                </a:rPr>
                <a:t/>
              </a:r>
              <a:br>
                <a:rPr lang="pt-BR" sz="1800">
                  <a:solidFill>
                    <a:schemeClr val="tx1"/>
                  </a:solidFill>
                  <a:latin typeface="+mn-lt"/>
                </a:rPr>
              </a:br>
              <a:r>
                <a:rPr lang="pt-BR" sz="1800">
                  <a:solidFill>
                    <a:schemeClr val="tx1"/>
                  </a:solidFill>
                  <a:latin typeface="+mn-lt"/>
                </a:rPr>
                <a:t>C</a:t>
              </a:r>
              <a:r>
                <a:rPr lang="pt-BR" sz="1800" baseline="-25000">
                  <a:solidFill>
                    <a:schemeClr val="tx1"/>
                  </a:solidFill>
                  <a:latin typeface="+mn-lt"/>
                </a:rPr>
                <a:t>util</a:t>
              </a:r>
              <a:r>
                <a:rPr lang="pt-BR" sz="1800">
                  <a:solidFill>
                    <a:schemeClr val="tx1"/>
                  </a:solidFill>
                  <a:latin typeface="+mn-lt"/>
                </a:rPr>
                <a:t> = 10.081 $/a</a:t>
              </a:r>
              <a:br>
                <a:rPr lang="pt-BR" sz="1800">
                  <a:solidFill>
                    <a:schemeClr val="tx1"/>
                  </a:solidFill>
                  <a:latin typeface="+mn-lt"/>
                </a:rPr>
              </a:br>
              <a:r>
                <a:rPr lang="pt-BR" sz="1800">
                  <a:solidFill>
                    <a:schemeClr val="tx1"/>
                  </a:solidFill>
                  <a:latin typeface="+mn-lt"/>
                </a:rPr>
                <a:t>C</a:t>
              </a:r>
              <a:r>
                <a:rPr lang="pt-BR" sz="1800" baseline="-25000">
                  <a:solidFill>
                    <a:schemeClr val="tx1"/>
                  </a:solidFill>
                  <a:latin typeface="+mn-lt"/>
                </a:rPr>
                <a:t>cap</a:t>
              </a:r>
              <a:r>
                <a:rPr lang="pt-BR" sz="1800">
                  <a:solidFill>
                    <a:schemeClr val="tx1"/>
                  </a:solidFill>
                  <a:latin typeface="+mn-lt"/>
                </a:rPr>
                <a:t> =   3.414 $/a</a:t>
              </a:r>
              <a:br>
                <a:rPr lang="pt-BR" sz="1800">
                  <a:solidFill>
                    <a:schemeClr val="tx1"/>
                  </a:solidFill>
                  <a:latin typeface="+mn-lt"/>
                </a:rPr>
              </a:br>
              <a:r>
                <a:rPr lang="pt-BR" sz="1800">
                  <a:solidFill>
                    <a:schemeClr val="tx1"/>
                  </a:solidFill>
                  <a:latin typeface="+mn-lt"/>
                </a:rPr>
                <a:t>C</a:t>
              </a:r>
              <a:r>
                <a:rPr lang="pt-BR" sz="1800" baseline="-25000">
                  <a:solidFill>
                    <a:schemeClr val="tx1"/>
                  </a:solidFill>
                  <a:latin typeface="+mn-lt"/>
                </a:rPr>
                <a:t>T </a:t>
              </a:r>
              <a:r>
                <a:rPr lang="pt-BR" sz="1800">
                  <a:solidFill>
                    <a:schemeClr val="tx1"/>
                  </a:solidFill>
                  <a:latin typeface="+mn-lt"/>
                </a:rPr>
                <a:t>   = 13.495$/a</a:t>
              </a:r>
            </a:p>
          </p:txBody>
        </p:sp>
      </p:grpSp>
      <p:sp>
        <p:nvSpPr>
          <p:cNvPr id="183300" name="Text Box 112"/>
          <p:cNvSpPr txBox="1">
            <a:spLocks noChangeArrowheads="1"/>
          </p:cNvSpPr>
          <p:nvPr/>
        </p:nvSpPr>
        <p:spPr bwMode="auto">
          <a:xfrm>
            <a:off x="1062038" y="0"/>
            <a:ext cx="3581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400">
                <a:latin typeface="+mn-lt"/>
              </a:rPr>
              <a:t>REDES HEURÍSTICAS</a:t>
            </a:r>
          </a:p>
        </p:txBody>
      </p:sp>
      <p:sp>
        <p:nvSpPr>
          <p:cNvPr id="343156" name="Text Box 116"/>
          <p:cNvSpPr txBox="1">
            <a:spLocks noChangeArrowheads="1"/>
          </p:cNvSpPr>
          <p:nvPr/>
        </p:nvSpPr>
        <p:spPr bwMode="auto">
          <a:xfrm>
            <a:off x="5634070" y="6096000"/>
            <a:ext cx="2743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800">
                <a:solidFill>
                  <a:schemeClr val="tx1"/>
                </a:solidFill>
                <a:latin typeface="+mn-lt"/>
              </a:rPr>
              <a:t>Onde está a diferença?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3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3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156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3429</TotalTime>
  <Words>6532</Words>
  <Application>Microsoft Office PowerPoint</Application>
  <PresentationFormat>Apresentação na tela (4:3)</PresentationFormat>
  <Paragraphs>2177</Paragraphs>
  <Slides>98</Slides>
  <Notes>10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98</vt:i4>
      </vt:variant>
    </vt:vector>
  </HeadingPairs>
  <TitlesOfParts>
    <vt:vector size="101" baseType="lpstr">
      <vt:lpstr>Solstício</vt:lpstr>
      <vt:lpstr>Gráfico</vt:lpstr>
      <vt:lpstr>Equation</vt:lpstr>
      <vt:lpstr>Síntese e Análise de Processos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NIVELAMENTO</dc:title>
  <dc:creator>rogerio</dc:creator>
  <cp:lastModifiedBy>cris</cp:lastModifiedBy>
  <cp:revision>384</cp:revision>
  <dcterms:created xsi:type="dcterms:W3CDTF">2009-02-09T13:04:58Z</dcterms:created>
  <dcterms:modified xsi:type="dcterms:W3CDTF">2011-12-07T01:45:11Z</dcterms:modified>
</cp:coreProperties>
</file>